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2.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3.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701" r:id="rId1"/>
  </p:sldMasterIdLst>
  <p:notesMasterIdLst>
    <p:notesMasterId r:id="rId142"/>
  </p:notesMasterIdLst>
  <p:sldIdLst>
    <p:sldId id="3202" r:id="rId2"/>
    <p:sldId id="3203" r:id="rId3"/>
    <p:sldId id="3204" r:id="rId4"/>
    <p:sldId id="3205" r:id="rId5"/>
    <p:sldId id="3206" r:id="rId6"/>
    <p:sldId id="3207" r:id="rId7"/>
    <p:sldId id="3208" r:id="rId8"/>
    <p:sldId id="3209" r:id="rId9"/>
    <p:sldId id="3210" r:id="rId10"/>
    <p:sldId id="3211" r:id="rId11"/>
    <p:sldId id="3212" r:id="rId12"/>
    <p:sldId id="3213" r:id="rId13"/>
    <p:sldId id="3214" r:id="rId14"/>
    <p:sldId id="3215" r:id="rId15"/>
    <p:sldId id="3216" r:id="rId16"/>
    <p:sldId id="3217" r:id="rId17"/>
    <p:sldId id="3218" r:id="rId18"/>
    <p:sldId id="3219" r:id="rId19"/>
    <p:sldId id="3220" r:id="rId20"/>
    <p:sldId id="3221" r:id="rId21"/>
    <p:sldId id="3222" r:id="rId22"/>
    <p:sldId id="3223" r:id="rId23"/>
    <p:sldId id="3224" r:id="rId24"/>
    <p:sldId id="3225" r:id="rId25"/>
    <p:sldId id="3226" r:id="rId26"/>
    <p:sldId id="3227" r:id="rId27"/>
    <p:sldId id="3228" r:id="rId28"/>
    <p:sldId id="3229" r:id="rId29"/>
    <p:sldId id="3230" r:id="rId30"/>
    <p:sldId id="3231" r:id="rId31"/>
    <p:sldId id="3232" r:id="rId32"/>
    <p:sldId id="3234" r:id="rId33"/>
    <p:sldId id="3235" r:id="rId34"/>
    <p:sldId id="3236" r:id="rId35"/>
    <p:sldId id="3237" r:id="rId36"/>
    <p:sldId id="3238" r:id="rId37"/>
    <p:sldId id="3239" r:id="rId38"/>
    <p:sldId id="3240" r:id="rId39"/>
    <p:sldId id="3241" r:id="rId40"/>
    <p:sldId id="3242" r:id="rId41"/>
    <p:sldId id="3243" r:id="rId42"/>
    <p:sldId id="3245" r:id="rId43"/>
    <p:sldId id="3246" r:id="rId44"/>
    <p:sldId id="3247" r:id="rId45"/>
    <p:sldId id="3248" r:id="rId46"/>
    <p:sldId id="3359" r:id="rId47"/>
    <p:sldId id="3128" r:id="rId48"/>
    <p:sldId id="3129" r:id="rId49"/>
    <p:sldId id="3130" r:id="rId50"/>
    <p:sldId id="3131" r:id="rId51"/>
    <p:sldId id="3132" r:id="rId52"/>
    <p:sldId id="3133" r:id="rId53"/>
    <p:sldId id="3134" r:id="rId54"/>
    <p:sldId id="3135" r:id="rId55"/>
    <p:sldId id="3136" r:id="rId56"/>
    <p:sldId id="3137" r:id="rId57"/>
    <p:sldId id="3138" r:id="rId58"/>
    <p:sldId id="3139" r:id="rId59"/>
    <p:sldId id="3140" r:id="rId60"/>
    <p:sldId id="3141" r:id="rId61"/>
    <p:sldId id="3142" r:id="rId62"/>
    <p:sldId id="3143" r:id="rId63"/>
    <p:sldId id="3144" r:id="rId64"/>
    <p:sldId id="3145" r:id="rId65"/>
    <p:sldId id="3146" r:id="rId66"/>
    <p:sldId id="3147" r:id="rId67"/>
    <p:sldId id="3148" r:id="rId68"/>
    <p:sldId id="3149" r:id="rId69"/>
    <p:sldId id="3160" r:id="rId70"/>
    <p:sldId id="3150" r:id="rId71"/>
    <p:sldId id="3151" r:id="rId72"/>
    <p:sldId id="3152" r:id="rId73"/>
    <p:sldId id="3153" r:id="rId74"/>
    <p:sldId id="3154" r:id="rId75"/>
    <p:sldId id="3155" r:id="rId76"/>
    <p:sldId id="3156" r:id="rId77"/>
    <p:sldId id="3157" r:id="rId78"/>
    <p:sldId id="3158" r:id="rId79"/>
    <p:sldId id="3159" r:id="rId80"/>
    <p:sldId id="3249" r:id="rId81"/>
    <p:sldId id="3343" r:id="rId82"/>
    <p:sldId id="3250" r:id="rId83"/>
    <p:sldId id="3068" r:id="rId84"/>
    <p:sldId id="3070" r:id="rId85"/>
    <p:sldId id="3356" r:id="rId86"/>
    <p:sldId id="3072" r:id="rId87"/>
    <p:sldId id="3073" r:id="rId88"/>
    <p:sldId id="3074" r:id="rId89"/>
    <p:sldId id="3075" r:id="rId90"/>
    <p:sldId id="3076" r:id="rId91"/>
    <p:sldId id="3077" r:id="rId92"/>
    <p:sldId id="3078" r:id="rId93"/>
    <p:sldId id="3079" r:id="rId94"/>
    <p:sldId id="3080" r:id="rId95"/>
    <p:sldId id="3081" r:id="rId96"/>
    <p:sldId id="3082" r:id="rId97"/>
    <p:sldId id="3083" r:id="rId98"/>
    <p:sldId id="3084" r:id="rId99"/>
    <p:sldId id="3085" r:id="rId100"/>
    <p:sldId id="3086" r:id="rId101"/>
    <p:sldId id="3087" r:id="rId102"/>
    <p:sldId id="3088" r:id="rId103"/>
    <p:sldId id="3089" r:id="rId104"/>
    <p:sldId id="3125" r:id="rId105"/>
    <p:sldId id="3091" r:id="rId106"/>
    <p:sldId id="3092" r:id="rId107"/>
    <p:sldId id="3093" r:id="rId108"/>
    <p:sldId id="3251" r:id="rId109"/>
    <p:sldId id="3095" r:id="rId110"/>
    <p:sldId id="3096" r:id="rId111"/>
    <p:sldId id="3097" r:id="rId112"/>
    <p:sldId id="3098" r:id="rId113"/>
    <p:sldId id="3099" r:id="rId114"/>
    <p:sldId id="3100" r:id="rId115"/>
    <p:sldId id="3101" r:id="rId116"/>
    <p:sldId id="3114" r:id="rId117"/>
    <p:sldId id="3115" r:id="rId118"/>
    <p:sldId id="3116" r:id="rId119"/>
    <p:sldId id="3117" r:id="rId120"/>
    <p:sldId id="3119" r:id="rId121"/>
    <p:sldId id="3118" r:id="rId122"/>
    <p:sldId id="3126" r:id="rId123"/>
    <p:sldId id="3127" r:id="rId124"/>
    <p:sldId id="3121" r:id="rId125"/>
    <p:sldId id="3122" r:id="rId126"/>
    <p:sldId id="3123" r:id="rId127"/>
    <p:sldId id="3345" r:id="rId128"/>
    <p:sldId id="3346" r:id="rId129"/>
    <p:sldId id="3347" r:id="rId130"/>
    <p:sldId id="3348" r:id="rId131"/>
    <p:sldId id="3349" r:id="rId132"/>
    <p:sldId id="3350" r:id="rId133"/>
    <p:sldId id="3351" r:id="rId134"/>
    <p:sldId id="3352" r:id="rId135"/>
    <p:sldId id="3353" r:id="rId136"/>
    <p:sldId id="3354" r:id="rId137"/>
    <p:sldId id="3355" r:id="rId138"/>
    <p:sldId id="3357" r:id="rId139"/>
    <p:sldId id="3358" r:id="rId140"/>
    <p:sldId id="297" r:id="rId141"/>
  </p:sldIdLst>
  <p:sldSz cx="9906000" cy="6858000" type="A4"/>
  <p:notesSz cx="6858000" cy="9144000"/>
  <p:embeddedFontLst>
    <p:embeddedFont>
      <p:font typeface="SamsungOneKorean 400" panose="020B0604020202020204" charset="-127"/>
      <p:regular r:id="rId143"/>
    </p:embeddedFont>
    <p:embeddedFont>
      <p:font typeface="iCiel Samsung Sharp Sans Bold" pitchFamily="2" charset="0"/>
      <p:bold r:id="rId144"/>
    </p:embeddedFont>
    <p:embeddedFont>
      <p:font typeface="iCiel Samsung Sharp Sans Medium" pitchFamily="2" charset="0"/>
      <p:bold r:id="rId145"/>
    </p:embeddedFont>
    <p:embeddedFont>
      <p:font typeface="Noto Sans" panose="020B0502040504020204" pitchFamily="34" charset="0"/>
      <p:regular r:id="rId146"/>
      <p:bold r:id="rId147"/>
      <p:italic r:id="rId148"/>
      <p:boldItalic r:id="rId149"/>
    </p:embeddedFont>
    <p:embeddedFont>
      <p:font typeface="SamsungOne 200C"/>
      <p:regular r:id="rId150"/>
      <p:bold r:id="rId151"/>
    </p:embeddedFont>
    <p:embeddedFont>
      <p:font typeface="SamsungOne 300C" panose="020B0306030303020204"/>
      <p:regular r:id="rId152"/>
      <p:bold r:id="rId153"/>
    </p:embeddedFont>
    <p:embeddedFont>
      <p:font typeface="SamsungOne 400" panose="020B0503030303020204" pitchFamily="34" charset="0"/>
      <p:regular r:id="rId154"/>
    </p:embeddedFont>
    <p:embeddedFont>
      <p:font typeface="SamsungOne 700" panose="020B0803030303020204" pitchFamily="34" charset="0"/>
      <p:bold r:id="rId155"/>
    </p:embeddedFont>
    <p:embeddedFont>
      <p:font typeface="SamsungOne-400" panose="020B0503030303020204" pitchFamily="34" charset="0"/>
      <p:regular r:id="rId156"/>
    </p:embeddedFont>
    <p:embeddedFont>
      <p:font typeface="SamsungOne-400C" panose="020B0506030303020204"/>
      <p:regular r:id="rId157"/>
      <p:bold r:id="rId158"/>
    </p:embeddedFont>
    <p:embeddedFont>
      <p:font typeface="SamsungOne-600" panose="020B0703030303020204"/>
      <p:regular r:id="rId159"/>
      <p:bold r:id="rId160"/>
    </p:embeddedFont>
    <p:embeddedFont>
      <p:font typeface="SamsungOne-700" panose="020B0803030303020204" pitchFamily="34" charset="0"/>
      <p:bold r:id="rId161"/>
    </p:embeddedFont>
    <p:embeddedFont>
      <p:font typeface="SamsungOne-800C" panose="020B0906030303020204"/>
      <p:regular r:id="rId162"/>
      <p:bold r:id="rId163"/>
    </p:embeddedFont>
  </p:embeddedFontLst>
  <p:defaultTextStyle>
    <a:defPPr>
      <a:defRPr lang="en-US"/>
    </a:defPPr>
    <a:lvl1pPr marL="0" algn="l" defTabSz="457187" rtl="0" eaLnBrk="1" latinLnBrk="0" hangingPunct="1">
      <a:defRPr sz="1800" kern="1200">
        <a:solidFill>
          <a:schemeClr val="tx1"/>
        </a:solidFill>
        <a:latin typeface="+mn-lt"/>
        <a:ea typeface="+mn-ea"/>
        <a:cs typeface="+mn-cs"/>
      </a:defRPr>
    </a:lvl1pPr>
    <a:lvl2pPr marL="457187" algn="l" defTabSz="457187" rtl="0" eaLnBrk="1" latinLnBrk="0" hangingPunct="1">
      <a:defRPr sz="1800" kern="1200">
        <a:solidFill>
          <a:schemeClr val="tx1"/>
        </a:solidFill>
        <a:latin typeface="+mn-lt"/>
        <a:ea typeface="+mn-ea"/>
        <a:cs typeface="+mn-cs"/>
      </a:defRPr>
    </a:lvl2pPr>
    <a:lvl3pPr marL="914373" algn="l" defTabSz="457187" rtl="0" eaLnBrk="1" latinLnBrk="0" hangingPunct="1">
      <a:defRPr sz="1800" kern="1200">
        <a:solidFill>
          <a:schemeClr val="tx1"/>
        </a:solidFill>
        <a:latin typeface="+mn-lt"/>
        <a:ea typeface="+mn-ea"/>
        <a:cs typeface="+mn-cs"/>
      </a:defRPr>
    </a:lvl3pPr>
    <a:lvl4pPr marL="1371560" algn="l" defTabSz="457187" rtl="0" eaLnBrk="1" latinLnBrk="0" hangingPunct="1">
      <a:defRPr sz="1800" kern="1200">
        <a:solidFill>
          <a:schemeClr val="tx1"/>
        </a:solidFill>
        <a:latin typeface="+mn-lt"/>
        <a:ea typeface="+mn-ea"/>
        <a:cs typeface="+mn-cs"/>
      </a:defRPr>
    </a:lvl4pPr>
    <a:lvl5pPr marL="1828747" algn="l" defTabSz="457187" rtl="0" eaLnBrk="1" latinLnBrk="0" hangingPunct="1">
      <a:defRPr sz="1800" kern="1200">
        <a:solidFill>
          <a:schemeClr val="tx1"/>
        </a:solidFill>
        <a:latin typeface="+mn-lt"/>
        <a:ea typeface="+mn-ea"/>
        <a:cs typeface="+mn-cs"/>
      </a:defRPr>
    </a:lvl5pPr>
    <a:lvl6pPr marL="2285933" algn="l" defTabSz="457187" rtl="0" eaLnBrk="1" latinLnBrk="0" hangingPunct="1">
      <a:defRPr sz="1800" kern="1200">
        <a:solidFill>
          <a:schemeClr val="tx1"/>
        </a:solidFill>
        <a:latin typeface="+mn-lt"/>
        <a:ea typeface="+mn-ea"/>
        <a:cs typeface="+mn-cs"/>
      </a:defRPr>
    </a:lvl6pPr>
    <a:lvl7pPr marL="2743120" algn="l" defTabSz="457187" rtl="0" eaLnBrk="1" latinLnBrk="0" hangingPunct="1">
      <a:defRPr sz="1800" kern="1200">
        <a:solidFill>
          <a:schemeClr val="tx1"/>
        </a:solidFill>
        <a:latin typeface="+mn-lt"/>
        <a:ea typeface="+mn-ea"/>
        <a:cs typeface="+mn-cs"/>
      </a:defRPr>
    </a:lvl7pPr>
    <a:lvl8pPr marL="3200307" algn="l" defTabSz="457187" rtl="0" eaLnBrk="1" latinLnBrk="0" hangingPunct="1">
      <a:defRPr sz="1800" kern="1200">
        <a:solidFill>
          <a:schemeClr val="tx1"/>
        </a:solidFill>
        <a:latin typeface="+mn-lt"/>
        <a:ea typeface="+mn-ea"/>
        <a:cs typeface="+mn-cs"/>
      </a:defRPr>
    </a:lvl8pPr>
    <a:lvl9pPr marL="3657494" algn="l" defTabSz="45718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7E760E27-528C-4805-902F-AD934B95F63A}">
          <p14:sldIdLst>
            <p14:sldId id="3202"/>
            <p14:sldId id="3203"/>
            <p14:sldId id="3204"/>
          </p14:sldIdLst>
        </p14:section>
        <p14:section name="Unit1. Big Data Processing" id="{1D5EDEDD-7A37-404A-8761-CA9A6A8E19D2}">
          <p14:sldIdLst>
            <p14:sldId id="3205"/>
          </p14:sldIdLst>
        </p14:section>
        <p14:section name="1.1. Big Data Application and Processing" id="{8C308708-DD8E-41CA-98CF-E327595A7343}">
          <p14:sldIdLst>
            <p14:sldId id="3206"/>
            <p14:sldId id="3207"/>
            <p14:sldId id="3208"/>
            <p14:sldId id="3209"/>
            <p14:sldId id="3210"/>
            <p14:sldId id="3211"/>
            <p14:sldId id="3212"/>
            <p14:sldId id="3213"/>
            <p14:sldId id="3214"/>
            <p14:sldId id="3215"/>
            <p14:sldId id="3216"/>
            <p14:sldId id="3217"/>
            <p14:sldId id="3218"/>
            <p14:sldId id="3219"/>
            <p14:sldId id="3220"/>
            <p14:sldId id="3221"/>
            <p14:sldId id="3222"/>
            <p14:sldId id="3223"/>
            <p14:sldId id="3224"/>
          </p14:sldIdLst>
        </p14:section>
        <p14:section name="1.2. Big Data on the Public Cloud" id="{20A23884-A421-DB4C-BF0E-5B9B1B2F7DDF}">
          <p14:sldIdLst>
            <p14:sldId id="3225"/>
            <p14:sldId id="3226"/>
            <p14:sldId id="3227"/>
            <p14:sldId id="3228"/>
            <p14:sldId id="3229"/>
            <p14:sldId id="3230"/>
            <p14:sldId id="3231"/>
            <p14:sldId id="3232"/>
            <p14:sldId id="3234"/>
            <p14:sldId id="3235"/>
            <p14:sldId id="3236"/>
            <p14:sldId id="3237"/>
            <p14:sldId id="3238"/>
            <p14:sldId id="3239"/>
            <p14:sldId id="3240"/>
            <p14:sldId id="3241"/>
            <p14:sldId id="3242"/>
            <p14:sldId id="3243"/>
            <p14:sldId id="3245"/>
            <p14:sldId id="3246"/>
            <p14:sldId id="3247"/>
            <p14:sldId id="3248"/>
            <p14:sldId id="3359"/>
          </p14:sldIdLst>
        </p14:section>
        <p14:section name="Unit2. Hadoop Core &amp; Eco system overview" id="{CDB23C93-CA70-4705-AD4E-2AA10CAB8B04}">
          <p14:sldIdLst>
            <p14:sldId id="3128"/>
          </p14:sldIdLst>
        </p14:section>
        <p14:section name="2.1 Apache Hadoop &amp; Spark platform overview" id="{EC1F7186-FD4D-44CC-9FF8-06D2413548D1}">
          <p14:sldIdLst>
            <p14:sldId id="3129"/>
            <p14:sldId id="3130"/>
            <p14:sldId id="3131"/>
            <p14:sldId id="3132"/>
            <p14:sldId id="3133"/>
            <p14:sldId id="3134"/>
            <p14:sldId id="3135"/>
            <p14:sldId id="3136"/>
            <p14:sldId id="3137"/>
            <p14:sldId id="3138"/>
            <p14:sldId id="3139"/>
            <p14:sldId id="3140"/>
            <p14:sldId id="3141"/>
            <p14:sldId id="3142"/>
            <p14:sldId id="3143"/>
            <p14:sldId id="3144"/>
            <p14:sldId id="3145"/>
            <p14:sldId id="3146"/>
            <p14:sldId id="3147"/>
            <p14:sldId id="3148"/>
            <p14:sldId id="3149"/>
          </p14:sldIdLst>
        </p14:section>
        <p14:section name="2.2. Bigdata pipeline overview" id="{9D5632CA-7B7A-4005-9941-CB6F9E3FEF03}">
          <p14:sldIdLst>
            <p14:sldId id="3160"/>
            <p14:sldId id="3150"/>
            <p14:sldId id="3151"/>
            <p14:sldId id="3152"/>
            <p14:sldId id="3153"/>
            <p14:sldId id="3154"/>
            <p14:sldId id="3155"/>
            <p14:sldId id="3156"/>
            <p14:sldId id="3157"/>
            <p14:sldId id="3158"/>
            <p14:sldId id="3159"/>
          </p14:sldIdLst>
        </p14:section>
        <p14:section name="Unit3. Hadoop Architecture for Big Data" id="{710E060C-2301-43FA-A20F-B340D3A41AE5}">
          <p14:sldIdLst>
            <p14:sldId id="3249"/>
          </p14:sldIdLst>
        </p14:section>
        <p14:section name="3.1. Hadoop Distributed File System Storage" id="{D2162B62-B734-4DDC-8E80-EC74FBA7F512}">
          <p14:sldIdLst>
            <p14:sldId id="3343"/>
            <p14:sldId id="3250"/>
            <p14:sldId id="3068"/>
            <p14:sldId id="3070"/>
            <p14:sldId id="3356"/>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125"/>
            <p14:sldId id="3091"/>
            <p14:sldId id="3092"/>
            <p14:sldId id="3093"/>
          </p14:sldIdLst>
        </p14:section>
        <p14:section name="3.2. Yarn Resource Manager and compute architecture" id="{51AEC021-D14C-4392-862F-A2BF367A1DB3}">
          <p14:sldIdLst>
            <p14:sldId id="3251"/>
            <p14:sldId id="3095"/>
            <p14:sldId id="3096"/>
            <p14:sldId id="3097"/>
            <p14:sldId id="3098"/>
            <p14:sldId id="3099"/>
            <p14:sldId id="3100"/>
            <p14:sldId id="3101"/>
            <p14:sldId id="3114"/>
            <p14:sldId id="3115"/>
            <p14:sldId id="3116"/>
            <p14:sldId id="3117"/>
            <p14:sldId id="3119"/>
            <p14:sldId id="3118"/>
            <p14:sldId id="3126"/>
            <p14:sldId id="3127"/>
            <p14:sldId id="3121"/>
            <p14:sldId id="3122"/>
            <p14:sldId id="3123"/>
            <p14:sldId id="3345"/>
            <p14:sldId id="3346"/>
            <p14:sldId id="3347"/>
            <p14:sldId id="3348"/>
            <p14:sldId id="3349"/>
            <p14:sldId id="3350"/>
            <p14:sldId id="3351"/>
            <p14:sldId id="3352"/>
            <p14:sldId id="3353"/>
            <p14:sldId id="3354"/>
            <p14:sldId id="3355"/>
            <p14:sldId id="3357"/>
            <p14:sldId id="3358"/>
            <p14:sldId id="297"/>
          </p14:sldIdLst>
        </p14:section>
      </p14:sectionLst>
    </p:ext>
    <p:ext uri="{EFAFB233-063F-42B5-8137-9DF3F51BA10A}">
      <p15:sldGuideLst xmlns:p15="http://schemas.microsoft.com/office/powerpoint/2012/main">
        <p15:guide id="1" pos="444"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nji128.kim" initials="yunji" lastIdx="7" clrIdx="0">
    <p:extLst>
      <p:ext uri="{19B8F6BF-5375-455C-9EA6-DF929625EA0E}">
        <p15:presenceInfo xmlns:p15="http://schemas.microsoft.com/office/powerpoint/2012/main" userId="yunji128.kim" providerId="None"/>
      </p:ext>
    </p:extLst>
  </p:cmAuthor>
  <p:cmAuthor id="2" name="Author" initials="A" lastIdx="14" clrIdx="1"/>
  <p:cmAuthor id="3" name="Admin" initials="A" lastIdx="3" clrIdx="2">
    <p:extLst>
      <p:ext uri="{19B8F6BF-5375-455C-9EA6-DF929625EA0E}">
        <p15:presenceInfo xmlns:p15="http://schemas.microsoft.com/office/powerpoint/2012/main" userId="ee652e577a272e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9"/>
    <a:srgbClr val="0043B2"/>
    <a:srgbClr val="66A1FE"/>
    <a:srgbClr val="7B97CF"/>
    <a:srgbClr val="93BCFF"/>
    <a:srgbClr val="C1D0E5"/>
    <a:srgbClr val="E9F2FC"/>
    <a:srgbClr val="4057C8"/>
    <a:srgbClr val="9D8284"/>
    <a:srgbClr val="3C7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76413" autoAdjust="0"/>
  </p:normalViewPr>
  <p:slideViewPr>
    <p:cSldViewPr snapToGrid="0">
      <p:cViewPr varScale="1">
        <p:scale>
          <a:sx n="66" d="100"/>
          <a:sy n="66" d="100"/>
        </p:scale>
        <p:origin x="1781" y="53"/>
      </p:cViewPr>
      <p:guideLst>
        <p:guide pos="444"/>
        <p:guide orient="horz" pos="2160"/>
      </p:guideLst>
    </p:cSldViewPr>
  </p:slideViewPr>
  <p:notesTextViewPr>
    <p:cViewPr>
      <p:scale>
        <a:sx n="1" d="1"/>
        <a:sy n="1" d="1"/>
      </p:scale>
      <p:origin x="0" y="0"/>
    </p:cViewPr>
  </p:notesTextViewPr>
  <p:sorterViewPr>
    <p:cViewPr varScale="1">
      <p:scale>
        <a:sx n="100" d="100"/>
        <a:sy n="100" d="100"/>
      </p:scale>
      <p:origin x="0" y="-1073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3.fntdata"/><Relationship Id="rId161" Type="http://schemas.openxmlformats.org/officeDocument/2006/relationships/font" Target="fonts/font19.fntdata"/><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9.fntdata"/><Relationship Id="rId156"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4.fntdata"/><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163"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fntdata"/><Relationship Id="rId148" Type="http://schemas.openxmlformats.org/officeDocument/2006/relationships/font" Target="fonts/font6.fntdata"/><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2.fntdata"/><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3.fntdata"/></Relationships>
</file>

<file path=ppt/comments/comment1.xml><?xml version="1.0" encoding="utf-8"?>
<p:cmLst xmlns:a="http://schemas.openxmlformats.org/drawingml/2006/main" xmlns:r="http://schemas.openxmlformats.org/officeDocument/2006/relationships" xmlns:p="http://schemas.openxmlformats.org/presentationml/2006/main">
  <p:cm authorId="3" dt="2023-02-13T16:02:16.979" idx="1">
    <p:pos x="4146" y="1998"/>
    <p:text>The man sat on the mat the apple is the best the cat hit
The map job is the one or HDFS files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3-02-16T10:21:42.785" idx="2">
    <p:pos x="2745" y="1401"/>
    <p:text>Simultaneous Real-time and Batch processing</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3-02-16T10:53:44.342" idx="3">
    <p:pos x="2859" y="960"/>
    <p:text>The Disk Bottleneck</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amsungOneKorean 400" panose="020B0503030303020204" pitchFamily="50" charset="-127"/>
                <a:ea typeface="SamsungOneKorean 400" panose="020B0503030303020204" pitchFamily="50" charset="-127"/>
              </a:defRPr>
            </a:lvl1pPr>
          </a:lstStyle>
          <a:p>
            <a:fld id="{6ABDCDC7-7AE9-4CB3-926E-D757267A3185}" type="datetimeFigureOut">
              <a:rPr lang="ko-KR" altLang="en-US" smtClean="0"/>
              <a:pPr/>
              <a:t>2023-04-05</a:t>
            </a:fld>
            <a:endParaRPr lang="ko-KR" altLang="en-US" dirty="0"/>
          </a:p>
        </p:txBody>
      </p:sp>
      <p:sp>
        <p:nvSpPr>
          <p:cNvPr id="4" name="슬라이드 이미지 개체 틀 3"/>
          <p:cNvSpPr>
            <a:spLocks noGrp="1" noRot="1" noChangeAspect="1"/>
          </p:cNvSpPr>
          <p:nvPr>
            <p:ph type="sldImg" idx="2"/>
          </p:nvPr>
        </p:nvSpPr>
        <p:spPr>
          <a:xfrm>
            <a:off x="129159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amsungOneKorean 400" panose="020B0503030303020204" pitchFamily="50" charset="-127"/>
                <a:ea typeface="SamsungOneKorean 400" panose="020B0503030303020204" pitchFamily="50" charset="-127"/>
              </a:defRPr>
            </a:lvl1pPr>
          </a:lstStyle>
          <a:p>
            <a:fld id="{9BF5A829-16B0-48B1-95E4-1346D5D62477}" type="slidenum">
              <a:rPr lang="ko-KR" altLang="en-US" smtClean="0"/>
              <a:pPr/>
              <a:t>‹#›</a:t>
            </a:fld>
            <a:endParaRPr lang="ko-KR" altLang="en-US" dirty="0"/>
          </a:p>
        </p:txBody>
      </p:sp>
    </p:spTree>
    <p:extLst>
      <p:ext uri="{BB962C8B-B14F-4D97-AF65-F5344CB8AC3E}">
        <p14:creationId xmlns:p14="http://schemas.microsoft.com/office/powerpoint/2010/main" val="875138551"/>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SamsungOne-400" panose="020B0503030303020204" pitchFamily="34" charset="0"/>
        <a:ea typeface="SamsungOneKorean 400" panose="020B0503030303020204" pitchFamily="50" charset="-127"/>
        <a:cs typeface="+mn-cs"/>
      </a:defRPr>
    </a:lvl1pPr>
    <a:lvl2pPr marL="45718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373"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56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74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5933" algn="l" defTabSz="914373" rtl="0" eaLnBrk="1" latinLnBrk="1" hangingPunct="1">
      <a:defRPr sz="1200" kern="1200">
        <a:solidFill>
          <a:schemeClr val="tx1"/>
        </a:solidFill>
        <a:latin typeface="+mn-lt"/>
        <a:ea typeface="+mn-ea"/>
        <a:cs typeface="+mn-cs"/>
      </a:defRPr>
    </a:lvl6pPr>
    <a:lvl7pPr marL="2743120" algn="l" defTabSz="914373" rtl="0" eaLnBrk="1" latinLnBrk="1" hangingPunct="1">
      <a:defRPr sz="1200" kern="1200">
        <a:solidFill>
          <a:schemeClr val="tx1"/>
        </a:solidFill>
        <a:latin typeface="+mn-lt"/>
        <a:ea typeface="+mn-ea"/>
        <a:cs typeface="+mn-cs"/>
      </a:defRPr>
    </a:lvl7pPr>
    <a:lvl8pPr marL="3200307" algn="l" defTabSz="914373" rtl="0" eaLnBrk="1" latinLnBrk="1" hangingPunct="1">
      <a:defRPr sz="1200" kern="1200">
        <a:solidFill>
          <a:schemeClr val="tx1"/>
        </a:solidFill>
        <a:latin typeface="+mn-lt"/>
        <a:ea typeface="+mn-ea"/>
        <a:cs typeface="+mn-cs"/>
      </a:defRPr>
    </a:lvl8pPr>
    <a:lvl9pPr marL="3657494" algn="l" defTabSz="914373"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a:t>
            </a:fld>
            <a:endParaRPr lang="ko-KR" altLang="en-US" dirty="0"/>
          </a:p>
        </p:txBody>
      </p:sp>
    </p:spTree>
    <p:extLst>
      <p:ext uri="{BB962C8B-B14F-4D97-AF65-F5344CB8AC3E}">
        <p14:creationId xmlns:p14="http://schemas.microsoft.com/office/powerpoint/2010/main" val="294088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Phân tích tình cảm là một trong những trường hợp sử dụng sớm nhất cho </a:t>
            </a:r>
            <a:r>
              <a:rPr lang="en-US" altLang="ko-KR" sz="1200" b="0" dirty="0"/>
              <a:t>Big</a:t>
            </a:r>
            <a:r>
              <a:rPr lang="en-US" altLang="ko-KR" sz="1200" b="0" baseline="0" dirty="0"/>
              <a:t> Data</a:t>
            </a:r>
            <a:r>
              <a:rPr lang="vi-VN" altLang="ko-KR" sz="1200" b="0" dirty="0"/>
              <a:t>. Nó là khá trưởng thành trong độ chính xác của nó.</a:t>
            </a:r>
          </a:p>
          <a:p>
            <a:pPr defTabSz="914400" eaLnBrk="0" fontAlgn="base" latinLnBrk="1" hangingPunct="0">
              <a:spcBef>
                <a:spcPct val="30000"/>
              </a:spcBef>
              <a:spcAft>
                <a:spcPct val="0"/>
              </a:spcAft>
              <a:defRPr/>
            </a:pPr>
            <a:r>
              <a:rPr lang="vi-VN" altLang="ko-KR" sz="1200" b="0" dirty="0"/>
              <a:t>Trong Big Data, Word Count là ứng dụng lập trình "Xin chào thế giới".</a:t>
            </a:r>
          </a:p>
          <a:p>
            <a:pPr defTabSz="914400" eaLnBrk="0" fontAlgn="base" latinLnBrk="1" hangingPunct="0">
              <a:spcBef>
                <a:spcPct val="30000"/>
              </a:spcBef>
              <a:spcAft>
                <a:spcPct val="0"/>
              </a:spcAft>
              <a:defRPr/>
            </a:pPr>
            <a:r>
              <a:rPr lang="vi-VN" altLang="ko-KR" sz="1200" b="0" dirty="0"/>
              <a:t>Số lượng từ là cơ sở của phân tích Tình cảm.</a:t>
            </a:r>
          </a:p>
          <a:p>
            <a:pPr defTabSz="914400" eaLnBrk="0" fontAlgn="base" latinLnBrk="1" hangingPunct="0">
              <a:spcBef>
                <a:spcPct val="30000"/>
              </a:spcBef>
              <a:spcAft>
                <a:spcPct val="0"/>
              </a:spcAft>
              <a:defRPr/>
            </a:pPr>
            <a:r>
              <a:rPr lang="vi-VN" altLang="ko-KR" sz="1200" b="0" dirty="0"/>
              <a:t>Ngày nay, nó phức tạp hơn nhiều, thường liên quan đến phân tích N-gram (đặt N nhóm từ lại với nhau để phân tích), từ điển tùy chỉnh, v.v.</a:t>
            </a:r>
            <a:r>
              <a:rPr lang="en-US" altLang="ko-KR" sz="1200" b="0" dirty="0"/>
              <a:t>)</a:t>
            </a:r>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Phân tích tình cảm cố gắng hiểu rõ hơn về tình cảm của khách hàng thông qua phân tích VoC.</a:t>
            </a:r>
          </a:p>
          <a:p>
            <a:pPr defTabSz="914400" eaLnBrk="0" fontAlgn="base" latinLnBrk="1" hangingPunct="0">
              <a:spcBef>
                <a:spcPct val="30000"/>
              </a:spcBef>
              <a:spcAft>
                <a:spcPct val="0"/>
              </a:spcAft>
              <a:defRPr/>
            </a:pPr>
            <a:r>
              <a:rPr lang="vi-VN" altLang="ko-KR" sz="1200" b="0" dirty="0"/>
              <a:t>VoC thường là văn bản viết nhưng đôi khi, âm thanh có thể được chuyển đổi thành văn bản thông qua các công cụ chuyển âm thanh thành văn bản rồi phân tích.</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a:t>
            </a:fld>
            <a:endParaRPr lang="ko-KR" altLang="en-US" dirty="0"/>
          </a:p>
        </p:txBody>
      </p:sp>
    </p:spTree>
    <p:extLst>
      <p:ext uri="{BB962C8B-B14F-4D97-AF65-F5344CB8AC3E}">
        <p14:creationId xmlns:p14="http://schemas.microsoft.com/office/powerpoint/2010/main" val="16510218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105</a:t>
            </a:fld>
            <a:endParaRPr lang="ko-KR" altLang="en-US" dirty="0"/>
          </a:p>
        </p:txBody>
      </p:sp>
    </p:spTree>
    <p:extLst>
      <p:ext uri="{BB962C8B-B14F-4D97-AF65-F5344CB8AC3E}">
        <p14:creationId xmlns:p14="http://schemas.microsoft.com/office/powerpoint/2010/main" val="1955186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p>
          <a:p>
            <a:r>
              <a:rPr lang="en-KR" altLang="ko-KR" sz="1200" dirty="0">
                <a:ea typeface="SamsungOne-400" panose="020B0503030303020204" pitchFamily="34" charset="0"/>
              </a:rPr>
              <a:t>HUE (Hadoop User Experience)</a:t>
            </a:r>
            <a:r>
              <a:rPr lang="en-US" altLang="ko-KR" sz="1200" dirty="0">
                <a:ea typeface="SamsungOne-400" panose="020B0503030303020204" pitchFamily="34" charset="0"/>
              </a:rPr>
              <a:t>: </a:t>
            </a:r>
            <a:r>
              <a:rPr lang="en-US" altLang="ko-KR" sz="1200" dirty="0" err="1">
                <a:ea typeface="SamsungOne-400" panose="020B0503030303020204" pitchFamily="34" charset="0"/>
              </a:rPr>
              <a:t>Trải</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nghiệm</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người</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dùng</a:t>
            </a:r>
            <a:r>
              <a:rPr lang="en-KR" altLang="ko-KR" sz="1200" dirty="0">
                <a:ea typeface="SamsungOne-400" panose="020B0503030303020204" pitchFamily="34" charset="0"/>
              </a:rPr>
              <a:t> </a:t>
            </a:r>
            <a:r>
              <a:rPr lang="en-US" altLang="ko-KR" sz="1200" dirty="0" err="1">
                <a:ea typeface="SamsungOne-400" panose="020B0503030303020204" pitchFamily="34" charset="0"/>
              </a:rPr>
              <a:t>là</a:t>
            </a:r>
            <a:r>
              <a:rPr lang="en-US" altLang="ko-KR" sz="1200" dirty="0">
                <a:ea typeface="SamsungOne-400" panose="020B0503030303020204" pitchFamily="34" charset="0"/>
              </a:rPr>
              <a:t> </a:t>
            </a:r>
            <a:r>
              <a:rPr lang="en-US" altLang="ko-KR" sz="1200" dirty="0" err="1">
                <a:ea typeface="SamsungOne-400" panose="020B0503030303020204" pitchFamily="34" charset="0"/>
              </a:rPr>
              <a:t>một</a:t>
            </a:r>
            <a:r>
              <a:rPr lang="en-US" altLang="ko-KR" sz="1200" dirty="0">
                <a:ea typeface="SamsungOne-400" panose="020B0503030303020204" pitchFamily="34" charset="0"/>
              </a:rPr>
              <a:t> </a:t>
            </a:r>
            <a:r>
              <a:rPr lang="en-US" altLang="ko-KR" sz="1200" dirty="0" err="1">
                <a:ea typeface="SamsungOne-400" panose="020B0503030303020204" pitchFamily="34" charset="0"/>
              </a:rPr>
              <a:t>công</a:t>
            </a:r>
            <a:r>
              <a:rPr lang="en-US" altLang="ko-KR" sz="1200" dirty="0">
                <a:ea typeface="SamsungOne-400" panose="020B0503030303020204" pitchFamily="34" charset="0"/>
              </a:rPr>
              <a:t> </a:t>
            </a:r>
            <a:r>
              <a:rPr lang="en-US" altLang="ko-KR" sz="1200" dirty="0" err="1">
                <a:ea typeface="SamsungOne-400" panose="020B0503030303020204" pitchFamily="34" charset="0"/>
              </a:rPr>
              <a:t>cụ</a:t>
            </a:r>
            <a:r>
              <a:rPr lang="en-US" altLang="ko-KR" sz="1200" dirty="0">
                <a:ea typeface="SamsungOne-400" panose="020B0503030303020204" pitchFamily="34" charset="0"/>
              </a:rPr>
              <a:t> </a:t>
            </a:r>
            <a:r>
              <a:rPr lang="en-US" altLang="ko-KR" sz="1200" dirty="0" err="1">
                <a:ea typeface="SamsungOne-400" panose="020B0503030303020204" pitchFamily="34" charset="0"/>
              </a:rPr>
              <a:t>dựa</a:t>
            </a:r>
            <a:r>
              <a:rPr lang="en-US" altLang="ko-KR" sz="1200" dirty="0">
                <a:ea typeface="SamsungOne-400" panose="020B0503030303020204" pitchFamily="34" charset="0"/>
              </a:rPr>
              <a:t> </a:t>
            </a:r>
            <a:r>
              <a:rPr lang="en-US" altLang="ko-KR" sz="1200" dirty="0" err="1">
                <a:ea typeface="SamsungOne-400" panose="020B0503030303020204" pitchFamily="34" charset="0"/>
              </a:rPr>
              <a:t>trên</a:t>
            </a:r>
            <a:r>
              <a:rPr lang="en-US" altLang="ko-KR" sz="1200" dirty="0">
                <a:ea typeface="SamsungOne-400" panose="020B0503030303020204" pitchFamily="34" charset="0"/>
              </a:rPr>
              <a:t> GUI </a:t>
            </a:r>
            <a:r>
              <a:rPr lang="en-US" altLang="ko-KR" sz="1200" dirty="0" err="1">
                <a:ea typeface="SamsungOne-400" panose="020B0503030303020204" pitchFamily="34" charset="0"/>
              </a:rPr>
              <a:t>để</a:t>
            </a:r>
            <a:r>
              <a:rPr lang="en-US" altLang="ko-KR" sz="1200" dirty="0">
                <a:ea typeface="SamsungOne-400" panose="020B0503030303020204" pitchFamily="34" charset="0"/>
              </a:rPr>
              <a:t> </a:t>
            </a:r>
            <a:r>
              <a:rPr lang="en-US" altLang="ko-KR" sz="1200" dirty="0" err="1">
                <a:ea typeface="SamsungOne-400" panose="020B0503030303020204" pitchFamily="34" charset="0"/>
              </a:rPr>
              <a:t>truy</a:t>
            </a:r>
            <a:r>
              <a:rPr lang="en-US" altLang="ko-KR" sz="1200" dirty="0">
                <a:ea typeface="SamsungOne-400" panose="020B0503030303020204" pitchFamily="34" charset="0"/>
              </a:rPr>
              <a:t> </a:t>
            </a:r>
            <a:r>
              <a:rPr lang="en-US" altLang="ko-KR" sz="1200" dirty="0" err="1">
                <a:ea typeface="SamsungOne-400" panose="020B0503030303020204" pitchFamily="34" charset="0"/>
              </a:rPr>
              <a:t>cập</a:t>
            </a:r>
            <a:r>
              <a:rPr lang="en-US" altLang="ko-KR" sz="1200" dirty="0">
                <a:ea typeface="SamsungOne-400" panose="020B0503030303020204" pitchFamily="34" charset="0"/>
              </a:rPr>
              <a:t> HDFS.</a:t>
            </a:r>
          </a:p>
          <a:p>
            <a:r>
              <a:rPr lang="vi-VN" altLang="ko-KR" sz="1200" dirty="0">
                <a:ea typeface="SamsungOne-400" panose="020B0503030303020204" pitchFamily="34" charset="0"/>
              </a:rPr>
              <a:t>Chúng tôi sẽ bao quát toàn bộ HUE trong một chương khác.</a:t>
            </a:r>
          </a:p>
          <a:p>
            <a:r>
              <a:rPr lang="vi-VN" altLang="ko-KR" sz="1200" dirty="0">
                <a:ea typeface="SamsungOne-400" panose="020B0503030303020204" pitchFamily="34" charset="0"/>
              </a:rPr>
              <a:t>Slide này chỉ nên giới thiệu với sinh viên rằng công cụ này có sẵn.</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106</a:t>
            </a:fld>
            <a:endParaRPr lang="ko-KR" altLang="en-US" dirty="0"/>
          </a:p>
        </p:txBody>
      </p:sp>
    </p:spTree>
    <p:extLst>
      <p:ext uri="{BB962C8B-B14F-4D97-AF65-F5344CB8AC3E}">
        <p14:creationId xmlns:p14="http://schemas.microsoft.com/office/powerpoint/2010/main" val="35820425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Mặc dù, giao diện người dùng web </a:t>
            </a:r>
            <a:r>
              <a:rPr lang="en-US" altLang="ko-KR" sz="1200" dirty="0" err="1">
                <a:ea typeface="SamsungOne-400" panose="020B0503030303020204" pitchFamily="34" charset="0"/>
              </a:rPr>
              <a:t>namenode</a:t>
            </a:r>
            <a:r>
              <a:rPr lang="vi-VN" altLang="ko-KR" sz="1200" dirty="0">
                <a:ea typeface="SamsungOne-400" panose="020B0503030303020204" pitchFamily="34" charset="0"/>
              </a:rPr>
              <a:t> cũng là một giao diện GUI cho HDFS, nhưng mục đích của nó hoàn toàn khác với HUE.</a:t>
            </a:r>
          </a:p>
          <a:p>
            <a:r>
              <a:rPr lang="vi-VN" altLang="ko-KR" sz="1200" dirty="0">
                <a:ea typeface="SamsungOne-400" panose="020B0503030303020204" pitchFamily="34" charset="0"/>
              </a:rPr>
              <a:t>Như tên gọi, HUE dành cho Người dùng Hadoop.</a:t>
            </a:r>
          </a:p>
          <a:p>
            <a:r>
              <a:rPr lang="vi-VN" altLang="ko-KR" sz="1200" dirty="0">
                <a:ea typeface="SamsungOne-400" panose="020B0503030303020204" pitchFamily="34" charset="0"/>
              </a:rPr>
              <a:t>Chức năng của nó là cung cấp một giao diện GUI được sử dụng thay cho hệ vỏ hệ thống tệp dòng lệnh.</a:t>
            </a:r>
          </a:p>
          <a:p>
            <a:endParaRPr lang="vi-VN" altLang="ko-KR" sz="1200" dirty="0">
              <a:ea typeface="SamsungOne-400" panose="020B0503030303020204" pitchFamily="34" charset="0"/>
            </a:endParaRPr>
          </a:p>
          <a:p>
            <a:r>
              <a:rPr lang="vi-VN" altLang="ko-KR" sz="1200" dirty="0">
                <a:ea typeface="SamsungOne-400" panose="020B0503030303020204" pitchFamily="34" charset="0"/>
              </a:rPr>
              <a:t>Giao diện người dùng web n</a:t>
            </a:r>
            <a:r>
              <a:rPr lang="en-US" altLang="ko-KR" sz="1200" dirty="0" err="1">
                <a:ea typeface="SamsungOne-400" panose="020B0503030303020204" pitchFamily="34" charset="0"/>
              </a:rPr>
              <a:t>amenode</a:t>
            </a:r>
            <a:r>
              <a:rPr lang="vi-VN" altLang="ko-KR" sz="1200" dirty="0">
                <a:ea typeface="SamsungOne-400" panose="020B0503030303020204" pitchFamily="34" charset="0"/>
              </a:rPr>
              <a:t> là một công cụ quản trị nhiều hơn.</a:t>
            </a:r>
          </a:p>
          <a:p>
            <a:r>
              <a:rPr lang="vi-VN" altLang="ko-KR" sz="1200" dirty="0">
                <a:ea typeface="SamsungOne-400" panose="020B0503030303020204" pitchFamily="34" charset="0"/>
              </a:rPr>
              <a:t>Nó cung cấp thông tin về sức khỏe của các </a:t>
            </a:r>
            <a:r>
              <a:rPr lang="en-US" altLang="ko-KR" sz="1200" dirty="0" err="1">
                <a:ea typeface="SamsungOne-400" panose="020B0503030303020204" pitchFamily="34" charset="0"/>
              </a:rPr>
              <a:t>trình</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nền</a:t>
            </a:r>
            <a:r>
              <a:rPr lang="vi-VN" altLang="ko-KR" sz="1200" dirty="0">
                <a:ea typeface="SamsungOne-400" panose="020B0503030303020204" pitchFamily="34" charset="0"/>
              </a:rPr>
              <a:t> khác nhau, các số liệu về những thứ đó, v.v.</a:t>
            </a:r>
            <a:endParaRPr lang="en-US" altLang="ko-KR" sz="1200"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Từ giao diện người dùng Web NameNode, quản trị viên có thể nhận các báo cáo tình trạng và trạng thái khác nhau, bao gồm cả thông tin siêu dữ liệu.</a:t>
            </a:r>
            <a:endParaRPr lang="en-US" altLang="ko-KR" sz="1200" b="1"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107</a:t>
            </a:fld>
            <a:endParaRPr lang="ko-KR" altLang="en-US" dirty="0"/>
          </a:p>
        </p:txBody>
      </p:sp>
    </p:spTree>
    <p:extLst>
      <p:ext uri="{BB962C8B-B14F-4D97-AF65-F5344CB8AC3E}">
        <p14:creationId xmlns:p14="http://schemas.microsoft.com/office/powerpoint/2010/main" val="16612914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108</a:t>
            </a:fld>
            <a:endParaRPr lang="ko-KR" altLang="en-US" dirty="0"/>
          </a:p>
        </p:txBody>
      </p:sp>
    </p:spTree>
    <p:extLst>
      <p:ext uri="{BB962C8B-B14F-4D97-AF65-F5344CB8AC3E}">
        <p14:creationId xmlns:p14="http://schemas.microsoft.com/office/powerpoint/2010/main" val="42105805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a:defRPr/>
            </a:pPr>
            <a:r>
              <a:rPr lang="en-US" b="1" dirty="0"/>
              <a:t>[</a:t>
            </a:r>
            <a:r>
              <a:rPr lang="en-US" b="1" dirty="0" err="1"/>
              <a:t>Hướng</a:t>
            </a:r>
            <a:r>
              <a:rPr lang="en-US" b="1" baseline="0" dirty="0"/>
              <a:t> </a:t>
            </a:r>
            <a:r>
              <a:rPr lang="en-US" b="1" baseline="0" dirty="0" err="1"/>
              <a:t>dẫn</a:t>
            </a:r>
            <a:r>
              <a:rPr lang="en-US" b="1" baseline="0" dirty="0"/>
              <a:t> </a:t>
            </a:r>
            <a:r>
              <a:rPr lang="en-US" b="1" baseline="0" dirty="0" err="1"/>
              <a:t>của</a:t>
            </a:r>
            <a:r>
              <a:rPr lang="en-US" b="1" baseline="0" dirty="0"/>
              <a:t> </a:t>
            </a:r>
            <a:r>
              <a:rPr lang="en-US" b="1" baseline="0" dirty="0" err="1"/>
              <a:t>giảng</a:t>
            </a:r>
            <a:r>
              <a:rPr lang="en-US" b="1" baseline="0" dirty="0"/>
              <a:t> </a:t>
            </a:r>
            <a:r>
              <a:rPr lang="en-US" b="1" baseline="0" dirty="0" err="1"/>
              <a:t>viên</a:t>
            </a:r>
            <a:r>
              <a:rPr lang="en-US" b="1" dirty="0"/>
              <a:t>]</a:t>
            </a:r>
            <a:endParaRPr 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Trong một môi trường điện toán song song phân tán, nhiều ứng dụng và công việc cạnh tranh nhau để tranh giành tài nguyên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Hơn nữa, điều quan trọng là sử dụng tất cả các tài nguyên trong cụm.</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Yarn</a:t>
            </a:r>
            <a:r>
              <a:rPr lang="vi-VN" altLang="ko-KR" b="0" dirty="0"/>
              <a:t> làm như vậy bằng cách quản lý và nắm quyền kiểm soát tất cả các tài nguyên có sẵn (hiện tại, tài nguyên có nghĩa là bộ nhớ và lõi) trên tất cả các </a:t>
            </a:r>
            <a:r>
              <a:rPr lang="en-US" altLang="ko-KR" b="0" dirty="0"/>
              <a:t>worker</a:t>
            </a:r>
            <a:r>
              <a:rPr lang="en-US" altLang="ko-KR" b="0" baseline="0" dirty="0"/>
              <a:t> node</a:t>
            </a:r>
            <a:r>
              <a:rPr lang="vi-VN" altLang="ko-KR" b="0" dirty="0"/>
              <a:t>.</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Yarn</a:t>
            </a:r>
            <a:r>
              <a:rPr lang="vi-VN" altLang="ko-KR" b="0" dirty="0"/>
              <a:t> là trình quản lý tài nguyên cho các cụm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Các ứng dụng sử dụng khung </a:t>
            </a:r>
            <a:r>
              <a:rPr lang="en-US" altLang="ko-KR" b="0" dirty="0"/>
              <a:t>Yarn</a:t>
            </a:r>
            <a:r>
              <a:rPr lang="vi-VN" altLang="ko-KR" b="0" dirty="0"/>
              <a:t> cùng tồn tại và chia sẻ tài nguyên một cách tối ưu.</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dirty="0"/>
          </a:p>
          <a:p>
            <a:r>
              <a:rPr lang="en-US" altLang="ko-KR" dirty="0"/>
              <a:t>https://hadoop.apache.org/docs/current/hadoop-yarn/hadoop-yarn-site/YARN.html</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109</a:t>
            </a:fld>
            <a:endParaRPr lang="ko-KR" altLang="en-US" dirty="0"/>
          </a:p>
        </p:txBody>
      </p:sp>
    </p:spTree>
    <p:extLst>
      <p:ext uri="{BB962C8B-B14F-4D97-AF65-F5344CB8AC3E}">
        <p14:creationId xmlns:p14="http://schemas.microsoft.com/office/powerpoint/2010/main" val="20733356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Nó cung cấp thêm các tài nguyên khả dụng cho các ứng dụng nếu không có yêu cầu tài nguyên nào khác. (Hãy cẩn thận: </a:t>
            </a:r>
            <a:r>
              <a:rPr lang="en-US" altLang="ko-KR" b="0" dirty="0"/>
              <a:t>Yarn</a:t>
            </a:r>
            <a:r>
              <a:rPr lang="vi-VN" altLang="ko-KR" b="0" dirty="0"/>
              <a:t> không bao giờ cung cấp nhiều tài nguyên hơn số lượng Tối đa mà ứng dụng yêu cầu ngay cả khi có sẵn tài nguyên nhàn rỗi).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Nó cũng có thể lấy đi tài nguyên để chạy các ứng dụng ngay cả khi nhu cầu và yêu cầu tăng lên.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Nó không cho phép các ứng dụng khổng lồ ngốn hết tài nguyên và ngăn không cho bất kỳ công việc hoặc ứng dụng mới nào bắt đầu.</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Yarn </a:t>
            </a:r>
            <a:r>
              <a:rPr lang="en-US" altLang="ko-KR" b="0" dirty="0" err="1"/>
              <a:t>tối</a:t>
            </a:r>
            <a:r>
              <a:rPr lang="en-US" altLang="ko-KR" b="0" dirty="0"/>
              <a:t> </a:t>
            </a:r>
            <a:r>
              <a:rPr lang="en-US" altLang="ko-KR" b="0" dirty="0" err="1"/>
              <a:t>đa</a:t>
            </a:r>
            <a:r>
              <a:rPr lang="en-US" altLang="ko-KR" b="0" dirty="0"/>
              <a:t> </a:t>
            </a:r>
            <a:r>
              <a:rPr lang="en-US" altLang="ko-KR" b="0" dirty="0" err="1"/>
              <a:t>hóa</a:t>
            </a:r>
            <a:r>
              <a:rPr lang="en-US" altLang="ko-KR" b="0" dirty="0"/>
              <a:t> </a:t>
            </a:r>
            <a:r>
              <a:rPr lang="en-US" altLang="ko-KR" b="0" dirty="0" err="1"/>
              <a:t>việc</a:t>
            </a:r>
            <a:r>
              <a:rPr lang="en-US" altLang="ko-KR" b="0" dirty="0"/>
              <a:t> </a:t>
            </a:r>
            <a:r>
              <a:rPr lang="en-US" altLang="ko-KR" b="0" dirty="0" err="1"/>
              <a:t>sử</a:t>
            </a:r>
            <a:r>
              <a:rPr lang="en-US" altLang="ko-KR" b="0" dirty="0"/>
              <a:t> </a:t>
            </a:r>
            <a:r>
              <a:rPr lang="en-US" altLang="ko-KR" b="0" dirty="0" err="1"/>
              <a:t>dụng</a:t>
            </a:r>
            <a:r>
              <a:rPr lang="en-US" altLang="ko-KR" b="0" dirty="0"/>
              <a:t> </a:t>
            </a:r>
            <a:r>
              <a:rPr lang="en-US" altLang="ko-KR" b="0" dirty="0" err="1"/>
              <a:t>tài</a:t>
            </a:r>
            <a:r>
              <a:rPr lang="en-US" altLang="ko-KR" b="0" dirty="0"/>
              <a:t> </a:t>
            </a:r>
            <a:r>
              <a:rPr lang="en-US" altLang="ko-KR" b="0" dirty="0" err="1"/>
              <a:t>nguyên</a:t>
            </a:r>
            <a:r>
              <a:rPr lang="en-US" altLang="ko-KR" b="0" dirty="0"/>
              <a:t> </a:t>
            </a:r>
            <a:r>
              <a:rPr lang="en-US" altLang="ko-KR" b="0" dirty="0" err="1"/>
              <a:t>cụm</a:t>
            </a:r>
            <a:r>
              <a:rPr lang="en-US" altLang="ko-KR" b="0" dirty="0"/>
              <a:t> </a:t>
            </a:r>
            <a:r>
              <a:rPr lang="en-US" altLang="ko-KR" b="0" dirty="0" err="1"/>
              <a:t>bằng</a:t>
            </a:r>
            <a:r>
              <a:rPr lang="en-US" altLang="ko-KR" b="0" dirty="0"/>
              <a:t> </a:t>
            </a:r>
            <a:r>
              <a:rPr lang="en-US" altLang="ko-KR" b="0" dirty="0" err="1"/>
              <a:t>cách</a:t>
            </a:r>
            <a:r>
              <a:rPr lang="en-US" altLang="ko-KR" b="0" dirty="0"/>
              <a:t> </a:t>
            </a:r>
            <a:r>
              <a:rPr lang="en-US" altLang="ko-KR" b="0" dirty="0" err="1"/>
              <a:t>phân</a:t>
            </a:r>
            <a:r>
              <a:rPr lang="en-US" altLang="ko-KR" b="0" dirty="0"/>
              <a:t> </a:t>
            </a:r>
            <a:r>
              <a:rPr lang="en-US" altLang="ko-KR" b="0" dirty="0" err="1"/>
              <a:t>bổ</a:t>
            </a:r>
            <a:r>
              <a:rPr lang="en-US" altLang="ko-KR" b="0" dirty="0"/>
              <a:t> </a:t>
            </a:r>
            <a:r>
              <a:rPr lang="en-US" altLang="ko-KR" b="0" dirty="0" err="1"/>
              <a:t>tài</a:t>
            </a:r>
            <a:r>
              <a:rPr lang="en-US" altLang="ko-KR" b="0" dirty="0"/>
              <a:t> </a:t>
            </a:r>
            <a:r>
              <a:rPr lang="en-US" altLang="ko-KR" b="0" dirty="0" err="1"/>
              <a:t>nguyên</a:t>
            </a:r>
            <a:r>
              <a:rPr lang="en-US" altLang="ko-KR" b="0" dirty="0"/>
              <a:t> </a:t>
            </a:r>
            <a:r>
              <a:rPr lang="en-US" altLang="ko-KR" b="0" dirty="0" err="1"/>
              <a:t>động</a:t>
            </a:r>
            <a:r>
              <a:rPr lang="en-US" altLang="ko-KR" b="0" dirty="0"/>
              <a:t>.</a:t>
            </a:r>
            <a:endParaRPr lang="en-US" altLang="ko-KR" sz="1200" b="1"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110</a:t>
            </a:fld>
            <a:endParaRPr lang="ko-KR" altLang="en-US" dirty="0"/>
          </a:p>
        </p:txBody>
      </p:sp>
    </p:spTree>
    <p:extLst>
      <p:ext uri="{BB962C8B-B14F-4D97-AF65-F5344CB8AC3E}">
        <p14:creationId xmlns:p14="http://schemas.microsoft.com/office/powerpoint/2010/main" val="35553570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r>
              <a:rPr lang="en-KR" altLang="ko-KR" dirty="0"/>
              <a:t> </a:t>
            </a:r>
            <a:endParaRPr lang="ko-KR" altLang="en-US" dirty="0"/>
          </a:p>
          <a:p>
            <a:r>
              <a:rPr lang="vi-VN" altLang="ko-KR" b="0" dirty="0"/>
              <a:t>Yarn có 3 </a:t>
            </a:r>
            <a:r>
              <a:rPr lang="en-US" altLang="ko-KR" b="0" dirty="0" err="1"/>
              <a:t>trình</a:t>
            </a:r>
            <a:r>
              <a:rPr lang="en-US" altLang="ko-KR" b="0" baseline="0" dirty="0"/>
              <a:t> </a:t>
            </a:r>
            <a:r>
              <a:rPr lang="en-US" altLang="ko-KR" b="0" baseline="0" dirty="0" err="1"/>
              <a:t>nền</a:t>
            </a:r>
            <a:r>
              <a:rPr lang="vi-VN" altLang="ko-KR" b="0" dirty="0"/>
              <a:t> lõi.</a:t>
            </a:r>
          </a:p>
          <a:p>
            <a:r>
              <a:rPr lang="vi-VN" altLang="ko-KR" b="0" dirty="0"/>
              <a:t>ResourceManager (RM) là một trình nền chính. Nó cũng bị lỗi một điểm giống như hầu hết các daemon chính.</a:t>
            </a:r>
          </a:p>
          <a:p>
            <a:r>
              <a:rPr lang="vi-VN" altLang="ko-KR" b="0" dirty="0"/>
              <a:t>Thông thường, mọi worker node trên cụm Hadoop sẽ chạy DataNode (chịu trách nhiệm ghi và lưu dữ liệu) cùng với NodeManager (chịu trách nhiệm xử lý dữ liệu do DataNodes quản lý).</a:t>
            </a:r>
          </a:p>
          <a:p>
            <a:r>
              <a:rPr lang="vi-VN" altLang="ko-KR" b="0" dirty="0"/>
              <a:t>Mỗi khi ứng dụng chính chạy có trách nhiệm đảm bảo rằng ứng dụng đó chạy thành công.</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111</a:t>
            </a:fld>
            <a:endParaRPr lang="ko-KR" altLang="en-US" dirty="0"/>
          </a:p>
        </p:txBody>
      </p:sp>
    </p:spTree>
    <p:extLst>
      <p:ext uri="{BB962C8B-B14F-4D97-AF65-F5344CB8AC3E}">
        <p14:creationId xmlns:p14="http://schemas.microsoft.com/office/powerpoint/2010/main" val="23367949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7500" lnSpcReduction="20000"/>
          </a:bodyPr>
          <a:lstStyle/>
          <a:p>
            <a:pPr>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CapacityScheduler .vs. FairScheduler:</a:t>
            </a:r>
          </a:p>
          <a:p>
            <a:r>
              <a:rPr lang="vi-VN" altLang="ko-KR" b="0" dirty="0"/>
              <a:t>Cả hai đều cố gắng phân phối tài nguyên một cách công bằng và đồng đều.</a:t>
            </a:r>
          </a:p>
          <a:p>
            <a:r>
              <a:rPr lang="vi-VN" altLang="ko-KR" b="0" dirty="0"/>
              <a:t>Cả hai bộ lập lịch trình đều tính đến các yêu cầu tài nguyên tối thiểu và tối đa của chính ứng dụng khi xác định cách phân bổ tài nguyên.</a:t>
            </a:r>
          </a:p>
          <a:p>
            <a:r>
              <a:rPr lang="vi-VN" altLang="ko-KR" b="0" dirty="0"/>
              <a:t>Tuy nhiên, Trình lập lịch biểu năng lực cho phép Doanh nghiệp phân bổ số lượng được xác định trước trong tổng số tài nguyên cho một hàng đợi cụ thể.</a:t>
            </a:r>
          </a:p>
          <a:p>
            <a:r>
              <a:rPr lang="vi-VN" altLang="ko-KR" b="0" dirty="0"/>
              <a:t>Bán tại. Bộ phận bán hàng có 50% tổng nguồn lực, bộ phận R&amp;D có 30% và Marketing có 20%.</a:t>
            </a:r>
          </a:p>
          <a:p>
            <a:r>
              <a:rPr lang="vi-VN" altLang="ko-KR" b="0" dirty="0"/>
              <a:t>Trong mỗi bộ phận, có thể có thêm hàng đợi phụ. (Hãy nghĩ về nó giống như một kiến trúc cành và lá.</a:t>
            </a:r>
          </a:p>
          <a:p>
            <a:r>
              <a:rPr lang="vi-VN" altLang="ko-KR" b="0" dirty="0"/>
              <a:t>Mỗi nhánh chiếm một tỷ lệ phần trăm nhất định trong tổng số tài nguyên có sẵn cho nhánh mẹ của nó, sau đó phân bổ tài nguyên của nó cho các nhánh con của nó. Việc phân phối tài nguyên thực tế xảy ra ở các lá nơi các ứng dụng chạy.</a:t>
            </a:r>
            <a:endParaRPr lang="en-US" altLang="ko-KR" b="0" dirty="0"/>
          </a:p>
          <a:p>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en-KR" altLang="ko-KR" dirty="0"/>
          </a:p>
          <a:p>
            <a:r>
              <a:rPr lang="en-US" altLang="ko-KR" b="0" dirty="0" err="1"/>
              <a:t>Trình</a:t>
            </a:r>
            <a:r>
              <a:rPr lang="en-US" altLang="ko-KR" b="0" baseline="0" dirty="0"/>
              <a:t> </a:t>
            </a:r>
            <a:r>
              <a:rPr lang="en-US" altLang="ko-KR" b="0" baseline="0" dirty="0" err="1"/>
              <a:t>quản</a:t>
            </a:r>
            <a:r>
              <a:rPr lang="en-US" altLang="ko-KR" b="0" baseline="0" dirty="0"/>
              <a:t> </a:t>
            </a:r>
            <a:r>
              <a:rPr lang="en-US" altLang="ko-KR" b="0" baseline="0" dirty="0" err="1"/>
              <a:t>lý</a:t>
            </a:r>
            <a:r>
              <a:rPr lang="en-US" altLang="ko-KR" b="0" baseline="0" dirty="0"/>
              <a:t> </a:t>
            </a:r>
            <a:r>
              <a:rPr lang="en-US" altLang="ko-KR" b="0" baseline="0" dirty="0" err="1"/>
              <a:t>tài</a:t>
            </a:r>
            <a:r>
              <a:rPr lang="en-US" altLang="ko-KR" b="0" baseline="0" dirty="0"/>
              <a:t> </a:t>
            </a:r>
            <a:r>
              <a:rPr lang="en-US" altLang="ko-KR" b="0" baseline="0" dirty="0" err="1"/>
              <a:t>nguyên</a:t>
            </a:r>
            <a:r>
              <a:rPr lang="en-US" altLang="ko-KR" b="0" dirty="0"/>
              <a:t> Yarn </a:t>
            </a:r>
            <a:r>
              <a:rPr lang="en-US" altLang="ko-KR" b="0" dirty="0" err="1"/>
              <a:t>là</a:t>
            </a:r>
            <a:r>
              <a:rPr lang="en-US" altLang="ko-KR" b="0" dirty="0"/>
              <a:t> </a:t>
            </a:r>
            <a:r>
              <a:rPr lang="en-US" altLang="ko-KR" b="0" dirty="0" err="1"/>
              <a:t>trình</a:t>
            </a:r>
            <a:r>
              <a:rPr lang="en-US" altLang="ko-KR" b="0" dirty="0"/>
              <a:t> </a:t>
            </a:r>
            <a:r>
              <a:rPr lang="en-US" altLang="ko-KR" b="0" dirty="0" err="1"/>
              <a:t>nền</a:t>
            </a:r>
            <a:r>
              <a:rPr lang="en-US" altLang="ko-KR" b="0" dirty="0"/>
              <a:t> </a:t>
            </a:r>
            <a:r>
              <a:rPr lang="en-US" altLang="ko-KR" b="0" dirty="0" err="1"/>
              <a:t>chính</a:t>
            </a:r>
            <a:r>
              <a:rPr lang="en-US" altLang="ko-KR" b="0" dirty="0"/>
              <a:t> </a:t>
            </a:r>
            <a:r>
              <a:rPr lang="en-US" altLang="ko-KR" b="0" dirty="0" err="1"/>
              <a:t>chịu</a:t>
            </a:r>
            <a:r>
              <a:rPr lang="en-US" altLang="ko-KR" b="0" dirty="0"/>
              <a:t> </a:t>
            </a:r>
            <a:r>
              <a:rPr lang="en-US" altLang="ko-KR" b="0" dirty="0" err="1"/>
              <a:t>trách</a:t>
            </a:r>
            <a:r>
              <a:rPr lang="en-US" altLang="ko-KR" b="0" dirty="0"/>
              <a:t> </a:t>
            </a:r>
            <a:r>
              <a:rPr lang="en-US" altLang="ko-KR" b="0" dirty="0" err="1"/>
              <a:t>nhiệm</a:t>
            </a:r>
            <a:r>
              <a:rPr lang="en-US" altLang="ko-KR" b="0" dirty="0"/>
              <a:t> </a:t>
            </a:r>
            <a:r>
              <a:rPr lang="en-US" altLang="ko-KR" b="0" dirty="0" err="1"/>
              <a:t>lên</a:t>
            </a:r>
            <a:r>
              <a:rPr lang="en-US" altLang="ko-KR" b="0" dirty="0"/>
              <a:t> </a:t>
            </a:r>
            <a:r>
              <a:rPr lang="en-US" altLang="ko-KR" b="0" dirty="0" err="1"/>
              <a:t>lịch</a:t>
            </a:r>
            <a:r>
              <a:rPr lang="en-US" altLang="ko-KR" b="0" dirty="0"/>
              <a:t> </a:t>
            </a:r>
            <a:r>
              <a:rPr lang="en-US" altLang="ko-KR" b="0" dirty="0" err="1"/>
              <a:t>và</a:t>
            </a:r>
            <a:r>
              <a:rPr lang="en-US" altLang="ko-KR" b="0" dirty="0"/>
              <a:t> </a:t>
            </a:r>
            <a:r>
              <a:rPr lang="en-US" altLang="ko-KR" b="0" dirty="0" err="1"/>
              <a:t>bắt</a:t>
            </a:r>
            <a:r>
              <a:rPr lang="en-US" altLang="ko-KR" b="0" dirty="0"/>
              <a:t> </a:t>
            </a:r>
            <a:r>
              <a:rPr lang="en-US" altLang="ko-KR" b="0" dirty="0" err="1"/>
              <a:t>đầu</a:t>
            </a:r>
            <a:r>
              <a:rPr lang="en-US" altLang="ko-KR" b="0" dirty="0"/>
              <a:t> </a:t>
            </a:r>
            <a:r>
              <a:rPr lang="en-US" altLang="ko-KR" b="0" dirty="0" err="1"/>
              <a:t>các</a:t>
            </a:r>
            <a:r>
              <a:rPr lang="en-US" altLang="ko-KR" b="0" dirty="0"/>
              <a:t> </a:t>
            </a:r>
            <a:r>
              <a:rPr lang="en-US" altLang="ko-KR" b="0" dirty="0" err="1"/>
              <a:t>ứng</a:t>
            </a:r>
            <a:r>
              <a:rPr lang="en-US" altLang="ko-KR" b="0" dirty="0"/>
              <a:t> </a:t>
            </a:r>
            <a:r>
              <a:rPr lang="en-US" altLang="ko-KR" b="0" dirty="0" err="1"/>
              <a:t>dụng</a:t>
            </a:r>
            <a:r>
              <a:rPr lang="en-US" altLang="ko-KR" b="0" dirty="0"/>
              <a:t> </a:t>
            </a:r>
            <a:r>
              <a:rPr lang="en-US" altLang="ko-KR" b="0" dirty="0" err="1"/>
              <a:t>mới</a:t>
            </a:r>
            <a:r>
              <a:rPr lang="en-US" altLang="ko-KR" b="0" dirty="0"/>
              <a:t>, </a:t>
            </a:r>
            <a:r>
              <a:rPr lang="en-US" altLang="ko-KR" b="0" dirty="0" err="1"/>
              <a:t>đồng</a:t>
            </a:r>
            <a:r>
              <a:rPr lang="en-US" altLang="ko-KR" b="0" dirty="0"/>
              <a:t> </a:t>
            </a:r>
            <a:r>
              <a:rPr lang="en-US" altLang="ko-KR" b="0" dirty="0" err="1"/>
              <a:t>thời</a:t>
            </a:r>
            <a:r>
              <a:rPr lang="en-US" altLang="ko-KR" b="0" dirty="0"/>
              <a:t> </a:t>
            </a:r>
            <a:r>
              <a:rPr lang="en-US" altLang="ko-KR" b="0" dirty="0" err="1"/>
              <a:t>quản</a:t>
            </a:r>
            <a:r>
              <a:rPr lang="en-US" altLang="ko-KR" b="0" dirty="0"/>
              <a:t> </a:t>
            </a:r>
            <a:r>
              <a:rPr lang="en-US" altLang="ko-KR" b="0" dirty="0" err="1"/>
              <a:t>lý</a:t>
            </a:r>
            <a:r>
              <a:rPr lang="en-US" altLang="ko-KR" b="0" dirty="0"/>
              <a:t> </a:t>
            </a:r>
            <a:r>
              <a:rPr lang="en-US" altLang="ko-KR" b="0" dirty="0" err="1"/>
              <a:t>các</a:t>
            </a:r>
            <a:r>
              <a:rPr lang="en-US" altLang="ko-KR" b="0" dirty="0"/>
              <a:t> </a:t>
            </a:r>
            <a:r>
              <a:rPr lang="en-US" altLang="ko-KR" b="0" dirty="0" err="1"/>
              <a:t>tài</a:t>
            </a:r>
            <a:r>
              <a:rPr lang="en-US" altLang="ko-KR" b="0" dirty="0"/>
              <a:t> </a:t>
            </a:r>
            <a:r>
              <a:rPr lang="en-US" altLang="ko-KR" b="0" dirty="0" err="1"/>
              <a:t>nguyên</a:t>
            </a:r>
            <a:r>
              <a:rPr lang="en-US" altLang="ko-KR" b="0" dirty="0"/>
              <a:t> </a:t>
            </a:r>
            <a:r>
              <a:rPr lang="en-US" altLang="ko-KR" b="0" dirty="0" err="1"/>
              <a:t>trên</a:t>
            </a:r>
            <a:r>
              <a:rPr lang="en-US" altLang="ko-KR" b="0" dirty="0"/>
              <a:t> </a:t>
            </a:r>
            <a:r>
              <a:rPr lang="en-US" altLang="ko-KR" b="0" dirty="0" err="1"/>
              <a:t>cụm</a:t>
            </a:r>
            <a:r>
              <a:rPr lang="en-US" altLang="ko-KR" b="0" dirty="0"/>
              <a:t> </a:t>
            </a:r>
            <a:r>
              <a:rPr lang="en-US" altLang="ko-KR" b="0" dirty="0" err="1"/>
              <a:t>cần</a:t>
            </a:r>
            <a:r>
              <a:rPr lang="en-US" altLang="ko-KR" b="0" dirty="0"/>
              <a:t> </a:t>
            </a:r>
            <a:r>
              <a:rPr lang="en-US" altLang="ko-KR" b="0" dirty="0" err="1"/>
              <a:t>thiết</a:t>
            </a:r>
            <a:r>
              <a:rPr lang="en-US" altLang="ko-KR" b="0" dirty="0"/>
              <a:t> </a:t>
            </a:r>
            <a:r>
              <a:rPr lang="en-US" altLang="ko-KR" b="0" dirty="0" err="1"/>
              <a:t>để</a:t>
            </a:r>
            <a:r>
              <a:rPr lang="en-US" altLang="ko-KR" b="0" dirty="0"/>
              <a:t> </a:t>
            </a:r>
            <a:r>
              <a:rPr lang="en-US" altLang="ko-KR" b="0" dirty="0" err="1"/>
              <a:t>chạy</a:t>
            </a:r>
            <a:r>
              <a:rPr lang="en-US" altLang="ko-KR" b="0" dirty="0"/>
              <a:t> </a:t>
            </a:r>
            <a:r>
              <a:rPr lang="en-US" altLang="ko-KR" b="0" dirty="0" err="1"/>
              <a:t>các</a:t>
            </a:r>
            <a:r>
              <a:rPr lang="en-US" altLang="ko-KR" b="0" dirty="0"/>
              <a:t> </a:t>
            </a:r>
            <a:r>
              <a:rPr lang="en-US" altLang="ko-KR" b="0" dirty="0" err="1"/>
              <a:t>ứng</a:t>
            </a:r>
            <a:r>
              <a:rPr lang="en-US" altLang="ko-KR" b="0" dirty="0"/>
              <a:t> </a:t>
            </a:r>
            <a:r>
              <a:rPr lang="en-US" altLang="ko-KR" b="0" dirty="0" err="1"/>
              <a:t>dụng</a:t>
            </a:r>
            <a:r>
              <a:rPr lang="en-US" altLang="ko-KR" b="0" dirty="0"/>
              <a:t> </a:t>
            </a:r>
            <a:r>
              <a:rPr lang="en-US" altLang="ko-KR" b="0" dirty="0" err="1"/>
              <a:t>đó</a:t>
            </a:r>
            <a:r>
              <a:rPr lang="en-US" altLang="ko-KR" b="0" dirty="0"/>
              <a:t>.</a:t>
            </a:r>
          </a:p>
          <a:p>
            <a:endParaRPr lang="en-US" altLang="ko-KR" b="0" dirty="0"/>
          </a:p>
          <a:p>
            <a:pPr marL="285750" indent="-285750">
              <a:buFont typeface="Arial"/>
              <a:buChar char="•"/>
            </a:pPr>
            <a:r>
              <a:rPr lang="vi-VN" altLang="ko-KR" b="0" dirty="0"/>
              <a:t>Trình lập lịch biểu: Có 2 trình lập lịch trình phổ biến. Cả CapacityScheduler và FairSchedule đều có các mục tiêu giống nhau.</a:t>
            </a:r>
          </a:p>
          <a:p>
            <a:pPr marL="285750" indent="-285750">
              <a:buFont typeface="Arial"/>
              <a:buChar char="•"/>
            </a:pPr>
            <a:r>
              <a:rPr lang="vi-VN" altLang="ko-KR" b="0" dirty="0"/>
              <a:t>Trình quản lý ứng dụng:  Khi một yêu cầu công việc được lên lịch, một vùng chứa mới sẽ được phân bổ cho một ApplicationMaster (AM) trên mỗi ứng dụng</a:t>
            </a:r>
            <a:endParaRPr lang="en-US" altLang="ko-KR" b="0" dirty="0"/>
          </a:p>
          <a:p>
            <a:pPr marL="285750" indent="-285750">
              <a:buFont typeface="Arial"/>
              <a:buChar char="•"/>
            </a:pPr>
            <a:endParaRPr lang="en-US" altLang="ko-KR" b="0" dirty="0"/>
          </a:p>
          <a:p>
            <a:pPr marL="0" indent="0">
              <a:buFont typeface="Arial"/>
              <a:buNone/>
            </a:pPr>
            <a:r>
              <a:rPr lang="vi-VN" altLang="ko-KR" b="0" dirty="0"/>
              <a:t>AM chịu trách nhiệm đảm bảo công việc hoàn thành thành công bằng cách phân bổ thêm các nguồn lực cho các nhiệm vụ.</a:t>
            </a:r>
          </a:p>
          <a:p>
            <a:pPr marL="0" indent="0">
              <a:buFont typeface="Arial"/>
              <a:buNone/>
            </a:pPr>
            <a:r>
              <a:rPr lang="vi-VN" altLang="ko-KR" b="0" dirty="0"/>
              <a:t>Trình quản lý ứng dụng ở nước ngoài tất cả các AM nổi bật hiện đang chạy và đảm bảo rằng chúng tiếp tục xử lý và quản lý công việc của mình.</a:t>
            </a:r>
          </a:p>
          <a:p>
            <a:pPr marL="0" indent="0">
              <a:buFont typeface="Arial"/>
              <a:buNone/>
            </a:pPr>
            <a:r>
              <a:rPr lang="vi-VN" altLang="ko-KR" b="0" dirty="0"/>
              <a:t>Nếu bất kỳ AM nào chết, Trình quản lý ứng dụng sẽ chỉ định lại một AM mới và bắt đầu lại.</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112</a:t>
            </a:fld>
            <a:endParaRPr lang="ko-KR" altLang="en-US" dirty="0"/>
          </a:p>
        </p:txBody>
      </p:sp>
    </p:spTree>
    <p:extLst>
      <p:ext uri="{BB962C8B-B14F-4D97-AF65-F5344CB8AC3E}">
        <p14:creationId xmlns:p14="http://schemas.microsoft.com/office/powerpoint/2010/main" val="8529977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vi-VN" altLang="ko-KR" b="0" dirty="0"/>
              <a:t>Yarn NodeManager (NM) là trình nền của nút công nhân.</a:t>
            </a:r>
          </a:p>
          <a:p>
            <a:r>
              <a:rPr lang="vi-VN" altLang="ko-KR" b="0" dirty="0"/>
              <a:t>Nó chạy trên mọi máy chủ trên cụm là nút công nhân.</a:t>
            </a:r>
          </a:p>
          <a:p>
            <a:r>
              <a:rPr lang="vi-VN" altLang="ko-KR" b="0" dirty="0"/>
              <a:t>NM chịu trách nhiệm theo dõi sức khỏe và tài nguyên trên máy chủ mà nó đang chạy.</a:t>
            </a:r>
          </a:p>
          <a:p>
            <a:r>
              <a:rPr lang="vi-VN" altLang="ko-KR" b="0" dirty="0"/>
              <a:t>Nó báo cáo điều này lại cho RM.</a:t>
            </a:r>
          </a:p>
          <a:p>
            <a:endParaRPr lang="vi-VN" altLang="ko-KR" b="0" dirty="0"/>
          </a:p>
          <a:p>
            <a:r>
              <a:rPr lang="vi-VN" altLang="ko-KR" b="0" dirty="0"/>
              <a:t>Trong YARN, NodeManager chủ yếu bị giới hạn trong việc quản lý các vùng chứa trừu tượng, tức là chỉ các quy trình tương ứng với vùng chứa và không liên quan đến chính nó với quản lý trạng thái trên mỗi ứng dụng như các tác vụ MapReduce.</a:t>
            </a:r>
          </a:p>
          <a:p>
            <a:r>
              <a:rPr lang="vi-VN" altLang="ko-KR" b="0" dirty="0"/>
              <a:t>Nó cũng loại bỏ khái niệm về các vị trí được đặt tên như</a:t>
            </a:r>
            <a:r>
              <a:rPr lang="en-US" altLang="ko-KR" b="0" dirty="0"/>
              <a:t> </a:t>
            </a:r>
            <a:r>
              <a:rPr lang="en-US" altLang="ko-KR" b="0" dirty="0" err="1"/>
              <a:t>các</a:t>
            </a:r>
            <a:r>
              <a:rPr lang="en-US" altLang="ko-KR" b="0" baseline="0" dirty="0"/>
              <a:t> </a:t>
            </a:r>
            <a:r>
              <a:rPr lang="en-US" altLang="ko-KR" b="0" baseline="0" dirty="0" err="1"/>
              <a:t>vị</a:t>
            </a:r>
            <a:r>
              <a:rPr lang="en-US" altLang="ko-KR" b="0" baseline="0" dirty="0"/>
              <a:t> </a:t>
            </a:r>
            <a:r>
              <a:rPr lang="en-US" altLang="ko-KR" b="0" baseline="0" dirty="0" err="1"/>
              <a:t>trí</a:t>
            </a:r>
            <a:r>
              <a:rPr lang="vi-VN" altLang="ko-KR" b="0" dirty="0"/>
              <a:t> </a:t>
            </a:r>
            <a:r>
              <a:rPr lang="en-US" altLang="ko-KR" b="0" dirty="0"/>
              <a:t>map</a:t>
            </a:r>
            <a:r>
              <a:rPr lang="vi-VN" altLang="ko-KR" b="0" dirty="0"/>
              <a:t> và </a:t>
            </a:r>
            <a:r>
              <a:rPr lang="en-US" altLang="ko-KR" b="0" dirty="0"/>
              <a:t>reduce</a:t>
            </a:r>
            <a:r>
              <a:rPr lang="vi-VN" altLang="ko-KR" b="0" dirty="0"/>
              <a:t>.</a:t>
            </a:r>
          </a:p>
          <a:p>
            <a:r>
              <a:rPr lang="vi-VN" altLang="ko-KR" b="0" dirty="0"/>
              <a:t>Do sự phân chia trách nhiệm rõ ràng này cùng với kiến trúc mô-đun được mô tả ở trên, NM có thể mở rộng quy mô dễ dàng hơn nhiều và mã của nó dễ bảo trì hơn nhiều.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113</a:t>
            </a:fld>
            <a:endParaRPr lang="ko-KR" altLang="en-US" dirty="0"/>
          </a:p>
        </p:txBody>
      </p:sp>
    </p:spTree>
    <p:extLst>
      <p:ext uri="{BB962C8B-B14F-4D97-AF65-F5344CB8AC3E}">
        <p14:creationId xmlns:p14="http://schemas.microsoft.com/office/powerpoint/2010/main" val="7554705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Thảo luận về cách có các lớp biện pháp an toàn và khả năng chịu lỗi được tích hợp trong YARN.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Nhiệm vụ -&gt; AM -&gt; RM -&gt; RM dự phòng</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Khả năng chịu lỗi của </a:t>
            </a:r>
            <a:r>
              <a:rPr lang="en-US" altLang="ko-KR" b="0" dirty="0"/>
              <a:t>Yarn</a:t>
            </a:r>
            <a:r>
              <a:rPr lang="vi-VN" altLang="ko-KR" b="0" dirty="0"/>
              <a:t> được xử lý trên nhiều cấp độ và phân cấp.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Mỗi ApplicationMaster giám sát các tác vụ đang chạy trên NodeManager và nếu có bất kỳ lỗi nào, hãy yêu cầu một vùng chứa mới và chạy lại tác vụ.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Trình quản lý ứng dụng trên RM chịu trách nhiệm về ApplicationMaster và nếu có bất kỳ lỗi nào, hãy chạy lại chúng.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Nếu RM không thành công, nó sẽ là một SPOF trước Hadoop 3.x.</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Trong Hadoop 2.x, RM sẽ được khởi động lại và tất cả các công việc hiện tại sẽ được coi là không thành công.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Tuy nhiên, với Hadoop 3.x, chế độ RM HA hiện khả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Một RM dự phòng sẽ chuyển đổi dự phòng một cách dễ dàng và tiếp tục quản lý các ứng dụng đang chạy.</a:t>
            </a:r>
            <a:endParaRPr lang="ko-KR" altLang="en-US" sz="1200" kern="1200" dirty="0">
              <a:solidFill>
                <a:schemeClr val="tx1"/>
              </a:solidFill>
              <a:latin typeface="SamsungOneKorean 400" panose="020B0503030303020204" pitchFamily="50" charset="-127"/>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114</a:t>
            </a:fld>
            <a:endParaRPr lang="ko-KR" altLang="en-US" dirty="0"/>
          </a:p>
        </p:txBody>
      </p:sp>
    </p:spTree>
    <p:extLst>
      <p:ext uri="{BB962C8B-B14F-4D97-AF65-F5344CB8AC3E}">
        <p14:creationId xmlns:p14="http://schemas.microsoft.com/office/powerpoint/2010/main" val="3157613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Một lần nữa, đây là một slide tốt để nhắc lại tầm quan trọng của việc có nhiều dữ liệu tốt.</a:t>
            </a:r>
          </a:p>
          <a:p>
            <a:pPr defTabSz="914400" eaLnBrk="0" fontAlgn="base" latinLnBrk="1" hangingPunct="0">
              <a:spcBef>
                <a:spcPct val="30000"/>
              </a:spcBef>
              <a:spcAft>
                <a:spcPct val="0"/>
              </a:spcAft>
              <a:defRPr/>
            </a:pPr>
            <a:r>
              <a:rPr lang="vi-VN" altLang="ko-KR" sz="1200" b="0" dirty="0"/>
              <a:t>Bất kỳ thuật toán ML nào cũng sẽ chính xác hơn với nhiều dữ liệu hơn.</a:t>
            </a:r>
          </a:p>
          <a:p>
            <a:pPr defTabSz="914400" eaLnBrk="0" fontAlgn="base" latinLnBrk="1" hangingPunct="0">
              <a:spcBef>
                <a:spcPct val="30000"/>
              </a:spcBef>
              <a:spcAft>
                <a:spcPct val="0"/>
              </a:spcAft>
              <a:defRPr/>
            </a:pPr>
            <a:r>
              <a:rPr lang="vi-VN" altLang="ko-KR" sz="1200" b="0" dirty="0"/>
              <a:t>Các thuật toán đơn giản như Hồi quy để phân loại và K-Means để phân cụm có thể tạo ra các mô hình rất chính xác.</a:t>
            </a:r>
          </a:p>
          <a:p>
            <a:pPr defTabSz="914400" eaLnBrk="0" fontAlgn="base" latinLnBrk="1" hangingPunct="0">
              <a:spcBef>
                <a:spcPct val="30000"/>
              </a:spcBef>
              <a:spcAft>
                <a:spcPct val="0"/>
              </a:spcAft>
              <a:defRPr/>
            </a:pPr>
            <a:r>
              <a:rPr lang="vi-VN" altLang="ko-KR" sz="1200" b="0" dirty="0"/>
              <a:t>Trong Hồi quy, bạn có Nhãn (hoặc Sự thật cơ bản), về cơ bản là các câu trả lời cho vấn đề bạn muốn dự đoán - còn được gọi là học có giám sát.</a:t>
            </a:r>
          </a:p>
          <a:p>
            <a:pPr defTabSz="914400" eaLnBrk="0" fontAlgn="base" latinLnBrk="1" hangingPunct="0">
              <a:spcBef>
                <a:spcPct val="30000"/>
              </a:spcBef>
              <a:spcAft>
                <a:spcPct val="0"/>
              </a:spcAft>
              <a:defRPr/>
            </a:pPr>
            <a:r>
              <a:rPr lang="vi-VN" altLang="ko-KR" sz="1200" b="0" dirty="0"/>
              <a:t>Trong các thuật toán không được giám sát, chẳng hạn như K-Means không có bộ Nhãn hoặc câu trả lời và phải khám phá cách thức của nó thông qua dữ liệu để đi đến dự đoán.</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Phân cụm và </a:t>
            </a:r>
            <a:r>
              <a:rPr lang="en-US" altLang="ko-KR" sz="1200" b="0" dirty="0"/>
              <a:t>P</a:t>
            </a:r>
            <a:r>
              <a:rPr lang="vi-VN" altLang="ko-KR" sz="1200" b="0" dirty="0"/>
              <a:t>hân loại thực sự là các phương pháp Học máy.</a:t>
            </a:r>
          </a:p>
          <a:p>
            <a:pPr defTabSz="914400" eaLnBrk="0" fontAlgn="base" latinLnBrk="1" hangingPunct="0">
              <a:spcBef>
                <a:spcPct val="30000"/>
              </a:spcBef>
              <a:spcAft>
                <a:spcPct val="0"/>
              </a:spcAft>
              <a:defRPr/>
            </a:pPr>
            <a:r>
              <a:rPr lang="vi-VN" altLang="ko-KR" sz="1200" b="0" dirty="0"/>
              <a:t>Cả hai đều có nhiều trường hợp sử dụng và nó được sử dụng rất nhiều trong tất cả các lĩnh vực công nghiệp.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a:t>
            </a:fld>
            <a:endParaRPr lang="ko-KR" altLang="en-US" dirty="0"/>
          </a:p>
        </p:txBody>
      </p:sp>
    </p:spTree>
    <p:extLst>
      <p:ext uri="{BB962C8B-B14F-4D97-AF65-F5344CB8AC3E}">
        <p14:creationId xmlns:p14="http://schemas.microsoft.com/office/powerpoint/2010/main" val="14915216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en-US" altLang="ko-KR" b="0" dirty="0" err="1"/>
              <a:t>Trong</a:t>
            </a:r>
            <a:r>
              <a:rPr lang="en-US" altLang="ko-KR" b="0" dirty="0"/>
              <a:t> </a:t>
            </a:r>
            <a:r>
              <a:rPr lang="en-US" altLang="ko-KR" b="0" dirty="0" err="1"/>
              <a:t>loạt</a:t>
            </a:r>
            <a:r>
              <a:rPr lang="en-US" altLang="ko-KR" b="0" dirty="0"/>
              <a:t> slide </a:t>
            </a:r>
            <a:r>
              <a:rPr lang="en-US" altLang="ko-KR" b="0" dirty="0" err="1"/>
              <a:t>tiếp</a:t>
            </a:r>
            <a:r>
              <a:rPr lang="en-US" altLang="ko-KR" b="0" dirty="0"/>
              <a:t> </a:t>
            </a:r>
            <a:r>
              <a:rPr lang="en-US" altLang="ko-KR" b="0" dirty="0" err="1"/>
              <a:t>theo</a:t>
            </a:r>
            <a:r>
              <a:rPr lang="en-US" altLang="ko-KR" b="0" dirty="0"/>
              <a:t>, </a:t>
            </a:r>
            <a:r>
              <a:rPr lang="en-US" altLang="ko-KR" b="0" dirty="0" err="1"/>
              <a:t>chúng</a:t>
            </a:r>
            <a:r>
              <a:rPr lang="en-US" altLang="ko-KR" b="0" dirty="0"/>
              <a:t> ta </a:t>
            </a:r>
            <a:r>
              <a:rPr lang="en-US" altLang="ko-KR" b="0" dirty="0" err="1"/>
              <a:t>sẽ</a:t>
            </a:r>
            <a:r>
              <a:rPr lang="en-US" altLang="ko-KR" b="0" dirty="0"/>
              <a:t> minh </a:t>
            </a:r>
            <a:r>
              <a:rPr lang="en-US" altLang="ko-KR" b="0" dirty="0" err="1"/>
              <a:t>họa</a:t>
            </a:r>
            <a:r>
              <a:rPr lang="en-US" altLang="ko-KR" b="0" dirty="0"/>
              <a:t> </a:t>
            </a:r>
            <a:r>
              <a:rPr lang="en-US" altLang="ko-KR" b="0" dirty="0" err="1"/>
              <a:t>bằng</a:t>
            </a:r>
            <a:r>
              <a:rPr lang="en-US" altLang="ko-KR" b="0" dirty="0"/>
              <a:t> </a:t>
            </a:r>
            <a:r>
              <a:rPr lang="en-US" altLang="ko-KR" b="0" dirty="0" err="1"/>
              <a:t>đồ</a:t>
            </a:r>
            <a:r>
              <a:rPr lang="en-US" altLang="ko-KR" b="0" dirty="0"/>
              <a:t> </a:t>
            </a:r>
            <a:r>
              <a:rPr lang="en-US" altLang="ko-KR" b="0" dirty="0" err="1"/>
              <a:t>họa</a:t>
            </a:r>
            <a:r>
              <a:rPr lang="en-US" altLang="ko-KR" b="0" dirty="0"/>
              <a:t> </a:t>
            </a:r>
            <a:r>
              <a:rPr lang="en-US" altLang="ko-KR" b="0" dirty="0" err="1"/>
              <a:t>chu</a:t>
            </a:r>
            <a:r>
              <a:rPr lang="en-US" altLang="ko-KR" b="0" dirty="0"/>
              <a:t> </a:t>
            </a:r>
            <a:r>
              <a:rPr lang="en-US" altLang="ko-KR" b="0" dirty="0" err="1"/>
              <a:t>trình</a:t>
            </a:r>
            <a:r>
              <a:rPr lang="en-US" altLang="ko-KR" b="0" dirty="0"/>
              <a:t> </a:t>
            </a:r>
            <a:r>
              <a:rPr lang="en-US" altLang="ko-KR" b="0" dirty="0" err="1"/>
              <a:t>của</a:t>
            </a:r>
            <a:r>
              <a:rPr lang="en-US" altLang="ko-KR" b="0" dirty="0"/>
              <a:t> </a:t>
            </a:r>
            <a:r>
              <a:rPr lang="en-US" altLang="ko-KR" b="0" dirty="0" err="1"/>
              <a:t>các</a:t>
            </a:r>
            <a:r>
              <a:rPr lang="en-US" altLang="ko-KR" b="0" dirty="0"/>
              <a:t> </a:t>
            </a:r>
            <a:r>
              <a:rPr lang="en-US" altLang="ko-KR" b="0" dirty="0" err="1"/>
              <a:t>sự</a:t>
            </a:r>
            <a:r>
              <a:rPr lang="en-US" altLang="ko-KR" b="0" dirty="0"/>
              <a:t> </a:t>
            </a:r>
            <a:r>
              <a:rPr lang="en-US" altLang="ko-KR" b="0" dirty="0" err="1"/>
              <a:t>kiện</a:t>
            </a:r>
            <a:r>
              <a:rPr lang="en-US" altLang="ko-KR" b="0" dirty="0"/>
              <a:t> </a:t>
            </a:r>
            <a:r>
              <a:rPr lang="en-US" altLang="ko-KR" b="0" dirty="0" err="1"/>
              <a:t>để</a:t>
            </a:r>
            <a:r>
              <a:rPr lang="en-US" altLang="ko-KR" b="0" dirty="0"/>
              <a:t> </a:t>
            </a:r>
            <a:r>
              <a:rPr lang="en-US" altLang="ko-KR" b="0" dirty="0" err="1"/>
              <a:t>chạy</a:t>
            </a:r>
            <a:r>
              <a:rPr lang="en-US" altLang="ko-KR" b="0" dirty="0"/>
              <a:t> </a:t>
            </a:r>
            <a:r>
              <a:rPr lang="en-US" altLang="ko-KR" b="0" dirty="0" err="1"/>
              <a:t>một</a:t>
            </a:r>
            <a:r>
              <a:rPr lang="en-US" altLang="ko-KR" b="0" dirty="0"/>
              <a:t> </a:t>
            </a:r>
            <a:r>
              <a:rPr lang="en-US" altLang="ko-KR" b="0" dirty="0" err="1"/>
              <a:t>ứng</a:t>
            </a:r>
            <a:r>
              <a:rPr lang="en-US" altLang="ko-KR" b="0" dirty="0"/>
              <a:t> </a:t>
            </a:r>
            <a:r>
              <a:rPr lang="en-US" altLang="ko-KR" b="0" dirty="0" err="1"/>
              <a:t>dụng</a:t>
            </a:r>
            <a:r>
              <a:rPr lang="en-US" altLang="ko-KR" b="0" dirty="0"/>
              <a:t>.</a:t>
            </a: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115</a:t>
            </a:fld>
            <a:endParaRPr lang="ko-KR" altLang="en-US" dirty="0"/>
          </a:p>
        </p:txBody>
      </p:sp>
    </p:spTree>
    <p:extLst>
      <p:ext uri="{BB962C8B-B14F-4D97-AF65-F5344CB8AC3E}">
        <p14:creationId xmlns:p14="http://schemas.microsoft.com/office/powerpoint/2010/main" val="39621875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Khách hàng gửi công việc. Công việc đi vào hàng đợi và đợi cho đến khi RM</a:t>
            </a:r>
            <a:r>
              <a:rPr lang="en-US" altLang="ko-KR" b="0" dirty="0"/>
              <a:t>/</a:t>
            </a:r>
            <a:r>
              <a:rPr lang="en-US" altLang="ko-KR" b="0" dirty="0" err="1"/>
              <a:t>Trình</a:t>
            </a:r>
            <a:r>
              <a:rPr lang="en-US" altLang="ko-KR" b="0" baseline="0" dirty="0"/>
              <a:t> </a:t>
            </a:r>
            <a:r>
              <a:rPr lang="en-US" altLang="ko-KR" b="0" baseline="0" dirty="0" err="1"/>
              <a:t>lập</a:t>
            </a:r>
            <a:r>
              <a:rPr lang="en-US" altLang="ko-KR" b="0" baseline="0" dirty="0"/>
              <a:t> </a:t>
            </a:r>
            <a:r>
              <a:rPr lang="en-US" altLang="ko-KR" b="0" baseline="0" dirty="0" err="1"/>
              <a:t>lịch</a:t>
            </a:r>
            <a:r>
              <a:rPr lang="en-US" altLang="ko-KR" b="0" baseline="0" dirty="0"/>
              <a:t> </a:t>
            </a:r>
            <a:r>
              <a:rPr lang="vi-VN" altLang="ko-KR" b="0" dirty="0"/>
              <a:t>có thể phân bổ tài nguyên.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Khi có thể, Trình quản lý ứng dụng của RM trước tiên khởi động ApplicationMaster (AM) trong vùng chứa sẽ chịu trách nhiệm đảm bảo công việc hoàn thành thành công.</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116</a:t>
            </a:fld>
            <a:endParaRPr lang="ko-KR" altLang="en-US" dirty="0"/>
          </a:p>
        </p:txBody>
      </p:sp>
    </p:spTree>
    <p:extLst>
      <p:ext uri="{BB962C8B-B14F-4D97-AF65-F5344CB8AC3E}">
        <p14:creationId xmlns:p14="http://schemas.microsoft.com/office/powerpoint/2010/main" val="19382378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AM kiểm tra công việc, quan sát vị trí của các khối dữ liệu và yêu cầu các tài nguyên cần thiết (vùng chứa bộ nhớ và lõi)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để thực thi công việc.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Khi làm như vậy, nó sẽ cố lấy các thùng chứa từ các nút nơi đặt các khối dữ liệu.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117</a:t>
            </a:fld>
            <a:endParaRPr lang="ko-KR" altLang="en-US" dirty="0"/>
          </a:p>
        </p:txBody>
      </p:sp>
    </p:spTree>
    <p:extLst>
      <p:ext uri="{BB962C8B-B14F-4D97-AF65-F5344CB8AC3E}">
        <p14:creationId xmlns:p14="http://schemas.microsoft.com/office/powerpoint/2010/main" val="15553471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pPr>
              <a:defRPr/>
            </a:pPr>
            <a:r>
              <a:rPr lang="vi-VN" altLang="ko-KR" b="0" dirty="0"/>
              <a:t>Trình quản lý tài nguyên có một bức tranh tổng thể về các tài nguyên.</a:t>
            </a:r>
          </a:p>
          <a:p>
            <a:pPr>
              <a:defRPr/>
            </a:pPr>
            <a:r>
              <a:rPr lang="vi-VN" altLang="ko-KR" b="0" dirty="0"/>
              <a:t>Nó kiểm tra yêu cầu của AM đối với vùng chứa và nếu có, phân bổ các vùng chứa trong NodeManagers được yêu cầu.</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118</a:t>
            </a:fld>
            <a:endParaRPr lang="ko-KR" altLang="en-US" dirty="0"/>
          </a:p>
        </p:txBody>
      </p:sp>
    </p:spTree>
    <p:extLst>
      <p:ext uri="{BB962C8B-B14F-4D97-AF65-F5344CB8AC3E}">
        <p14:creationId xmlns:p14="http://schemas.microsoft.com/office/powerpoint/2010/main" val="18370123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Sau khi các vùng chứa được gán cho công việc, mỗi NodeManager bắt đầu thực hiện các tác vụ trong vùng chứa.</a:t>
            </a:r>
            <a:endParaRPr lang="ko-KR" altLang="en-US" sz="1200" kern="1200" dirty="0">
              <a:solidFill>
                <a:schemeClr val="tx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119</a:t>
            </a:fld>
            <a:endParaRPr lang="ko-KR" altLang="en-US" dirty="0"/>
          </a:p>
        </p:txBody>
      </p:sp>
    </p:spTree>
    <p:extLst>
      <p:ext uri="{BB962C8B-B14F-4D97-AF65-F5344CB8AC3E}">
        <p14:creationId xmlns:p14="http://schemas.microsoft.com/office/powerpoint/2010/main" val="4003378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kern="1200" dirty="0">
                <a:solidFill>
                  <a:schemeClr val="tx1"/>
                </a:solidFill>
                <a:effectLst/>
                <a:cs typeface="+mn-cs"/>
              </a:rPr>
              <a:t>Một công việc khác được gửi và một AM cho công việc đó được bắt đầu.</a:t>
            </a:r>
          </a:p>
          <a:p>
            <a:r>
              <a:rPr lang="vi-VN" altLang="ko-KR" sz="1200" kern="1200" dirty="0">
                <a:solidFill>
                  <a:schemeClr val="tx1"/>
                </a:solidFill>
                <a:effectLst/>
                <a:cs typeface="+mn-cs"/>
              </a:rPr>
              <a:t>Nó tuân theo quy trình tương tự để kiểm tra các vị trí khối và yêu cầu các thùng chứa từ RM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120</a:t>
            </a:fld>
            <a:endParaRPr lang="ko-KR" altLang="en-US" dirty="0"/>
          </a:p>
        </p:txBody>
      </p:sp>
    </p:spTree>
    <p:extLst>
      <p:ext uri="{BB962C8B-B14F-4D97-AF65-F5344CB8AC3E}">
        <p14:creationId xmlns:p14="http://schemas.microsoft.com/office/powerpoint/2010/main" val="30486115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AM mới yêu cầu và nhận các thùng chứa để chạy các tác vụ của nó.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cs typeface="+mn-cs"/>
              </a:rPr>
              <a:t>Trình</a:t>
            </a:r>
            <a:r>
              <a:rPr lang="vi-VN" altLang="ko-KR" sz="1200" b="0" kern="1200" dirty="0">
                <a:solidFill>
                  <a:schemeClr val="tx1"/>
                </a:solidFill>
                <a:cs typeface="+mn-cs"/>
              </a:rPr>
              <a:t> quản lý </a:t>
            </a:r>
            <a:r>
              <a:rPr lang="en-US" altLang="ko-KR" sz="1200" b="0" kern="1200" dirty="0">
                <a:solidFill>
                  <a:schemeClr val="tx1"/>
                </a:solidFill>
                <a:cs typeface="+mn-cs"/>
              </a:rPr>
              <a:t>node</a:t>
            </a:r>
            <a:r>
              <a:rPr lang="vi-VN" altLang="ko-KR" sz="1200" b="0" kern="1200" dirty="0">
                <a:solidFill>
                  <a:schemeClr val="tx1"/>
                </a:solidFill>
                <a:cs typeface="+mn-cs"/>
              </a:rPr>
              <a:t> nơi các vùng chứa mới đã được chỉ định bắt đầu nhiệm vụ của </a:t>
            </a:r>
            <a:r>
              <a:rPr lang="en-US" altLang="ko-KR" sz="1200" b="0" kern="1200" dirty="0" err="1">
                <a:solidFill>
                  <a:schemeClr val="tx1"/>
                </a:solidFill>
                <a:cs typeface="+mn-cs"/>
              </a:rPr>
              <a:t>chúng</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121</a:t>
            </a:fld>
            <a:endParaRPr lang="ko-KR" altLang="en-US" dirty="0"/>
          </a:p>
        </p:txBody>
      </p:sp>
    </p:spTree>
    <p:extLst>
      <p:ext uri="{BB962C8B-B14F-4D97-AF65-F5344CB8AC3E}">
        <p14:creationId xmlns:p14="http://schemas.microsoft.com/office/powerpoint/2010/main" val="10327848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kern="1200" dirty="0">
                <a:solidFill>
                  <a:schemeClr val="tx1"/>
                </a:solidFill>
                <a:effectLst/>
                <a:cs typeface="+mn-cs"/>
              </a:rPr>
              <a:t>Khi Công việc 1 kết thúc, tất cả các tài nguyên bộ chứa được công việc sử dụng sẽ được "trả lại" cho trình quản lý tài nguyên và được cung cấp cho các công việc mới.</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b="1"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122</a:t>
            </a:fld>
            <a:endParaRPr lang="ko-KR" altLang="en-US" dirty="0"/>
          </a:p>
        </p:txBody>
      </p:sp>
    </p:spTree>
    <p:extLst>
      <p:ext uri="{BB962C8B-B14F-4D97-AF65-F5344CB8AC3E}">
        <p14:creationId xmlns:p14="http://schemas.microsoft.com/office/powerpoint/2010/main" val="22273900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en-US" altLang="ko-KR" sz="1200" kern="1200" dirty="0" err="1">
                <a:solidFill>
                  <a:schemeClr val="tx1"/>
                </a:solidFill>
                <a:effectLst/>
                <a:cs typeface="+mn-cs"/>
              </a:rPr>
              <a:t>Cuối</a:t>
            </a:r>
            <a:r>
              <a:rPr lang="en-US" altLang="ko-KR" sz="1200" kern="1200" dirty="0">
                <a:solidFill>
                  <a:schemeClr val="tx1"/>
                </a:solidFill>
                <a:effectLst/>
                <a:cs typeface="+mn-cs"/>
              </a:rPr>
              <a:t> </a:t>
            </a:r>
            <a:r>
              <a:rPr lang="en-US" altLang="ko-KR" sz="1200" kern="1200" dirty="0" err="1">
                <a:solidFill>
                  <a:schemeClr val="tx1"/>
                </a:solidFill>
                <a:effectLst/>
                <a:cs typeface="+mn-cs"/>
              </a:rPr>
              <a:t>cùng</a:t>
            </a:r>
            <a:r>
              <a:rPr lang="en-US" altLang="ko-KR" sz="1200" kern="1200" dirty="0">
                <a:solidFill>
                  <a:schemeClr val="tx1"/>
                </a:solidFill>
                <a:effectLst/>
                <a:cs typeface="+mn-cs"/>
              </a:rPr>
              <a:t>, AM </a:t>
            </a:r>
            <a:r>
              <a:rPr lang="en-US" altLang="ko-KR" sz="1200" kern="1200" dirty="0" err="1">
                <a:solidFill>
                  <a:schemeClr val="tx1"/>
                </a:solidFill>
                <a:effectLst/>
                <a:cs typeface="+mn-cs"/>
              </a:rPr>
              <a:t>cho</a:t>
            </a:r>
            <a:r>
              <a:rPr lang="en-US" altLang="ko-KR" sz="1200" kern="1200" dirty="0">
                <a:solidFill>
                  <a:schemeClr val="tx1"/>
                </a:solidFill>
                <a:effectLst/>
                <a:cs typeface="+mn-cs"/>
              </a:rPr>
              <a:t> </a:t>
            </a:r>
            <a:r>
              <a:rPr lang="en-US" altLang="ko-KR" sz="1200" kern="1200" dirty="0" err="1">
                <a:solidFill>
                  <a:schemeClr val="tx1"/>
                </a:solidFill>
                <a:effectLst/>
                <a:cs typeface="+mn-cs"/>
              </a:rPr>
              <a:t>công</a:t>
            </a:r>
            <a:r>
              <a:rPr lang="en-US" altLang="ko-KR" sz="1200" kern="1200" dirty="0">
                <a:solidFill>
                  <a:schemeClr val="tx1"/>
                </a:solidFill>
                <a:effectLst/>
                <a:cs typeface="+mn-cs"/>
              </a:rPr>
              <a:t> </a:t>
            </a:r>
            <a:r>
              <a:rPr lang="en-US" altLang="ko-KR" sz="1200" kern="1200" dirty="0" err="1">
                <a:solidFill>
                  <a:schemeClr val="tx1"/>
                </a:solidFill>
                <a:effectLst/>
                <a:cs typeface="+mn-cs"/>
              </a:rPr>
              <a:t>việc</a:t>
            </a:r>
            <a:r>
              <a:rPr lang="en-US" altLang="ko-KR" sz="1200" kern="1200" dirty="0">
                <a:solidFill>
                  <a:schemeClr val="tx1"/>
                </a:solidFill>
                <a:effectLst/>
                <a:cs typeface="+mn-cs"/>
              </a:rPr>
              <a:t> 1 </a:t>
            </a:r>
            <a:r>
              <a:rPr lang="en-US" altLang="ko-KR" sz="1200" kern="1200" dirty="0" err="1">
                <a:solidFill>
                  <a:schemeClr val="tx1"/>
                </a:solidFill>
                <a:effectLst/>
                <a:cs typeface="+mn-cs"/>
              </a:rPr>
              <a:t>cũng</a:t>
            </a:r>
            <a:r>
              <a:rPr lang="en-US" altLang="ko-KR" sz="1200" kern="1200" dirty="0">
                <a:solidFill>
                  <a:schemeClr val="tx1"/>
                </a:solidFill>
                <a:effectLst/>
                <a:cs typeface="+mn-cs"/>
              </a:rPr>
              <a:t> </a:t>
            </a:r>
            <a:r>
              <a:rPr lang="en-US" altLang="ko-KR" sz="1200" kern="1200" dirty="0" err="1">
                <a:solidFill>
                  <a:schemeClr val="tx1"/>
                </a:solidFill>
                <a:effectLst/>
                <a:cs typeface="+mn-cs"/>
              </a:rPr>
              <a:t>kết</a:t>
            </a:r>
            <a:r>
              <a:rPr lang="en-US" altLang="ko-KR" sz="1200" kern="1200" dirty="0">
                <a:solidFill>
                  <a:schemeClr val="tx1"/>
                </a:solidFill>
                <a:effectLst/>
                <a:cs typeface="+mn-cs"/>
              </a:rPr>
              <a:t> </a:t>
            </a:r>
            <a:r>
              <a:rPr lang="en-US" altLang="ko-KR" sz="1200" kern="1200" dirty="0" err="1">
                <a:solidFill>
                  <a:schemeClr val="tx1"/>
                </a:solidFill>
                <a:effectLst/>
                <a:cs typeface="+mn-cs"/>
              </a:rPr>
              <a:t>thúc</a:t>
            </a:r>
            <a:r>
              <a:rPr lang="en-US" altLang="ko-KR" sz="1200" kern="1200" dirty="0">
                <a:solidFill>
                  <a:schemeClr val="tx1"/>
                </a:solidFill>
                <a:effectLst/>
                <a:cs typeface="+mn-cs"/>
              </a:rPr>
              <a:t>, </a:t>
            </a:r>
            <a:r>
              <a:rPr lang="en-US" altLang="ko-KR" sz="1200" kern="1200" dirty="0" err="1">
                <a:solidFill>
                  <a:schemeClr val="tx1"/>
                </a:solidFill>
                <a:effectLst/>
                <a:cs typeface="+mn-cs"/>
              </a:rPr>
              <a:t>trả</a:t>
            </a:r>
            <a:r>
              <a:rPr lang="en-US" altLang="ko-KR" sz="1200" kern="1200" dirty="0">
                <a:solidFill>
                  <a:schemeClr val="tx1"/>
                </a:solidFill>
                <a:effectLst/>
                <a:cs typeface="+mn-cs"/>
              </a:rPr>
              <a:t> </a:t>
            </a:r>
            <a:r>
              <a:rPr lang="en-US" altLang="ko-KR" sz="1200" kern="1200" dirty="0" err="1">
                <a:solidFill>
                  <a:schemeClr val="tx1"/>
                </a:solidFill>
                <a:effectLst/>
                <a:cs typeface="+mn-cs"/>
              </a:rPr>
              <a:t>lại</a:t>
            </a:r>
            <a:r>
              <a:rPr lang="en-US" altLang="ko-KR" sz="1200" kern="1200" dirty="0">
                <a:solidFill>
                  <a:schemeClr val="tx1"/>
                </a:solidFill>
                <a:effectLst/>
                <a:cs typeface="+mn-cs"/>
              </a:rPr>
              <a:t> </a:t>
            </a:r>
            <a:r>
              <a:rPr lang="en-US" altLang="ko-KR" sz="1200" kern="1200" dirty="0" err="1">
                <a:solidFill>
                  <a:schemeClr val="tx1"/>
                </a:solidFill>
                <a:effectLst/>
                <a:cs typeface="+mn-cs"/>
              </a:rPr>
              <a:t>thùng</a:t>
            </a:r>
            <a:r>
              <a:rPr lang="en-US" altLang="ko-KR" sz="1200" kern="1200" dirty="0">
                <a:solidFill>
                  <a:schemeClr val="tx1"/>
                </a:solidFill>
                <a:effectLst/>
                <a:cs typeface="+mn-cs"/>
              </a:rPr>
              <a:t> </a:t>
            </a:r>
            <a:r>
              <a:rPr lang="en-US" altLang="ko-KR" sz="1200" kern="1200" dirty="0" err="1">
                <a:solidFill>
                  <a:schemeClr val="tx1"/>
                </a:solidFill>
                <a:effectLst/>
                <a:cs typeface="+mn-cs"/>
              </a:rPr>
              <a:t>chứa</a:t>
            </a:r>
            <a:r>
              <a:rPr lang="en-US" altLang="ko-KR" sz="1200" kern="1200" dirty="0">
                <a:solidFill>
                  <a:schemeClr val="tx1"/>
                </a:solidFill>
                <a:effectLst/>
                <a:cs typeface="+mn-cs"/>
              </a:rPr>
              <a:t> </a:t>
            </a:r>
            <a:r>
              <a:rPr lang="en-US" altLang="ko-KR" sz="1200" kern="1200" dirty="0" err="1">
                <a:solidFill>
                  <a:schemeClr val="tx1"/>
                </a:solidFill>
                <a:effectLst/>
                <a:cs typeface="+mn-cs"/>
              </a:rPr>
              <a:t>của</a:t>
            </a:r>
            <a:r>
              <a:rPr lang="en-US" altLang="ko-KR" sz="1200" kern="1200" dirty="0">
                <a:solidFill>
                  <a:schemeClr val="tx1"/>
                </a:solidFill>
                <a:effectLst/>
                <a:cs typeface="+mn-cs"/>
              </a:rPr>
              <a:t> </a:t>
            </a:r>
            <a:r>
              <a:rPr lang="en-US" altLang="ko-KR" sz="1200" kern="1200" dirty="0" err="1">
                <a:solidFill>
                  <a:schemeClr val="tx1"/>
                </a:solidFill>
                <a:effectLst/>
                <a:cs typeface="+mn-cs"/>
              </a:rPr>
              <a:t>nó</a:t>
            </a:r>
            <a:r>
              <a:rPr lang="en-US" altLang="ko-KR" sz="1200" kern="1200" dirty="0">
                <a:solidFill>
                  <a:schemeClr val="tx1"/>
                </a:solidFill>
                <a:effectLst/>
                <a:cs typeface="+mn-cs"/>
              </a:rPr>
              <a:t> </a:t>
            </a:r>
            <a:r>
              <a:rPr lang="en-US" altLang="ko-KR" sz="1200" kern="1200" dirty="0" err="1">
                <a:solidFill>
                  <a:schemeClr val="tx1"/>
                </a:solidFill>
                <a:effectLst/>
                <a:cs typeface="+mn-cs"/>
              </a:rPr>
              <a:t>cho</a:t>
            </a:r>
            <a:r>
              <a:rPr lang="en-US" altLang="ko-KR" sz="1200" kern="1200" dirty="0">
                <a:solidFill>
                  <a:schemeClr val="tx1"/>
                </a:solidFill>
                <a:effectLst/>
                <a:cs typeface="+mn-cs"/>
              </a:rPr>
              <a:t> RM.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123</a:t>
            </a:fld>
            <a:endParaRPr lang="ko-KR" altLang="en-US" dirty="0"/>
          </a:p>
        </p:txBody>
      </p:sp>
    </p:spTree>
    <p:extLst>
      <p:ext uri="{BB962C8B-B14F-4D97-AF65-F5344CB8AC3E}">
        <p14:creationId xmlns:p14="http://schemas.microsoft.com/office/powerpoint/2010/main" val="1713810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b="0" dirty="0"/>
              <a:t>Giao diện dòng lệnh Yarn có thể được sử dụng để liệt kê, hỏi về trạng thái và tắt bất kỳ ứng dụng nào chạy qua YARN.</a:t>
            </a:r>
          </a:p>
          <a:p>
            <a:r>
              <a:rPr lang="vi-VN" altLang="ko-KR" b="0" dirty="0"/>
              <a:t>Bạn không thể hủy công việc Sợi bằng CTRL-C. </a:t>
            </a:r>
            <a:r>
              <a:rPr lang="en-US" altLang="ko-KR" b="0" dirty="0"/>
              <a:t>Yarn application – kill </a:t>
            </a:r>
            <a:r>
              <a:rPr lang="vi-VN" altLang="ko-KR" b="0" dirty="0"/>
              <a:t>phải được sử dụng</a:t>
            </a:r>
            <a:endParaRPr lang="en-US" altLang="ko-KR" b="0" dirty="0"/>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Một số lệnh </a:t>
            </a:r>
            <a:r>
              <a:rPr lang="en-US" altLang="ko-KR" sz="1200" b="0" kern="1200" dirty="0">
                <a:solidFill>
                  <a:schemeClr val="tx1"/>
                </a:solidFill>
                <a:cs typeface="+mn-cs"/>
              </a:rPr>
              <a:t>Yarn</a:t>
            </a:r>
            <a:r>
              <a:rPr lang="vi-VN" altLang="ko-KR" sz="1200" b="0" kern="1200" dirty="0">
                <a:solidFill>
                  <a:schemeClr val="tx1"/>
                </a:solidFill>
                <a:cs typeface="+mn-cs"/>
              </a:rPr>
              <a:t> CLI thường được sử dụng</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124</a:t>
            </a:fld>
            <a:endParaRPr lang="ko-KR" altLang="en-US" dirty="0"/>
          </a:p>
        </p:txBody>
      </p:sp>
    </p:spTree>
    <p:extLst>
      <p:ext uri="{BB962C8B-B14F-4D97-AF65-F5344CB8AC3E}">
        <p14:creationId xmlns:p14="http://schemas.microsoft.com/office/powerpoint/2010/main" val="365552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MapReduce là công cụ xử lý cốt lõi cho Big Data.</a:t>
            </a:r>
          </a:p>
          <a:p>
            <a:pPr defTabSz="914400" eaLnBrk="0" fontAlgn="base" latinLnBrk="1" hangingPunct="0">
              <a:spcBef>
                <a:spcPct val="30000"/>
              </a:spcBef>
              <a:spcAft>
                <a:spcPct val="0"/>
              </a:spcAft>
              <a:defRPr/>
            </a:pPr>
            <a:r>
              <a:rPr lang="vi-VN" altLang="ko-KR" sz="1200" b="0" dirty="0"/>
              <a:t>Nhiều ứng dụng và trường hợp sử dụng thú vị có MapReduce làm phương tiện xử lý ở chế độ nền.</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MapReduce là công cụ xử lý lõi thế hệ đầu tiên trong Hadoop.</a:t>
            </a:r>
          </a:p>
          <a:p>
            <a:pPr defTabSz="914400" eaLnBrk="0" fontAlgn="base" latinLnBrk="1" hangingPunct="0">
              <a:spcBef>
                <a:spcPct val="30000"/>
              </a:spcBef>
              <a:spcAft>
                <a:spcPct val="0"/>
              </a:spcAft>
              <a:defRPr/>
            </a:pPr>
            <a:r>
              <a:rPr lang="vi-VN" altLang="ko-KR" sz="1200" b="0" dirty="0"/>
              <a:t>Nó tổ chức dữ liệu thành các cặp khóa: giá trị và xử lý dữ liệu qua 3 giai đoạn - giai đoạn </a:t>
            </a:r>
            <a:r>
              <a:rPr lang="en-US" altLang="ko-KR" sz="1200" b="0" dirty="0"/>
              <a:t>Mapper</a:t>
            </a:r>
            <a:r>
              <a:rPr lang="vi-VN" altLang="ko-KR" sz="1200" b="0" dirty="0"/>
              <a:t>, </a:t>
            </a:r>
            <a:r>
              <a:rPr lang="en-US" altLang="ko-KR" sz="1200" b="0" dirty="0"/>
              <a:t>Shuffle Sort </a:t>
            </a:r>
            <a:r>
              <a:rPr lang="vi-VN" altLang="ko-KR" sz="1200" b="0" dirty="0"/>
              <a:t>và </a:t>
            </a:r>
            <a:r>
              <a:rPr lang="en-US" altLang="ko-KR" sz="1200" b="0" dirty="0"/>
              <a:t>Reduce</a:t>
            </a:r>
            <a:r>
              <a:rPr lang="vi-VN" altLang="ko-KR" sz="1200" b="0" dirty="0"/>
              <a:t>.</a:t>
            </a:r>
          </a:p>
          <a:p>
            <a:pPr defTabSz="914400" eaLnBrk="0" fontAlgn="base" latinLnBrk="1" hangingPunct="0">
              <a:spcBef>
                <a:spcPct val="30000"/>
              </a:spcBef>
              <a:spcAft>
                <a:spcPct val="0"/>
              </a:spcAft>
              <a:defRPr/>
            </a:pPr>
            <a:r>
              <a:rPr lang="vi-VN" altLang="ko-KR" sz="1200" b="0" dirty="0"/>
              <a:t>Mỗi giai đoạn sẽ được mô tả trong các slide tiếp theo.</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a:t>
            </a:fld>
            <a:endParaRPr lang="ko-KR" altLang="en-US" dirty="0"/>
          </a:p>
        </p:txBody>
      </p:sp>
    </p:spTree>
    <p:extLst>
      <p:ext uri="{BB962C8B-B14F-4D97-AF65-F5344CB8AC3E}">
        <p14:creationId xmlns:p14="http://schemas.microsoft.com/office/powerpoint/2010/main" val="37754519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vi-VN" altLang="ko-KR" b="0" dirty="0"/>
              <a:t>Có thể sử dụng giao diện người dùng web của ứng dụng Yarn để xem trạng thái của công việc.</a:t>
            </a:r>
          </a:p>
          <a:p>
            <a:r>
              <a:rPr lang="vi-VN" altLang="ko-KR" b="0" dirty="0"/>
              <a:t>Tab trạng thái ở bên trái có thể được sử dụng để chọn các công việc có trạng thái "mới", "đã gửi", "được chấp nhận", "đang chạy", "đã hoàn thành", "thất bại", "đã hủy".</a:t>
            </a:r>
          </a:p>
          <a:p>
            <a:r>
              <a:rPr lang="vi-VN" altLang="ko-KR" b="0" dirty="0"/>
              <a:t>Giao diện ở giữa có các liên kết đến từng AM (thường sẽ là một chuỗi như "application_xxxxxxxx"</a:t>
            </a:r>
          </a:p>
          <a:p>
            <a:r>
              <a:rPr lang="vi-VN" altLang="ko-KR" b="0" dirty="0"/>
              <a:t>Bạn có thể xem loại công việc nào đang chạy, chẳng hạn như MapReduce hoặc Spark.</a:t>
            </a:r>
          </a:p>
          <a:p>
            <a:r>
              <a:rPr lang="vi-VN" altLang="ko-KR" b="0" dirty="0"/>
              <a:t>Khi bạn theo liên kết ứng dụng, sẽ có các liên kết cho từng NM tham gia công việc.</a:t>
            </a:r>
          </a:p>
          <a:p>
            <a:r>
              <a:rPr lang="vi-VN" altLang="ko-KR" b="0" dirty="0"/>
              <a:t>Ví dụ, đối với các công việc MR, nó sẽ hiển thị Mappers và Reducers. Mặc dù bạn có thể đi tới các màn hình NM riêng lẻ để xem lại thông tin nhật ký cho NM cụ thể đó, nhưng thông thường bạn nhấp vào "nhật ký" từ màn hình AM.</a:t>
            </a:r>
          </a:p>
          <a:p>
            <a:r>
              <a:rPr lang="vi-VN" altLang="ko-KR" b="0" dirty="0"/>
              <a:t>Điều này sẽ cho phép bạn xem nhật ký tổng hợp từ tất cả các NM (nếu tính năng tổng hợp nhật ký được bật)</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125</a:t>
            </a:fld>
            <a:endParaRPr lang="ko-KR" altLang="en-US" dirty="0"/>
          </a:p>
        </p:txBody>
      </p:sp>
    </p:spTree>
    <p:extLst>
      <p:ext uri="{BB962C8B-B14F-4D97-AF65-F5344CB8AC3E}">
        <p14:creationId xmlns:p14="http://schemas.microsoft.com/office/powerpoint/2010/main" val="3362101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vi-VN" altLang="ko-KR" b="0" dirty="0"/>
              <a:t>Yarn cho phép các bản ghi được tổng hợp hoặc lưu giữ riêng lẻ.</a:t>
            </a:r>
          </a:p>
          <a:p>
            <a:r>
              <a:rPr lang="vi-VN" altLang="ko-KR" b="0" dirty="0"/>
              <a:t>Mỗi NM tạo nhật ký riêng cho các tác vụ đang chạy trong các thùng chứa trên máy chủ của nó.</a:t>
            </a:r>
          </a:p>
          <a:p>
            <a:r>
              <a:rPr lang="vi-VN" altLang="ko-KR" b="0" dirty="0"/>
              <a:t>Các tệp nhật ký được lưu trữ trên hệ thống tệp Linux cục bộ của NM.</a:t>
            </a:r>
          </a:p>
          <a:p>
            <a:r>
              <a:rPr lang="vi-VN" altLang="ko-KR" b="0" dirty="0"/>
              <a:t>Tuy nhiên, nếu tính năng tổng hợp nhật ký được bật, thì từng nhật ký riêng lẻ sẽ được tổng hợp và lưu trữ trong HDFS.</a:t>
            </a:r>
          </a:p>
          <a:p>
            <a:r>
              <a:rPr lang="vi-VN" altLang="ko-KR" b="0" dirty="0"/>
              <a:t>Các nhật ký phải có thời gian luân phiên hoặc chính sách lưu giữ.</a:t>
            </a:r>
          </a:p>
          <a:p>
            <a:r>
              <a:rPr lang="vi-VN" altLang="ko-KR" b="0" dirty="0"/>
              <a:t>Các tệp nhật ký có xu hướng nhỏ và góp phần gây ra sự cố tệp nhỏ HDFS.</a:t>
            </a:r>
          </a:p>
          <a:p>
            <a:r>
              <a:rPr lang="vi-VN" altLang="ko-KR" b="0" dirty="0"/>
              <a:t>Chúng tôi không muốn các tệp nhật ký tiếp tục tích lũy mà không cuộn hoặc xóa.</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126</a:t>
            </a:fld>
            <a:endParaRPr lang="ko-KR" altLang="en-US" dirty="0"/>
          </a:p>
        </p:txBody>
      </p:sp>
    </p:spTree>
    <p:extLst>
      <p:ext uri="{BB962C8B-B14F-4D97-AF65-F5344CB8AC3E}">
        <p14:creationId xmlns:p14="http://schemas.microsoft.com/office/powerpoint/2010/main" val="20641199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Chúng tôi sẽ sử dụng VirtualBox cho las thực hành của chúng tôi.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Lý do là, như bạn biết, không thể mua tất cả các thiết bị cần thiết cho quá trình thực hành của chúng tôi và cung cấp cho từng học viên.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Hãy tìm hiểu VirtualBox là gì và cách sử dụng nó trước khi đi vào thực hành </a:t>
            </a:r>
            <a:r>
              <a:rPr lang="en-US" altLang="ko-KR" b="0" i="0" dirty="0">
                <a:solidFill>
                  <a:srgbClr val="202124"/>
                </a:solidFill>
                <a:effectLst/>
                <a:ea typeface="SamsungOne-400" panose="020B0503030303020204" pitchFamily="34" charset="0"/>
              </a:rPr>
              <a:t>Big</a:t>
            </a:r>
            <a:r>
              <a:rPr lang="en-US" altLang="ko-KR" b="0" i="0" baseline="0" dirty="0">
                <a:solidFill>
                  <a:srgbClr val="202124"/>
                </a:solidFill>
                <a:effectLst/>
                <a:ea typeface="SamsungOne-400" panose="020B0503030303020204" pitchFamily="34" charset="0"/>
              </a:rPr>
              <a:t> Data</a:t>
            </a:r>
            <a:r>
              <a:rPr lang="vi-VN" altLang="ko-KR" b="0" i="0" dirty="0">
                <a:solidFill>
                  <a:srgbClr val="202124"/>
                </a:solidFill>
                <a:effectLst/>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Tuy nhiên, trong các khóa đào tạo của chúng tôi, không nhất thiết phải biết các chức năng chi tiết của VirtualBox.</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127</a:t>
            </a:fld>
            <a:endParaRPr lang="ko-KR" altLang="en-US" dirty="0"/>
          </a:p>
        </p:txBody>
      </p:sp>
    </p:spTree>
    <p:extLst>
      <p:ext uri="{BB962C8B-B14F-4D97-AF65-F5344CB8AC3E}">
        <p14:creationId xmlns:p14="http://schemas.microsoft.com/office/powerpoint/2010/main" val="29337445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VirtualBox là một trình ảo hóa lưu trữ mã nguồn mở miễn phí dành cho hệ thống x86, được phát triển bởi Tập đoàn Oracle.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Không cần thiết phải giải thích sâu về hypervisor là gì. Vui lòng chỉ giải thích khái niệm cơ bản và cách sử dụng VirtualBox thông qua các slide sau.</a:t>
            </a:r>
            <a:endParaRPr lang="en-US" altLang="ko-KR" b="0" i="0" dirty="0">
              <a:solidFill>
                <a:srgbClr val="202124"/>
              </a:solidFill>
              <a:effectLst/>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cs typeface="+mn-cs"/>
              </a:rPr>
              <a:t>VirtualBox</a:t>
            </a:r>
            <a:r>
              <a:rPr lang="en-US" altLang="ko-KR" sz="1200" b="0" kern="1200" dirty="0">
                <a:solidFill>
                  <a:schemeClr val="tx1"/>
                </a:solidFill>
                <a:cs typeface="+mn-cs"/>
              </a:rPr>
              <a:t> </a:t>
            </a:r>
            <a:r>
              <a:rPr lang="en-US" altLang="ko-KR" sz="1200" b="0" kern="1200" dirty="0" err="1">
                <a:solidFill>
                  <a:schemeClr val="tx1"/>
                </a:solidFill>
                <a:cs typeface="+mn-cs"/>
              </a:rPr>
              <a:t>là</a:t>
            </a:r>
            <a:r>
              <a:rPr lang="en-US" altLang="ko-KR" sz="1200" b="0" kern="1200" dirty="0">
                <a:solidFill>
                  <a:schemeClr val="tx1"/>
                </a:solidFill>
                <a:cs typeface="+mn-cs"/>
              </a:rPr>
              <a:t> </a:t>
            </a:r>
            <a:r>
              <a:rPr lang="en-US" altLang="ko-KR" sz="1200" b="0" kern="1200" dirty="0" err="1">
                <a:solidFill>
                  <a:schemeClr val="tx1"/>
                </a:solidFill>
                <a:cs typeface="+mn-cs"/>
              </a:rPr>
              <a:t>một</a:t>
            </a:r>
            <a:r>
              <a:rPr lang="en-US" altLang="ko-KR" sz="1200" b="0" kern="1200" dirty="0">
                <a:solidFill>
                  <a:schemeClr val="tx1"/>
                </a:solidFill>
                <a:cs typeface="+mn-cs"/>
              </a:rPr>
              <a:t> </a:t>
            </a:r>
            <a:r>
              <a:rPr lang="en-US" altLang="ko-KR" sz="1200" b="0" kern="1200" dirty="0" err="1">
                <a:solidFill>
                  <a:schemeClr val="tx1"/>
                </a:solidFill>
                <a:cs typeface="+mn-cs"/>
              </a:rPr>
              <a:t>phần</a:t>
            </a:r>
            <a:r>
              <a:rPr lang="en-US" altLang="ko-KR" sz="1200" b="0" kern="1200" dirty="0">
                <a:solidFill>
                  <a:schemeClr val="tx1"/>
                </a:solidFill>
                <a:cs typeface="+mn-cs"/>
              </a:rPr>
              <a:t> </a:t>
            </a:r>
            <a:r>
              <a:rPr lang="en-US" altLang="ko-KR" sz="1200" b="0" kern="1200" dirty="0" err="1">
                <a:solidFill>
                  <a:schemeClr val="tx1"/>
                </a:solidFill>
                <a:cs typeface="+mn-cs"/>
              </a:rPr>
              <a:t>mềm</a:t>
            </a:r>
            <a:r>
              <a:rPr lang="en-US" altLang="ko-KR" sz="1200" b="0" kern="1200" dirty="0">
                <a:solidFill>
                  <a:schemeClr val="tx1"/>
                </a:solidFill>
                <a:cs typeface="+mn-cs"/>
              </a:rPr>
              <a:t> </a:t>
            </a:r>
            <a:r>
              <a:rPr lang="en-US" altLang="ko-KR" sz="1200" b="0" kern="1200" dirty="0" err="1">
                <a:solidFill>
                  <a:schemeClr val="tx1"/>
                </a:solidFill>
                <a:cs typeface="+mn-cs"/>
              </a:rPr>
              <a:t>cho</a:t>
            </a:r>
            <a:r>
              <a:rPr lang="en-US" altLang="ko-KR" sz="1200" b="0" kern="1200" dirty="0">
                <a:solidFill>
                  <a:schemeClr val="tx1"/>
                </a:solidFill>
                <a:cs typeface="+mn-cs"/>
              </a:rPr>
              <a:t> </a:t>
            </a:r>
            <a:r>
              <a:rPr lang="en-US" altLang="ko-KR" sz="1200" b="0" kern="1200" dirty="0" err="1">
                <a:solidFill>
                  <a:schemeClr val="tx1"/>
                </a:solidFill>
                <a:cs typeface="+mn-cs"/>
              </a:rPr>
              <a:t>phép</a:t>
            </a:r>
            <a:r>
              <a:rPr lang="en-US" altLang="ko-KR" sz="1200" b="0" kern="1200" dirty="0">
                <a:solidFill>
                  <a:schemeClr val="tx1"/>
                </a:solidFill>
                <a:cs typeface="+mn-cs"/>
              </a:rPr>
              <a:t> </a:t>
            </a:r>
            <a:r>
              <a:rPr lang="en-US" altLang="ko-KR" sz="1200" b="0" kern="1200" dirty="0" err="1">
                <a:solidFill>
                  <a:schemeClr val="tx1"/>
                </a:solidFill>
                <a:cs typeface="+mn-cs"/>
              </a:rPr>
              <a:t>bạn</a:t>
            </a:r>
            <a:r>
              <a:rPr lang="en-US" altLang="ko-KR" sz="1200" b="0" kern="1200" dirty="0">
                <a:solidFill>
                  <a:schemeClr val="tx1"/>
                </a:solidFill>
                <a:cs typeface="+mn-cs"/>
              </a:rPr>
              <a:t> </a:t>
            </a:r>
            <a:r>
              <a:rPr lang="en-US" altLang="ko-KR" sz="1200" b="0" kern="1200" dirty="0" err="1">
                <a:solidFill>
                  <a:schemeClr val="tx1"/>
                </a:solidFill>
                <a:cs typeface="+mn-cs"/>
              </a:rPr>
              <a:t>chạy</a:t>
            </a:r>
            <a:r>
              <a:rPr lang="en-US" altLang="ko-KR" sz="1200" b="0" kern="1200" dirty="0">
                <a:solidFill>
                  <a:schemeClr val="tx1"/>
                </a:solidFill>
                <a:cs typeface="+mn-cs"/>
              </a:rPr>
              <a:t> </a:t>
            </a:r>
            <a:r>
              <a:rPr lang="en-US" altLang="ko-KR" sz="1200" b="0" kern="1200" dirty="0" err="1">
                <a:solidFill>
                  <a:schemeClr val="tx1"/>
                </a:solidFill>
                <a:cs typeface="+mn-cs"/>
              </a:rPr>
              <a:t>nhiều</a:t>
            </a:r>
            <a:r>
              <a:rPr lang="en-US" altLang="ko-KR" sz="1200" b="0" kern="1200" dirty="0">
                <a:solidFill>
                  <a:schemeClr val="tx1"/>
                </a:solidFill>
                <a:cs typeface="+mn-cs"/>
              </a:rPr>
              <a:t> </a:t>
            </a:r>
            <a:r>
              <a:rPr lang="en-US" altLang="ko-KR" sz="1200" b="0" kern="1200" dirty="0" err="1">
                <a:solidFill>
                  <a:schemeClr val="tx1"/>
                </a:solidFill>
                <a:cs typeface="+mn-cs"/>
              </a:rPr>
              <a:t>hệ</a:t>
            </a:r>
            <a:r>
              <a:rPr lang="en-US" altLang="ko-KR" sz="1200" b="0" kern="1200" dirty="0">
                <a:solidFill>
                  <a:schemeClr val="tx1"/>
                </a:solidFill>
                <a:cs typeface="+mn-cs"/>
              </a:rPr>
              <a:t> </a:t>
            </a:r>
            <a:r>
              <a:rPr lang="en-US" altLang="ko-KR" sz="1200" b="0" kern="1200" dirty="0" err="1">
                <a:solidFill>
                  <a:schemeClr val="tx1"/>
                </a:solidFill>
                <a:cs typeface="+mn-cs"/>
              </a:rPr>
              <a:t>thống</a:t>
            </a:r>
            <a:r>
              <a:rPr lang="en-US" altLang="ko-KR" sz="1200" b="0" kern="1200" dirty="0">
                <a:solidFill>
                  <a:schemeClr val="tx1"/>
                </a:solidFill>
                <a:cs typeface="+mn-cs"/>
              </a:rPr>
              <a:t> </a:t>
            </a:r>
            <a:r>
              <a:rPr lang="en-US" altLang="ko-KR" sz="1200" b="0" kern="1200" dirty="0" err="1">
                <a:solidFill>
                  <a:schemeClr val="tx1"/>
                </a:solidFill>
                <a:cs typeface="+mn-cs"/>
              </a:rPr>
              <a:t>trên</a:t>
            </a:r>
            <a:r>
              <a:rPr lang="en-US" altLang="ko-KR" sz="1200" b="0" kern="1200" dirty="0">
                <a:solidFill>
                  <a:schemeClr val="tx1"/>
                </a:solidFill>
                <a:cs typeface="+mn-cs"/>
              </a:rPr>
              <a:t> </a:t>
            </a:r>
            <a:r>
              <a:rPr lang="en-US" altLang="ko-KR" sz="1200" b="0" kern="1200" dirty="0" err="1">
                <a:solidFill>
                  <a:schemeClr val="tx1"/>
                </a:solidFill>
                <a:cs typeface="+mn-cs"/>
              </a:rPr>
              <a:t>một</a:t>
            </a:r>
            <a:r>
              <a:rPr lang="en-US" altLang="ko-KR" sz="1200" b="0" kern="1200" dirty="0">
                <a:solidFill>
                  <a:schemeClr val="tx1"/>
                </a:solidFill>
                <a:cs typeface="+mn-cs"/>
              </a:rPr>
              <a:t> </a:t>
            </a:r>
            <a:r>
              <a:rPr lang="en-US" altLang="ko-KR" sz="1200" b="0" kern="1200" dirty="0" err="1">
                <a:solidFill>
                  <a:schemeClr val="tx1"/>
                </a:solidFill>
                <a:cs typeface="+mn-cs"/>
              </a:rPr>
              <a:t>hệ</a:t>
            </a:r>
            <a:r>
              <a:rPr lang="en-US" altLang="ko-KR" sz="1200" b="0" kern="1200" dirty="0">
                <a:solidFill>
                  <a:schemeClr val="tx1"/>
                </a:solidFill>
                <a:cs typeface="+mn-cs"/>
              </a:rPr>
              <a:t> </a:t>
            </a:r>
            <a:r>
              <a:rPr lang="en-US" altLang="ko-KR" sz="1200" b="0" kern="1200" dirty="0" err="1">
                <a:solidFill>
                  <a:schemeClr val="tx1"/>
                </a:solidFill>
                <a:cs typeface="+mn-cs"/>
              </a:rPr>
              <a:t>thống</a:t>
            </a:r>
            <a:r>
              <a:rPr lang="en-US" altLang="ko-KR" sz="1200" b="0" kern="1200" dirty="0">
                <a:solidFill>
                  <a:schemeClr val="tx1"/>
                </a:solidFill>
                <a:cs typeface="+mn-cs"/>
              </a:rPr>
              <a:t>. </a:t>
            </a:r>
            <a:r>
              <a:rPr lang="en-US" altLang="ko-KR" sz="1200" b="0" kern="1200" dirty="0" err="1">
                <a:solidFill>
                  <a:schemeClr val="tx1"/>
                </a:solidFill>
                <a:cs typeface="+mn-cs"/>
              </a:rPr>
              <a:t>Bạn</a:t>
            </a:r>
            <a:r>
              <a:rPr lang="en-US" altLang="ko-KR" sz="1200" b="0" kern="1200" dirty="0">
                <a:solidFill>
                  <a:schemeClr val="tx1"/>
                </a:solidFill>
                <a:cs typeface="+mn-cs"/>
              </a:rPr>
              <a:t> </a:t>
            </a:r>
            <a:r>
              <a:rPr lang="en-US" altLang="ko-KR" sz="1200" b="0" kern="1200" dirty="0" err="1">
                <a:solidFill>
                  <a:schemeClr val="tx1"/>
                </a:solidFill>
                <a:cs typeface="+mn-cs"/>
              </a:rPr>
              <a:t>có</a:t>
            </a:r>
            <a:r>
              <a:rPr lang="en-US" altLang="ko-KR" sz="1200" b="0" kern="1200" dirty="0">
                <a:solidFill>
                  <a:schemeClr val="tx1"/>
                </a:solidFill>
                <a:cs typeface="+mn-cs"/>
              </a:rPr>
              <a:t> </a:t>
            </a:r>
            <a:r>
              <a:rPr lang="en-US" altLang="ko-KR" sz="1200" b="0" kern="1200" dirty="0" err="1">
                <a:solidFill>
                  <a:schemeClr val="tx1"/>
                </a:solidFill>
                <a:cs typeface="+mn-cs"/>
              </a:rPr>
              <a:t>thể</a:t>
            </a:r>
            <a:r>
              <a:rPr lang="en-US" altLang="ko-KR" sz="1200" b="0" kern="1200" dirty="0">
                <a:solidFill>
                  <a:schemeClr val="tx1"/>
                </a:solidFill>
                <a:cs typeface="+mn-cs"/>
              </a:rPr>
              <a:t> </a:t>
            </a:r>
            <a:r>
              <a:rPr lang="en-US" altLang="ko-KR" sz="1200" b="0" kern="1200" dirty="0" err="1">
                <a:solidFill>
                  <a:schemeClr val="tx1"/>
                </a:solidFill>
                <a:cs typeface="+mn-cs"/>
              </a:rPr>
              <a:t>sử</a:t>
            </a:r>
            <a:r>
              <a:rPr lang="en-US" altLang="ko-KR" sz="1200" b="0" kern="1200" dirty="0">
                <a:solidFill>
                  <a:schemeClr val="tx1"/>
                </a:solidFill>
                <a:cs typeface="+mn-cs"/>
              </a:rPr>
              <a:t> </a:t>
            </a:r>
            <a:r>
              <a:rPr lang="en-US" altLang="ko-KR" sz="1200" b="0" kern="1200" dirty="0" err="1">
                <a:solidFill>
                  <a:schemeClr val="tx1"/>
                </a:solidFill>
                <a:cs typeface="+mn-cs"/>
              </a:rPr>
              <a:t>dụng</a:t>
            </a:r>
            <a:r>
              <a:rPr lang="en-US" altLang="ko-KR" sz="1200" b="0" kern="1200" dirty="0">
                <a:solidFill>
                  <a:schemeClr val="tx1"/>
                </a:solidFill>
                <a:cs typeface="+mn-cs"/>
              </a:rPr>
              <a:t> </a:t>
            </a:r>
            <a:r>
              <a:rPr lang="en-US" altLang="ko-KR" sz="1200" b="0" kern="1200" dirty="0" err="1">
                <a:solidFill>
                  <a:schemeClr val="tx1"/>
                </a:solidFill>
                <a:cs typeface="+mn-cs"/>
              </a:rPr>
              <a:t>công</a:t>
            </a:r>
            <a:r>
              <a:rPr lang="en-US" altLang="ko-KR" sz="1200" b="0" kern="1200" dirty="0">
                <a:solidFill>
                  <a:schemeClr val="tx1"/>
                </a:solidFill>
                <a:cs typeface="+mn-cs"/>
              </a:rPr>
              <a:t> </a:t>
            </a:r>
            <a:r>
              <a:rPr lang="en-US" altLang="ko-KR" sz="1200" b="0" kern="1200" dirty="0" err="1">
                <a:solidFill>
                  <a:schemeClr val="tx1"/>
                </a:solidFill>
                <a:cs typeface="+mn-cs"/>
              </a:rPr>
              <a:t>cụ</a:t>
            </a:r>
            <a:r>
              <a:rPr lang="en-US" altLang="ko-KR" sz="1200" b="0" kern="1200" dirty="0">
                <a:solidFill>
                  <a:schemeClr val="tx1"/>
                </a:solidFill>
                <a:cs typeface="+mn-cs"/>
              </a:rPr>
              <a:t> </a:t>
            </a:r>
            <a:r>
              <a:rPr lang="en-US" altLang="ko-KR" sz="1200" b="0" kern="1200" dirty="0" err="1">
                <a:solidFill>
                  <a:schemeClr val="tx1"/>
                </a:solidFill>
                <a:cs typeface="+mn-cs"/>
              </a:rPr>
              <a:t>này</a:t>
            </a:r>
            <a:r>
              <a:rPr lang="en-US" altLang="ko-KR" sz="1200" b="0" kern="1200" dirty="0">
                <a:solidFill>
                  <a:schemeClr val="tx1"/>
                </a:solidFill>
                <a:cs typeface="+mn-cs"/>
              </a:rPr>
              <a:t> </a:t>
            </a:r>
            <a:r>
              <a:rPr lang="en-US" altLang="ko-KR" sz="1200" b="0" kern="1200" dirty="0" err="1">
                <a:solidFill>
                  <a:schemeClr val="tx1"/>
                </a:solidFill>
                <a:cs typeface="+mn-cs"/>
              </a:rPr>
              <a:t>để</a:t>
            </a:r>
            <a:r>
              <a:rPr lang="en-US" altLang="ko-KR" sz="1200" b="0" kern="1200" dirty="0">
                <a:solidFill>
                  <a:schemeClr val="tx1"/>
                </a:solidFill>
                <a:cs typeface="+mn-cs"/>
              </a:rPr>
              <a:t> </a:t>
            </a:r>
            <a:r>
              <a:rPr lang="en-US" altLang="ko-KR" sz="1200" b="0" kern="1200" dirty="0" err="1">
                <a:solidFill>
                  <a:schemeClr val="tx1"/>
                </a:solidFill>
                <a:cs typeface="+mn-cs"/>
              </a:rPr>
              <a:t>tạo</a:t>
            </a:r>
            <a:r>
              <a:rPr lang="en-US" altLang="ko-KR" sz="1200" b="0" kern="1200" dirty="0">
                <a:solidFill>
                  <a:schemeClr val="tx1"/>
                </a:solidFill>
                <a:cs typeface="+mn-cs"/>
              </a:rPr>
              <a:t> </a:t>
            </a:r>
            <a:r>
              <a:rPr lang="en-US" altLang="ko-KR" sz="1200" b="0" kern="1200" dirty="0" err="1">
                <a:solidFill>
                  <a:schemeClr val="tx1"/>
                </a:solidFill>
                <a:cs typeface="+mn-cs"/>
              </a:rPr>
              <a:t>máy</a:t>
            </a:r>
            <a:r>
              <a:rPr lang="en-US" altLang="ko-KR" sz="1200" b="0" kern="1200" dirty="0">
                <a:solidFill>
                  <a:schemeClr val="tx1"/>
                </a:solidFill>
                <a:cs typeface="+mn-cs"/>
              </a:rPr>
              <a:t> </a:t>
            </a:r>
            <a:r>
              <a:rPr lang="en-US" altLang="ko-KR" sz="1200" b="0" kern="1200" dirty="0" err="1">
                <a:solidFill>
                  <a:schemeClr val="tx1"/>
                </a:solidFill>
                <a:cs typeface="+mn-cs"/>
              </a:rPr>
              <a:t>ảo</a:t>
            </a:r>
            <a:r>
              <a:rPr lang="en-US" altLang="ko-KR" sz="1200" b="0" kern="1200" dirty="0">
                <a:solidFill>
                  <a:schemeClr val="tx1"/>
                </a:solidFill>
                <a:cs typeface="+mn-cs"/>
              </a:rPr>
              <a:t> </a:t>
            </a:r>
            <a:r>
              <a:rPr lang="en-US" altLang="ko-KR" sz="1200" b="0" kern="1200" dirty="0" err="1">
                <a:solidFill>
                  <a:schemeClr val="tx1"/>
                </a:solidFill>
                <a:cs typeface="+mn-cs"/>
              </a:rPr>
              <a:t>rồi</a:t>
            </a:r>
            <a:r>
              <a:rPr lang="en-US" altLang="ko-KR" sz="1200" b="0" kern="1200" dirty="0">
                <a:solidFill>
                  <a:schemeClr val="tx1"/>
                </a:solidFill>
                <a:cs typeface="+mn-cs"/>
              </a:rPr>
              <a:t> </a:t>
            </a:r>
            <a:r>
              <a:rPr lang="en-US" altLang="ko-KR" sz="1200" b="0" kern="1200" dirty="0" err="1">
                <a:solidFill>
                  <a:schemeClr val="tx1"/>
                </a:solidFill>
                <a:cs typeface="+mn-cs"/>
              </a:rPr>
              <a:t>cài</a:t>
            </a:r>
            <a:r>
              <a:rPr lang="en-US" altLang="ko-KR" sz="1200" b="0" kern="1200" dirty="0">
                <a:solidFill>
                  <a:schemeClr val="tx1"/>
                </a:solidFill>
                <a:cs typeface="+mn-cs"/>
              </a:rPr>
              <a:t> </a:t>
            </a:r>
            <a:r>
              <a:rPr lang="en-US" altLang="ko-KR" sz="1200" b="0" kern="1200" dirty="0" err="1">
                <a:solidFill>
                  <a:schemeClr val="tx1"/>
                </a:solidFill>
                <a:cs typeface="+mn-cs"/>
              </a:rPr>
              <a:t>đặt</a:t>
            </a:r>
            <a:r>
              <a:rPr lang="en-US" altLang="ko-KR" sz="1200" b="0" kern="1200" dirty="0">
                <a:solidFill>
                  <a:schemeClr val="tx1"/>
                </a:solidFill>
                <a:cs typeface="+mn-cs"/>
              </a:rPr>
              <a:t> </a:t>
            </a:r>
            <a:r>
              <a:rPr lang="en-US" altLang="ko-KR" sz="1200" b="0" kern="1200" dirty="0" err="1">
                <a:solidFill>
                  <a:schemeClr val="tx1"/>
                </a:solidFill>
                <a:cs typeface="+mn-cs"/>
              </a:rPr>
              <a:t>hệ</a:t>
            </a:r>
            <a:r>
              <a:rPr lang="en-US" altLang="ko-KR" sz="1200" b="0" kern="1200" dirty="0">
                <a:solidFill>
                  <a:schemeClr val="tx1"/>
                </a:solidFill>
                <a:cs typeface="+mn-cs"/>
              </a:rPr>
              <a:t> </a:t>
            </a:r>
            <a:r>
              <a:rPr lang="en-US" altLang="ko-KR" sz="1200" b="0" kern="1200" dirty="0" err="1">
                <a:solidFill>
                  <a:schemeClr val="tx1"/>
                </a:solidFill>
                <a:cs typeface="+mn-cs"/>
              </a:rPr>
              <a:t>điều</a:t>
            </a:r>
            <a:r>
              <a:rPr lang="en-US" altLang="ko-KR" sz="1200" b="0" kern="1200" dirty="0">
                <a:solidFill>
                  <a:schemeClr val="tx1"/>
                </a:solidFill>
                <a:cs typeface="+mn-cs"/>
              </a:rPr>
              <a:t> </a:t>
            </a:r>
            <a:r>
              <a:rPr lang="en-US" altLang="ko-KR" sz="1200" b="0" kern="1200" dirty="0" err="1">
                <a:solidFill>
                  <a:schemeClr val="tx1"/>
                </a:solidFill>
                <a:cs typeface="+mn-cs"/>
              </a:rPr>
              <a:t>hành</a:t>
            </a:r>
            <a:r>
              <a:rPr lang="en-US" altLang="ko-KR" sz="1200" b="0" kern="1200" dirty="0">
                <a:solidFill>
                  <a:schemeClr val="tx1"/>
                </a:solidFill>
                <a:cs typeface="+mn-cs"/>
              </a:rPr>
              <a:t> </a:t>
            </a:r>
            <a:r>
              <a:rPr lang="en-US" altLang="ko-KR" sz="1200" b="0" kern="1200" dirty="0" err="1">
                <a:solidFill>
                  <a:schemeClr val="tx1"/>
                </a:solidFill>
                <a:cs typeface="+mn-cs"/>
              </a:rPr>
              <a:t>và</a:t>
            </a:r>
            <a:r>
              <a:rPr lang="en-US" altLang="ko-KR" sz="1200" b="0" kern="1200" dirty="0">
                <a:solidFill>
                  <a:schemeClr val="tx1"/>
                </a:solidFill>
                <a:cs typeface="+mn-cs"/>
              </a:rPr>
              <a:t> </a:t>
            </a:r>
            <a:r>
              <a:rPr lang="en-US" altLang="ko-KR" sz="1200" b="0" kern="1200" dirty="0" err="1">
                <a:solidFill>
                  <a:schemeClr val="tx1"/>
                </a:solidFill>
                <a:cs typeface="+mn-cs"/>
              </a:rPr>
              <a:t>các</a:t>
            </a:r>
            <a:r>
              <a:rPr lang="en-US" altLang="ko-KR" sz="1200" b="0" kern="1200" dirty="0">
                <a:solidFill>
                  <a:schemeClr val="tx1"/>
                </a:solidFill>
                <a:cs typeface="+mn-cs"/>
              </a:rPr>
              <a:t> </a:t>
            </a:r>
            <a:r>
              <a:rPr lang="en-US" altLang="ko-KR" sz="1200" b="0" kern="1200" dirty="0" err="1">
                <a:solidFill>
                  <a:schemeClr val="tx1"/>
                </a:solidFill>
                <a:cs typeface="+mn-cs"/>
              </a:rPr>
              <a:t>ứng</a:t>
            </a:r>
            <a:r>
              <a:rPr lang="en-US" altLang="ko-KR" sz="1200" b="0" kern="1200" dirty="0">
                <a:solidFill>
                  <a:schemeClr val="tx1"/>
                </a:solidFill>
                <a:cs typeface="+mn-cs"/>
              </a:rPr>
              <a:t> </a:t>
            </a:r>
            <a:r>
              <a:rPr lang="en-US" altLang="ko-KR" sz="1200" b="0" kern="1200" dirty="0" err="1">
                <a:solidFill>
                  <a:schemeClr val="tx1"/>
                </a:solidFill>
                <a:cs typeface="+mn-cs"/>
              </a:rPr>
              <a:t>dụng</a:t>
            </a:r>
            <a:r>
              <a:rPr lang="en-US" altLang="ko-KR" sz="1200" b="0" kern="1200" dirty="0">
                <a:solidFill>
                  <a:schemeClr val="tx1"/>
                </a:solidFill>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cs typeface="+mn-cs"/>
              </a:rPr>
              <a:t>virtualbox.org/wiki/Documentation</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cs typeface="+mn-cs"/>
              </a:rPr>
              <a:t>en.wikipedia.org/wiki/Virtualization</a:t>
            </a: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128</a:t>
            </a:fld>
            <a:endParaRPr lang="ko-KR" altLang="en-US" dirty="0"/>
          </a:p>
        </p:txBody>
      </p:sp>
    </p:spTree>
    <p:extLst>
      <p:ext uri="{BB962C8B-B14F-4D97-AF65-F5344CB8AC3E}">
        <p14:creationId xmlns:p14="http://schemas.microsoft.com/office/powerpoint/2010/main" val="14064805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Đây là những thuật ngữ rất cơ bản, nhưng vui lòng giải thích những thuật ngữ đó để học sinh quen thuộc với chúng.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Để biết cách sử dụng chi tiết, vui lòng tham khảo https://www.virtualbox.org/wiki/End-user_documentation.</a:t>
            </a: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HĐH chủ đề cập đến HĐH của hệ thống vật lý. Ví dụ: nó đề cập đến hệ điều hành được cài đặt trên PC của bạn.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Ngược lại, Hệ điều hành khách đề cập đến một Hệ điều hành chạy bên trong máy ảo.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Nó là một thuật ngữ được sử dụng để phân biệt HĐH trong VM với HĐH trong hệ thống vật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Máy ảo (VM) là một triển khai phần mềm của một hệ thống vật lý. Giống như một hệ thống vật lý, VM có cpus, bộ nhớ, đĩa và thẻ mạng.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Bạn sẽ tạo VM bằng VirtualBox.</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129</a:t>
            </a:fld>
            <a:endParaRPr lang="ko-KR" altLang="en-US" dirty="0"/>
          </a:p>
        </p:txBody>
      </p:sp>
    </p:spTree>
    <p:extLst>
      <p:ext uri="{BB962C8B-B14F-4D97-AF65-F5344CB8AC3E}">
        <p14:creationId xmlns:p14="http://schemas.microsoft.com/office/powerpoint/2010/main" val="429411840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VirtualBox đã được cài đặt trên PC của học sinh.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Sẽ rất tốt nếu cho học sinh một chút thời gian để điều hướng menu trong một thời gian.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Menu rất đơn giản.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130</a:t>
            </a:fld>
            <a:endParaRPr lang="ko-KR" altLang="en-US" dirty="0"/>
          </a:p>
        </p:txBody>
      </p:sp>
    </p:spTree>
    <p:extLst>
      <p:ext uri="{BB962C8B-B14F-4D97-AF65-F5344CB8AC3E}">
        <p14:creationId xmlns:p14="http://schemas.microsoft.com/office/powerpoint/2010/main" val="10022645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Hướng dẫn học viên tự tạo máy ảo. Để lại các giá trị mặc định cho các giá trị được nhập vào trình quản lý VirtualBox tại thời điểm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Bạn nên giới thiệu quy trình cho học sinh của mình xem trước.</a:t>
            </a:r>
            <a:endParaRPr lang="en-US" altLang="ko-KR" b="0" i="0" dirty="0">
              <a:solidFill>
                <a:srgbClr val="202124"/>
              </a:solidFill>
              <a:effectLst/>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i="0" dirty="0">
              <a:solidFill>
                <a:srgbClr val="202124"/>
              </a:solidFill>
              <a:effectLst/>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Trong môi trường VirtualBox, bạn có thể tạo nhiều máy ảo theo ý muốn. Tuy nhiên Tạo VM chỉ là tạo hệ thống ảo bao gồm cpu, memory, disk. Sau khi tạo VM, bạn tiến hành cài đặt HĐH và các ứng dụng giống như trong một hệ thống vật lý.</a:t>
            </a:r>
            <a:endParaRPr lang="en-US" altLang="ko-KR" sz="1200" b="0" kern="1200" dirty="0">
              <a:solidFill>
                <a:schemeClr val="tx1"/>
              </a:solidFill>
              <a:cs typeface="+mn-cs"/>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131</a:t>
            </a:fld>
            <a:endParaRPr lang="ko-KR" altLang="en-US" dirty="0"/>
          </a:p>
        </p:txBody>
      </p:sp>
    </p:spTree>
    <p:extLst>
      <p:ext uri="{BB962C8B-B14F-4D97-AF65-F5344CB8AC3E}">
        <p14:creationId xmlns:p14="http://schemas.microsoft.com/office/powerpoint/2010/main" val="33791179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202124"/>
                </a:solidFill>
                <a:effectLst/>
                <a:ea typeface="SamsungOne-400" panose="020B0503030303020204" pitchFamily="34" charset="0"/>
              </a:rPr>
              <a:t>Hỏi học viên của bạn xem máy ảo đã được tạo tốt chưa. Đồng thời yêu cầu thông tin về máy ảo như tên của máy ảo, số lượng kích thước bộ nhớ, dung lượng lưu trữ và các thông tin khác.</a:t>
            </a:r>
            <a:endParaRPr lang="en-US" altLang="ko-KR" b="0" i="0" dirty="0">
              <a:solidFill>
                <a:srgbClr val="202124"/>
              </a:solidFill>
              <a:effectLst/>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Bạn có thể thấy cpu, bộ nhớ, đĩa, card mạng giống như trong một hệ thống vật lý.</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132</a:t>
            </a:fld>
            <a:endParaRPr lang="ko-KR" altLang="en-US" dirty="0"/>
          </a:p>
        </p:txBody>
      </p:sp>
    </p:spTree>
    <p:extLst>
      <p:ext uri="{BB962C8B-B14F-4D97-AF65-F5344CB8AC3E}">
        <p14:creationId xmlns:p14="http://schemas.microsoft.com/office/powerpoint/2010/main" val="7461566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rgbClr val="202124"/>
                </a:solidFill>
                <a:effectLst/>
                <a:ea typeface="SamsungOne-400" panose="020B0503030303020204" pitchFamily="34" charset="0"/>
                <a:cs typeface="+mn-cs"/>
              </a:rPr>
              <a:t>Chúng tôi vừa tạo phần cứng ảo. Chúng tôi chưa cài đặt bất kỳ hệ điều hành và ứng dụng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rgbClr val="202124"/>
                </a:solidFill>
                <a:effectLst/>
                <a:ea typeface="SamsungOne-400" panose="020B0503030303020204" pitchFamily="34" charset="0"/>
                <a:cs typeface="+mn-cs"/>
              </a:rPr>
              <a:t>Yêu cầu học sinh của bạn khởi động máy ảo của họ. Máy ảo của họ sẽ không khởi động được vì chúng tôi chưa cài đặt bất kỳ HĐH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rgbClr val="202124"/>
                </a:solidFill>
                <a:effectLst/>
                <a:ea typeface="SamsungOne-400" panose="020B0503030303020204" pitchFamily="34" charset="0"/>
                <a:cs typeface="+mn-cs"/>
              </a:rPr>
              <a:t>Trên thực tế, khi một máy ảo được khởi động lần đầu tiên, </a:t>
            </a:r>
            <a:r>
              <a:rPr lang="vi-VN" altLang="ko-KR" sz="1200" b="1" i="0" kern="1200" dirty="0">
                <a:solidFill>
                  <a:srgbClr val="202124"/>
                </a:solidFill>
                <a:effectLst/>
                <a:ea typeface="SamsungOne-400" panose="020B0503030303020204" pitchFamily="34" charset="0"/>
                <a:cs typeface="+mn-cs"/>
              </a:rPr>
              <a:t>Trình hướng dẫn khởi động đầu tiên </a:t>
            </a:r>
            <a:r>
              <a:rPr lang="vi-VN" altLang="ko-KR" sz="1200" b="0" i="0" kern="1200" dirty="0">
                <a:solidFill>
                  <a:srgbClr val="202124"/>
                </a:solidFill>
                <a:effectLst/>
                <a:ea typeface="SamsungOne-400" panose="020B0503030303020204" pitchFamily="34" charset="0"/>
                <a:cs typeface="+mn-cs"/>
              </a:rPr>
              <a:t>sẽ được hiển thị. Và trình hướng dẫn này giúp bạn chọn phương tiện cài đặt hệ điều hành.</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133</a:t>
            </a:fld>
            <a:endParaRPr lang="ko-KR" altLang="en-US" dirty="0"/>
          </a:p>
        </p:txBody>
      </p:sp>
    </p:spTree>
    <p:extLst>
      <p:ext uri="{BB962C8B-B14F-4D97-AF65-F5344CB8AC3E}">
        <p14:creationId xmlns:p14="http://schemas.microsoft.com/office/powerpoint/2010/main" val="39092602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Khuyến khích học sinh xem xét từ từ và chọn một tùy chọn.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Dù sao, tùy chọn thứ hai không khả dụng vào lúc này vì hệ điều hành chưa được cài đặt trong máy ảo này.</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pPr marL="171450" indent="-171450">
              <a:buFont typeface="Arial" panose="020B0604020202020204" pitchFamily="34" charset="0"/>
              <a:buChar char="•"/>
            </a:pPr>
            <a:r>
              <a:rPr lang="vi-VN" altLang="ko-KR" dirty="0">
                <a:ea typeface="SamsungOne-400" panose="020B0503030303020204" pitchFamily="34" charset="0"/>
              </a:rPr>
              <a:t>Lưu trạng thái máy:</a:t>
            </a:r>
            <a:endParaRPr lang="en-US" altLang="ko-KR" dirty="0">
              <a:ea typeface="SamsungOne-400" panose="020B0503030303020204" pitchFamily="34" charset="0"/>
            </a:endParaRPr>
          </a:p>
          <a:p>
            <a:pPr marL="0" indent="0">
              <a:buFont typeface="Arial" panose="020B0604020202020204" pitchFamily="34" charset="0"/>
              <a:buNone/>
            </a:pPr>
            <a:r>
              <a:rPr lang="vi-VN" altLang="ko-KR" dirty="0">
                <a:ea typeface="SamsungOne-400" panose="020B0503030303020204" pitchFamily="34" charset="0"/>
              </a:rPr>
              <a:t>Với tùy chọn này, Oracle VM VirtualBox đóng băng máy ảo bằng cách lưu hoàn toàn trạng thái của nó vào đĩa cục bộ của bạn.</a:t>
            </a:r>
          </a:p>
          <a:p>
            <a:pPr marL="0" indent="0">
              <a:buFont typeface="Arial" panose="020B0604020202020204" pitchFamily="34" charset="0"/>
              <a:buNone/>
            </a:pPr>
            <a:r>
              <a:rPr lang="vi-VN" altLang="ko-KR" dirty="0">
                <a:ea typeface="SamsungOne-400" panose="020B0503030303020204" pitchFamily="34" charset="0"/>
              </a:rPr>
              <a:t>Khi bạn khởi động lại VM sau đó, bạn sẽ thấy rằng VM tiếp tục chính xác nơi nó đã dừng lại. Tất cả các chương trình của bạn sẽ vẫn mở và máy tính của bạn tiếp tục hoạt động. Do đó, việc lưu trạng thái của một máy ảo theo một số cách tương tự như việc tạm dừng máy tính xách tay bằng cách đóng nắp của nó.</a:t>
            </a:r>
            <a:endParaRPr lang="en-US" altLang="ko-KR" dirty="0">
              <a:ea typeface="SamsungOne-400" panose="020B0503030303020204" pitchFamily="34" charset="0"/>
            </a:endParaRPr>
          </a:p>
          <a:p>
            <a:pPr marL="0" indent="0">
              <a:buFont typeface="Arial" panose="020B0604020202020204" pitchFamily="34" charset="0"/>
              <a:buNone/>
            </a:pPr>
            <a:endParaRPr lang="en-US" altLang="ko-KR" dirty="0">
              <a:ea typeface="SamsungOne-400" panose="020B0503030303020204" pitchFamily="34" charset="0"/>
            </a:endParaRPr>
          </a:p>
          <a:p>
            <a:r>
              <a:rPr lang="en-US" altLang="ko-KR" dirty="0">
                <a:ea typeface="SamsungOne-400" panose="020B0503030303020204" pitchFamily="34" charset="0"/>
              </a:rPr>
              <a:t>• </a:t>
            </a:r>
            <a:r>
              <a:rPr lang="en-US" altLang="ko-KR" dirty="0" err="1">
                <a:ea typeface="SamsungOne-400" panose="020B0503030303020204" pitchFamily="34" charset="0"/>
              </a:rPr>
              <a:t>Gửi</a:t>
            </a:r>
            <a:r>
              <a:rPr lang="en-US" altLang="ko-KR" dirty="0">
                <a:ea typeface="SamsungOne-400" panose="020B0503030303020204" pitchFamily="34" charset="0"/>
              </a:rPr>
              <a:t> </a:t>
            </a:r>
            <a:r>
              <a:rPr lang="en-US" altLang="ko-KR" dirty="0" err="1">
                <a:ea typeface="SamsungOne-400" panose="020B0503030303020204" pitchFamily="34" charset="0"/>
              </a:rPr>
              <a:t>tín</a:t>
            </a:r>
            <a:r>
              <a:rPr lang="en-US" altLang="ko-KR" dirty="0">
                <a:ea typeface="SamsungOne-400" panose="020B0503030303020204" pitchFamily="34" charset="0"/>
              </a:rPr>
              <a:t> </a:t>
            </a:r>
            <a:r>
              <a:rPr lang="en-US" altLang="ko-KR" dirty="0" err="1">
                <a:ea typeface="SamsungOne-400" panose="020B0503030303020204" pitchFamily="34" charset="0"/>
              </a:rPr>
              <a:t>hiệu</a:t>
            </a:r>
            <a:r>
              <a:rPr lang="en-US" altLang="ko-KR" dirty="0">
                <a:ea typeface="SamsungOne-400" panose="020B0503030303020204" pitchFamily="34" charset="0"/>
              </a:rPr>
              <a:t> </a:t>
            </a:r>
            <a:r>
              <a:rPr lang="en-US" altLang="ko-KR" dirty="0" err="1">
                <a:ea typeface="SamsungOne-400" panose="020B0503030303020204" pitchFamily="34" charset="0"/>
              </a:rPr>
              <a:t>tắt</a:t>
            </a:r>
            <a:r>
              <a:rPr lang="en-US" altLang="ko-KR" dirty="0">
                <a:ea typeface="SamsungOne-400" panose="020B0503030303020204" pitchFamily="34" charset="0"/>
              </a:rPr>
              <a:t> </a:t>
            </a:r>
            <a:r>
              <a:rPr lang="en-US" altLang="ko-KR" dirty="0" err="1">
                <a:ea typeface="SamsungOne-400" panose="020B0503030303020204" pitchFamily="34" charset="0"/>
              </a:rPr>
              <a:t>máy</a:t>
            </a:r>
            <a:r>
              <a:rPr lang="en-US" altLang="ko-KR" dirty="0">
                <a:ea typeface="SamsungOne-400" panose="020B0503030303020204" pitchFamily="34" charset="0"/>
              </a:rPr>
              <a:t>:</a:t>
            </a:r>
          </a:p>
          <a:p>
            <a:r>
              <a:rPr lang="vi-VN" altLang="ko-KR" dirty="0">
                <a:ea typeface="SamsungOne-400" panose="020B0503030303020204" pitchFamily="34" charset="0"/>
              </a:rPr>
              <a:t>Thao tác này sẽ gửi tín hiệu tắt ACPI đến máy ảo, tín hiệu này có tác dụng tương tự như khi bạn nhấn nút nguồn trên máy tính thực. Cái này</a:t>
            </a:r>
          </a:p>
          <a:p>
            <a:r>
              <a:rPr lang="vi-VN" altLang="ko-KR" dirty="0">
                <a:ea typeface="SamsungOne-400" panose="020B0503030303020204" pitchFamily="34" charset="0"/>
              </a:rPr>
              <a:t>sẽ kích hoạt một cơ chế tắt thích hợp từ bên trong VM.</a:t>
            </a:r>
            <a:endParaRPr lang="en-US" altLang="ko-KR" dirty="0">
              <a:ea typeface="SamsungOne-400" panose="020B0503030303020204" pitchFamily="34" charset="0"/>
            </a:endParaRPr>
          </a:p>
          <a:p>
            <a:endParaRPr lang="en-US" altLang="ko-KR" dirty="0">
              <a:ea typeface="SamsungOne-400" panose="020B0503030303020204" pitchFamily="34" charset="0"/>
            </a:endParaRPr>
          </a:p>
          <a:p>
            <a:r>
              <a:rPr lang="en-US" altLang="ko-KR" dirty="0">
                <a:ea typeface="SamsungOne-400" panose="020B0503030303020204" pitchFamily="34" charset="0"/>
              </a:rPr>
              <a:t>• </a:t>
            </a:r>
            <a:r>
              <a:rPr lang="en-US" altLang="ko-KR" dirty="0" err="1">
                <a:ea typeface="SamsungOne-400" panose="020B0503030303020204" pitchFamily="34" charset="0"/>
              </a:rPr>
              <a:t>Tắt</a:t>
            </a:r>
            <a:r>
              <a:rPr lang="en-US" altLang="ko-KR" dirty="0">
                <a:ea typeface="SamsungOne-400" panose="020B0503030303020204" pitchFamily="34" charset="0"/>
              </a:rPr>
              <a:t> </a:t>
            </a:r>
            <a:r>
              <a:rPr lang="en-US" altLang="ko-KR" dirty="0" err="1">
                <a:ea typeface="SamsungOne-400" panose="020B0503030303020204" pitchFamily="34" charset="0"/>
              </a:rPr>
              <a:t>nguồn</a:t>
            </a:r>
            <a:r>
              <a:rPr lang="en-US" altLang="ko-KR" dirty="0">
                <a:ea typeface="SamsungOne-400" panose="020B0503030303020204" pitchFamily="34" charset="0"/>
              </a:rPr>
              <a:t> </a:t>
            </a:r>
            <a:r>
              <a:rPr lang="en-US" altLang="ko-KR" dirty="0" err="1">
                <a:ea typeface="SamsungOne-400" panose="020B0503030303020204" pitchFamily="34" charset="0"/>
              </a:rPr>
              <a:t>máy</a:t>
            </a:r>
            <a:r>
              <a:rPr lang="en-US" altLang="ko-KR" dirty="0">
                <a:ea typeface="SamsungOne-400" panose="020B0503030303020204" pitchFamily="34" charset="0"/>
              </a:rPr>
              <a:t>:</a:t>
            </a:r>
          </a:p>
          <a:p>
            <a:r>
              <a:rPr lang="vi-VN" altLang="ko-KR" dirty="0">
                <a:ea typeface="SamsungOne-400" panose="020B0503030303020204" pitchFamily="34" charset="0"/>
              </a:rPr>
              <a:t>Với tùy chọn này, Oracle VM VirtualBox cũng ngừng chạy máy ảo nhưng không lưu trạng thái của nó. Điều này tương đương với việc rút phích cắm trên máy tính thực mà không tắt máy đúng cách. Nếu bạn khởi động lại máy sau khi tắt nguồn, hệ điều hành của bạn sẽ phải khởi động lại hoàn toàn và có thể bắt đầu kiểm tra lâu các đĩa hệ thống ảo của nó. Do đó, điều này thường không nên được thực hiện vì nó có khả năng gây mất dữ liệu hoặc trạng thái không nhất quán của hệ thống khách trên đĩa.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134</a:t>
            </a:fld>
            <a:endParaRPr lang="ko-KR" altLang="en-US" dirty="0"/>
          </a:p>
        </p:txBody>
      </p:sp>
    </p:spTree>
    <p:extLst>
      <p:ext uri="{BB962C8B-B14F-4D97-AF65-F5344CB8AC3E}">
        <p14:creationId xmlns:p14="http://schemas.microsoft.com/office/powerpoint/2010/main" val="204738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MapReduce hoạt động bằng cách phân vùng dữ liệu và sau đó để mỗi người lập bản đồ hoạt động độc lập trên phân vùng của nó mà không phải trao đổi dữ liệu với những người lập bản đồ khác.</a:t>
            </a:r>
          </a:p>
          <a:p>
            <a:pPr defTabSz="914400" eaLnBrk="0" fontAlgn="base" latinLnBrk="1" hangingPunct="0">
              <a:spcBef>
                <a:spcPct val="30000"/>
              </a:spcBef>
              <a:spcAft>
                <a:spcPct val="0"/>
              </a:spcAft>
              <a:defRPr/>
            </a:pPr>
            <a:r>
              <a:rPr lang="vi-VN" altLang="ko-KR" sz="1200" b="0" dirty="0"/>
              <a:t>Điều này cho phép mỗi người lập bản đồ hoạt động song song. Bất cứ khi nào có thể, mỗi trình ánh xạ sẽ chạy trong nút dữ liệu nơi chứa dữ liệu khối.</a:t>
            </a:r>
          </a:p>
          <a:p>
            <a:pPr defTabSz="914400" eaLnBrk="0" fontAlgn="base" latinLnBrk="1" hangingPunct="0">
              <a:spcBef>
                <a:spcPct val="30000"/>
              </a:spcBef>
              <a:spcAft>
                <a:spcPct val="0"/>
              </a:spcAft>
              <a:defRPr/>
            </a:pPr>
            <a:r>
              <a:rPr lang="vi-VN" altLang="ko-KR" sz="1200" b="0" dirty="0"/>
              <a:t>Mọi phân phối dữ liệu cần thiết đều diễn ra trong nền mà không cần sự can thiệp của lập trình viên.</a:t>
            </a:r>
          </a:p>
          <a:p>
            <a:pPr defTabSz="914400" eaLnBrk="0" fontAlgn="base" latinLnBrk="1" hangingPunct="0">
              <a:spcBef>
                <a:spcPct val="30000"/>
              </a:spcBef>
              <a:spcAft>
                <a:spcPct val="0"/>
              </a:spcAft>
              <a:defRPr/>
            </a:pPr>
            <a:r>
              <a:rPr lang="vi-VN" altLang="ko-KR" sz="1200" b="0" dirty="0"/>
              <a:t>Điều này cho phép nhà phát triển tập trung vào logic nghiệp vụ.</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a:t>
            </a:fld>
            <a:endParaRPr lang="ko-KR" altLang="en-US" dirty="0"/>
          </a:p>
        </p:txBody>
      </p:sp>
    </p:spTree>
    <p:extLst>
      <p:ext uri="{BB962C8B-B14F-4D97-AF65-F5344CB8AC3E}">
        <p14:creationId xmlns:p14="http://schemas.microsoft.com/office/powerpoint/2010/main" val="36936177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Lần</a:t>
            </a:r>
            <a:r>
              <a:rPr lang="en-US" altLang="ko-KR" b="0" dirty="0"/>
              <a:t> </a:t>
            </a:r>
            <a:r>
              <a:rPr lang="en-US" altLang="ko-KR" b="0" dirty="0" err="1"/>
              <a:t>này</a:t>
            </a:r>
            <a:r>
              <a:rPr lang="en-US" altLang="ko-KR" b="0" dirty="0"/>
              <a:t> </a:t>
            </a:r>
            <a:r>
              <a:rPr lang="en-US" altLang="ko-KR" b="0" dirty="0" err="1"/>
              <a:t>chúng</a:t>
            </a:r>
            <a:r>
              <a:rPr lang="en-US" altLang="ko-KR" b="0" dirty="0"/>
              <a:t> </a:t>
            </a:r>
            <a:r>
              <a:rPr lang="en-US" altLang="ko-KR" b="0" dirty="0" err="1"/>
              <a:t>tôi</a:t>
            </a:r>
            <a:r>
              <a:rPr lang="en-US" altLang="ko-KR" b="0" dirty="0"/>
              <a:t> </a:t>
            </a:r>
            <a:r>
              <a:rPr lang="en-US" altLang="ko-KR" b="0" dirty="0" err="1"/>
              <a:t>sẽ</a:t>
            </a:r>
            <a:r>
              <a:rPr lang="en-US" altLang="ko-KR" b="0" dirty="0"/>
              <a:t> </a:t>
            </a:r>
            <a:r>
              <a:rPr lang="en-US" altLang="ko-KR" b="0" dirty="0" err="1"/>
              <a:t>xóa</a:t>
            </a:r>
            <a:r>
              <a:rPr lang="en-US" altLang="ko-KR" b="0" dirty="0"/>
              <a:t> VM. Cho </a:t>
            </a:r>
            <a:r>
              <a:rPr lang="en-US" altLang="ko-KR" b="0" dirty="0" err="1"/>
              <a:t>học</a:t>
            </a:r>
            <a:r>
              <a:rPr lang="en-US" altLang="ko-KR" b="0" dirty="0"/>
              <a:t> </a:t>
            </a:r>
            <a:r>
              <a:rPr lang="en-US" altLang="ko-KR" b="0" dirty="0" err="1"/>
              <a:t>sinh</a:t>
            </a:r>
            <a:r>
              <a:rPr lang="en-US" altLang="ko-KR" b="0" dirty="0"/>
              <a:t> </a:t>
            </a:r>
            <a:r>
              <a:rPr lang="en-US" altLang="ko-KR" b="0" dirty="0" err="1"/>
              <a:t>thời</a:t>
            </a:r>
            <a:r>
              <a:rPr lang="en-US" altLang="ko-KR" b="0" dirty="0"/>
              <a:t> </a:t>
            </a:r>
            <a:r>
              <a:rPr lang="en-US" altLang="ko-KR" b="0" dirty="0" err="1"/>
              <a:t>gian</a:t>
            </a:r>
            <a:r>
              <a:rPr lang="en-US" altLang="ko-KR" b="0" dirty="0"/>
              <a:t> </a:t>
            </a:r>
            <a:r>
              <a:rPr lang="en-US" altLang="ko-KR" b="0" dirty="0" err="1"/>
              <a:t>để</a:t>
            </a:r>
            <a:r>
              <a:rPr lang="en-US" altLang="ko-KR" b="0" dirty="0"/>
              <a:t> </a:t>
            </a:r>
            <a:r>
              <a:rPr lang="en-US" altLang="ko-KR" b="0" dirty="0" err="1"/>
              <a:t>tự</a:t>
            </a:r>
            <a:r>
              <a:rPr lang="en-US" altLang="ko-KR" b="0" dirty="0"/>
              <a:t> </a:t>
            </a:r>
            <a:r>
              <a:rPr lang="en-US" altLang="ko-KR" b="0" dirty="0" err="1"/>
              <a:t>xóa</a:t>
            </a:r>
            <a:r>
              <a:rPr lang="en-US" altLang="ko-KR" b="0" dirty="0"/>
              <a:t> VM.</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r>
              <a:rPr lang="vi-VN" altLang="ko-KR" dirty="0"/>
              <a:t>Để xóa VM, nhấp chuột phải vào VM trong danh sách máy của Trình quản lý VirtualBox và chọn </a:t>
            </a:r>
            <a:r>
              <a:rPr lang="en-US" altLang="ko-KR" dirty="0"/>
              <a:t>Remove</a:t>
            </a:r>
            <a:r>
              <a:rPr lang="vi-VN" altLang="ko-KR" dirty="0"/>
              <a:t>.</a:t>
            </a:r>
          </a:p>
          <a:p>
            <a:r>
              <a:rPr lang="vi-VN" altLang="ko-KR" dirty="0"/>
              <a:t>Hộp thoại xác nhận cho phép bạn chỉ định xem chỉ xóa VM khỏi danh sách máy hay xóa các tệp được liên kết với VM.</a:t>
            </a:r>
            <a:endParaRPr lang="en-US" altLang="ko-KR" dirty="0"/>
          </a:p>
          <a:p>
            <a:r>
              <a:rPr lang="vi-VN" altLang="ko-KR" dirty="0"/>
              <a:t>Lưu ý rằng mục Xóa</a:t>
            </a:r>
            <a:r>
              <a:rPr lang="en-US" altLang="ko-KR" dirty="0"/>
              <a:t> menu</a:t>
            </a:r>
            <a:r>
              <a:rPr lang="vi-VN" altLang="ko-KR" dirty="0"/>
              <a:t> bị vô hiệu hóa trong khi máy ảo đang chạy.</a:t>
            </a:r>
            <a:endParaRPr lang="en-US" altLang="ko-KR" dirty="0"/>
          </a:p>
          <a:p>
            <a:pPr marL="171450" indent="-171450">
              <a:buFont typeface="Arial" panose="020B0604020202020204" pitchFamily="34" charset="0"/>
              <a:buChar char="•"/>
            </a:pPr>
            <a:r>
              <a:rPr lang="en-US" altLang="ko-KR" b="1" dirty="0"/>
              <a:t>Delete all files</a:t>
            </a:r>
            <a:r>
              <a:rPr lang="vi-VN" altLang="ko-KR" b="1" dirty="0"/>
              <a:t>: </a:t>
            </a:r>
            <a:r>
              <a:rPr lang="vi-VN" altLang="ko-KR" b="0" dirty="0"/>
              <a:t>xóa vĩnh viễn VM khỏi đĩa cứng của bạn. Bạn không thể khôi phục lại nó.</a:t>
            </a:r>
          </a:p>
          <a:p>
            <a:pPr marL="171450" indent="-171450">
              <a:buFont typeface="Arial" panose="020B0604020202020204" pitchFamily="34" charset="0"/>
              <a:buChar char="•"/>
            </a:pPr>
            <a:r>
              <a:rPr lang="en-US" altLang="ko-KR" b="1" dirty="0"/>
              <a:t>Remove</a:t>
            </a:r>
            <a:r>
              <a:rPr lang="en-US" altLang="ko-KR" b="1" baseline="0" dirty="0"/>
              <a:t> only</a:t>
            </a:r>
            <a:r>
              <a:rPr lang="vi-VN" altLang="ko-KR" b="1" dirty="0"/>
              <a:t>: </a:t>
            </a:r>
            <a:r>
              <a:rPr lang="vi-VN" altLang="ko-KR" b="0" dirty="0"/>
              <a:t>loại bỏ một máy ảo trong danh sách, nhưng nó vẫn còn trong đĩa của bạn. Bạn có thể nhập lại vào VirtualBox.</a:t>
            </a:r>
            <a:endParaRPr lang="en-US" altLang="ko-KR" b="0" dirty="0"/>
          </a:p>
          <a:p>
            <a:endParaRPr lang="en-US" altLang="ko-KR" dirty="0"/>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135</a:t>
            </a:fld>
            <a:endParaRPr lang="ko-KR" altLang="en-US" dirty="0"/>
          </a:p>
        </p:txBody>
      </p:sp>
    </p:spTree>
    <p:extLst>
      <p:ext uri="{BB962C8B-B14F-4D97-AF65-F5344CB8AC3E}">
        <p14:creationId xmlns:p14="http://schemas.microsoft.com/office/powerpoint/2010/main" val="15379963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r>
              <a:rPr lang="en-US" altLang="ko-KR" dirty="0"/>
              <a:t>Oracle VM </a:t>
            </a:r>
            <a:r>
              <a:rPr lang="en-US" altLang="ko-KR" dirty="0" err="1"/>
              <a:t>VirtualBox</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nhập</a:t>
            </a:r>
            <a:r>
              <a:rPr lang="en-US" altLang="ko-KR" dirty="0"/>
              <a:t> </a:t>
            </a:r>
            <a:r>
              <a:rPr lang="en-US" altLang="ko-KR" dirty="0" err="1"/>
              <a:t>và</a:t>
            </a:r>
            <a:r>
              <a:rPr lang="en-US" altLang="ko-KR" dirty="0"/>
              <a:t> </a:t>
            </a:r>
            <a:r>
              <a:rPr lang="en-US" altLang="ko-KR" dirty="0" err="1"/>
              <a:t>xuất</a:t>
            </a:r>
            <a:r>
              <a:rPr lang="en-US" altLang="ko-KR" dirty="0"/>
              <a:t> </a:t>
            </a:r>
            <a:r>
              <a:rPr lang="en-US" altLang="ko-KR" dirty="0" err="1"/>
              <a:t>các</a:t>
            </a:r>
            <a:r>
              <a:rPr lang="en-US" altLang="ko-KR" dirty="0"/>
              <a:t> </a:t>
            </a:r>
            <a:r>
              <a:rPr lang="en-US" altLang="ko-KR" dirty="0" err="1"/>
              <a:t>máy</a:t>
            </a:r>
            <a:r>
              <a:rPr lang="en-US" altLang="ko-KR" dirty="0"/>
              <a:t> </a:t>
            </a:r>
            <a:r>
              <a:rPr lang="en-US" altLang="ko-KR" dirty="0" err="1"/>
              <a:t>ảo</a:t>
            </a:r>
            <a:r>
              <a:rPr lang="en-US" altLang="ko-KR" dirty="0"/>
              <a:t> ở </a:t>
            </a:r>
            <a:r>
              <a:rPr lang="en-US" altLang="ko-KR" dirty="0" err="1"/>
              <a:t>các</a:t>
            </a:r>
            <a:r>
              <a:rPr lang="en-US" altLang="ko-KR" dirty="0"/>
              <a:t> </a:t>
            </a:r>
            <a:r>
              <a:rPr lang="en-US" altLang="ko-KR" dirty="0" err="1"/>
              <a:t>định</a:t>
            </a:r>
            <a:r>
              <a:rPr lang="en-US" altLang="ko-KR" dirty="0"/>
              <a:t> </a:t>
            </a:r>
            <a:r>
              <a:rPr lang="en-US" altLang="ko-KR" dirty="0" err="1"/>
              <a:t>dạng</a:t>
            </a:r>
            <a:r>
              <a:rPr lang="en-US" altLang="ko-KR" dirty="0"/>
              <a:t> </a:t>
            </a:r>
            <a:r>
              <a:rPr lang="en-US" altLang="ko-KR" dirty="0" err="1"/>
              <a:t>sau</a:t>
            </a:r>
            <a:r>
              <a:rPr lang="en-US" altLang="ko-KR" dirty="0"/>
              <a:t>.</a:t>
            </a:r>
          </a:p>
          <a:p>
            <a:endParaRPr lang="en-US" altLang="ko-KR" dirty="0"/>
          </a:p>
          <a:p>
            <a:pPr marL="171450" indent="-171450">
              <a:buFont typeface="Arial" panose="020B0604020202020204" pitchFamily="34" charset="0"/>
              <a:buChar char="•"/>
            </a:pPr>
            <a:r>
              <a:rPr lang="vi-VN" altLang="ko-KR" dirty="0"/>
              <a:t>Open Virtualization Format (OVF): OVF là một tiêu chuẩn đa nền tảng được nhiều sản phẩm ảo hóa hỗ trợ, cho phép tạo các máy ảo làm sẵn mà sau đó có thể được nhập vào một trình ảo hóa như Oracle VM VirtualBox. Oracle VM VirtualBox làm cho việc nhập và xuất OVF trở nên dễ dàng, sử dụng cửa sổ Trình quản lý VirtualBox hoặc giao diện dòng lệnh.</a:t>
            </a:r>
          </a:p>
          <a:p>
            <a:pPr marL="171450" indent="-171450">
              <a:buFont typeface="Arial" panose="020B0604020202020204" pitchFamily="34" charset="0"/>
              <a:buChar char="•"/>
            </a:pPr>
            <a:r>
              <a:rPr lang="vi-VN" altLang="ko-KR" dirty="0"/>
              <a:t>Định dạng dịch vụ đám mây : Hỗ trợ xuất và nhập từ các dịch vụ đám mây như Cơ sở hạ tầng đám mây của Oracle.</a:t>
            </a:r>
            <a:endParaRPr lang="en-US" altLang="ko-KR" dirty="0"/>
          </a:p>
          <a:p>
            <a:pPr marL="171450" indent="-171450">
              <a:buFont typeface="Arial" panose="020B0604020202020204" pitchFamily="34" charset="0"/>
              <a:buChar char="•"/>
            </a:pP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Để</a:t>
            </a:r>
            <a:r>
              <a:rPr lang="en-US" altLang="ko-KR" b="0" dirty="0"/>
              <a:t> </a:t>
            </a:r>
            <a:r>
              <a:rPr lang="en-US" altLang="ko-KR" b="0" dirty="0" err="1"/>
              <a:t>biết</a:t>
            </a:r>
            <a:r>
              <a:rPr lang="en-US" altLang="ko-KR" b="0" dirty="0"/>
              <a:t> chi </a:t>
            </a:r>
            <a:r>
              <a:rPr lang="en-US" altLang="ko-KR" b="0" dirty="0" err="1"/>
              <a:t>tiết</a:t>
            </a:r>
            <a:r>
              <a:rPr lang="en-US" altLang="ko-KR" b="0" dirty="0"/>
              <a:t>, </a:t>
            </a:r>
            <a:r>
              <a:rPr lang="en-US" altLang="ko-KR" b="0" dirty="0" err="1"/>
              <a:t>hãy</a:t>
            </a:r>
            <a:r>
              <a:rPr lang="en-US" altLang="ko-KR" b="0" dirty="0"/>
              <a:t> </a:t>
            </a:r>
            <a:r>
              <a:rPr lang="en-US" altLang="ko-KR" b="0" dirty="0" err="1"/>
              <a:t>tham</a:t>
            </a:r>
            <a:r>
              <a:rPr lang="en-US" altLang="ko-KR" b="0" dirty="0"/>
              <a:t> </a:t>
            </a:r>
            <a:r>
              <a:rPr lang="en-US" altLang="ko-KR" b="0" dirty="0" err="1"/>
              <a:t>khảo</a:t>
            </a:r>
            <a:r>
              <a:rPr lang="en-US" altLang="ko-KR" b="0" dirty="0"/>
              <a:t> </a:t>
            </a:r>
            <a:r>
              <a:rPr lang="en-US" altLang="ko-KR" b="0" dirty="0" err="1"/>
              <a:t>url</a:t>
            </a:r>
            <a:r>
              <a:rPr lang="en-US" altLang="ko-KR" b="0" dirty="0"/>
              <a:t> </a:t>
            </a:r>
            <a:r>
              <a:rPr lang="en-US" altLang="ko-KR" b="0" dirty="0" err="1"/>
              <a:t>sau</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t>https://www.virtualbox.org/manual/UserManual.html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r>
              <a:rPr lang="vi-VN" altLang="ko-KR" dirty="0"/>
              <a:t>Chúng tôi có thể nhập và xuất các máy ảo bao gồm HĐH và ứng dụng trong VirtualBox.</a:t>
            </a:r>
          </a:p>
          <a:p>
            <a:r>
              <a:rPr lang="vi-VN" altLang="ko-KR" dirty="0"/>
              <a:t>Chúng ta có thể dễ dàng chia sẻ VM với những người khác bằng các chức năng này.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136</a:t>
            </a:fld>
            <a:endParaRPr lang="ko-KR" altLang="en-US" dirty="0"/>
          </a:p>
        </p:txBody>
      </p:sp>
    </p:spTree>
    <p:extLst>
      <p:ext uri="{BB962C8B-B14F-4D97-AF65-F5344CB8AC3E}">
        <p14:creationId xmlns:p14="http://schemas.microsoft.com/office/powerpoint/2010/main" val="31008256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r>
              <a:rPr lang="vi-VN" altLang="ko-KR" dirty="0"/>
              <a:t>Sẽ thật tuyệt nếu bạn có thể minh họa cách nhập và xuất một trong những hình ảnh máy ảo được cung cấp làm tài liệu khóa học.</a:t>
            </a:r>
            <a:endParaRPr lang="en-US" altLang="ko-KR" dirty="0"/>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 </a:t>
            </a:r>
          </a:p>
          <a:p>
            <a:r>
              <a:rPr lang="vi-VN" altLang="ko-KR" dirty="0"/>
              <a:t>Nhập hoặc xuất có thể được thực hiện với một vài cú nhấp chuột.</a:t>
            </a:r>
          </a:p>
          <a:p>
            <a:r>
              <a:rPr lang="vi-VN" altLang="ko-KR" dirty="0"/>
              <a:t>Chỉ cần nhấp vào Tệp ở đầu menu để thấy nút Nhập </a:t>
            </a:r>
            <a:r>
              <a:rPr lang="en-US" altLang="ko-KR" dirty="0" err="1"/>
              <a:t>thiết</a:t>
            </a:r>
            <a:r>
              <a:rPr lang="en-US" altLang="ko-KR" baseline="0" dirty="0"/>
              <a:t> </a:t>
            </a:r>
            <a:r>
              <a:rPr lang="en-US" altLang="ko-KR" baseline="0" dirty="0" err="1"/>
              <a:t>bị</a:t>
            </a:r>
            <a:r>
              <a:rPr lang="en-US" altLang="ko-KR" baseline="0" dirty="0"/>
              <a:t> </a:t>
            </a:r>
            <a:r>
              <a:rPr lang="vi-VN" altLang="ko-KR" dirty="0"/>
              <a:t>và nút Xuất </a:t>
            </a:r>
            <a:r>
              <a:rPr lang="en-US" altLang="ko-KR" dirty="0" err="1"/>
              <a:t>thiết</a:t>
            </a:r>
            <a:r>
              <a:rPr lang="en-US" altLang="ko-KR" baseline="0" dirty="0"/>
              <a:t> </a:t>
            </a:r>
            <a:r>
              <a:rPr lang="en-US" altLang="ko-KR" baseline="0" dirty="0" err="1"/>
              <a:t>bị</a:t>
            </a:r>
            <a:r>
              <a:rPr lang="vi-VN" altLang="ko-KR" dirty="0"/>
              <a: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137</a:t>
            </a:fld>
            <a:endParaRPr lang="ko-KR" altLang="en-US" dirty="0"/>
          </a:p>
        </p:txBody>
      </p:sp>
    </p:spTree>
    <p:extLst>
      <p:ext uri="{BB962C8B-B14F-4D97-AF65-F5344CB8AC3E}">
        <p14:creationId xmlns:p14="http://schemas.microsoft.com/office/powerpoint/2010/main" val="6741917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r>
              <a:rPr lang="vi-VN" altLang="ko-KR" b="0" dirty="0"/>
              <a:t>Hướng dẫn học sinh làm </a:t>
            </a:r>
            <a:r>
              <a:rPr lang="en-US" altLang="ko-KR" b="0" dirty="0"/>
              <a:t>b</a:t>
            </a:r>
            <a:r>
              <a:rPr lang="vi-VN" altLang="ko-KR" b="0" dirty="0"/>
              <a:t>ài tập sử dụng sách Thí nghiệm</a:t>
            </a:r>
            <a:r>
              <a:rPr lang="en-US" altLang="ko-KR" b="0" dirty="0"/>
              <a:t> </a:t>
            </a:r>
            <a:r>
              <a:rPr lang="en-US" altLang="ko-KR" b="0" dirty="0" err="1"/>
              <a:t>của</a:t>
            </a:r>
            <a:r>
              <a:rPr lang="vi-VN" altLang="ko-KR" b="0" dirty="0"/>
              <a:t> các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138</a:t>
            </a:fld>
            <a:endParaRPr lang="ko-KR" altLang="en-US" dirty="0"/>
          </a:p>
        </p:txBody>
      </p:sp>
    </p:spTree>
    <p:extLst>
      <p:ext uri="{BB962C8B-B14F-4D97-AF65-F5344CB8AC3E}">
        <p14:creationId xmlns:p14="http://schemas.microsoft.com/office/powerpoint/2010/main" val="31830809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vi-VN" altLang="ko-KR" b="1" baseline="0" dirty="0"/>
              <a:t>viên</a:t>
            </a:r>
            <a:r>
              <a:rPr lang="en-US" altLang="ko-KR" b="1" dirty="0"/>
              <a:t>]</a:t>
            </a:r>
          </a:p>
          <a:p>
            <a:r>
              <a:rPr lang="vi-VN" altLang="ko-KR" b="0" dirty="0"/>
              <a:t>Hướng dẫn học sinh làm Bài tập sử dụng sách Thí nghiệm các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139</a:t>
            </a:fld>
            <a:endParaRPr lang="ko-KR" altLang="en-US" dirty="0"/>
          </a:p>
        </p:txBody>
      </p:sp>
    </p:spTree>
    <p:extLst>
      <p:ext uri="{BB962C8B-B14F-4D97-AF65-F5344CB8AC3E}">
        <p14:creationId xmlns:p14="http://schemas.microsoft.com/office/powerpoint/2010/main" val="155452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Bởi vì MapReduce hoạt động trên nền tảng Hadoop nên nó thừa hưởng nhiều ưu điểm của nó.</a:t>
            </a:r>
          </a:p>
          <a:p>
            <a:pPr defTabSz="914400" eaLnBrk="0" fontAlgn="base" latinLnBrk="1" hangingPunct="0">
              <a:spcBef>
                <a:spcPct val="30000"/>
              </a:spcBef>
              <a:spcAft>
                <a:spcPct val="0"/>
              </a:spcAft>
              <a:defRPr/>
            </a:pPr>
            <a:r>
              <a:rPr lang="vi-VN" altLang="ko-KR" sz="1200" b="0" dirty="0"/>
              <a:t>Dữ liệu được phân phối và lưu dưới dạng các khối HDFS (vì chúng tôi chưa đề cập đến vấn đề này nên chỉ nói các khối cũng được) cho phép mức độ song song cao.</a:t>
            </a:r>
          </a:p>
          <a:p>
            <a:pPr defTabSz="914400" eaLnBrk="0" fontAlgn="base" latinLnBrk="1" hangingPunct="0">
              <a:spcBef>
                <a:spcPct val="30000"/>
              </a:spcBef>
              <a:spcAft>
                <a:spcPct val="0"/>
              </a:spcAft>
              <a:defRPr/>
            </a:pPr>
            <a:r>
              <a:rPr lang="vi-VN" altLang="ko-KR" sz="1200" b="0" dirty="0"/>
              <a:t>Nếu bất kỳ trình ánh xạ hoặc trình rút gọn nào bị lỗi, chúng sẽ tự động khởi động lại trên các nút khác.</a:t>
            </a:r>
          </a:p>
          <a:p>
            <a:pPr defTabSz="914400" eaLnBrk="0" fontAlgn="base" latinLnBrk="1" hangingPunct="0">
              <a:spcBef>
                <a:spcPct val="30000"/>
              </a:spcBef>
              <a:spcAft>
                <a:spcPct val="0"/>
              </a:spcAft>
              <a:defRPr/>
            </a:pPr>
            <a:r>
              <a:rPr lang="vi-VN" altLang="ko-KR" sz="1200" b="0" dirty="0"/>
              <a:t>Về bản chất, MapReduce trình bày một API dựa trên Java rõ ràng để các nhà phát triển tập trung vào phát triển logic nghiệp vụ thay vì phải dành thời gian cho các công việc nội trợ như phân phối dữ liệu, thu gom rác bộ nhớ, v.v.</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a:t>
            </a:fld>
            <a:endParaRPr lang="ko-KR" altLang="en-US" dirty="0"/>
          </a:p>
        </p:txBody>
      </p:sp>
    </p:spTree>
    <p:extLst>
      <p:ext uri="{BB962C8B-B14F-4D97-AF65-F5344CB8AC3E}">
        <p14:creationId xmlns:p14="http://schemas.microsoft.com/office/powerpoint/2010/main" val="4148549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MapReduce hoạt động bằng cách phân vùng dữ liệu và sau đó để mỗi người lập bản đồ hoạt động độc lập trên phân vùng của nó mà không phải trao đổi dữ liệu với những người lập bản đồ khác. Điều này cho phép mỗi người lập bản đồ hoạt động song song.</a:t>
            </a:r>
          </a:p>
          <a:p>
            <a:pPr defTabSz="914400" eaLnBrk="0" fontAlgn="base" latinLnBrk="1" hangingPunct="0">
              <a:spcBef>
                <a:spcPct val="30000"/>
              </a:spcBef>
              <a:spcAft>
                <a:spcPct val="0"/>
              </a:spcAft>
              <a:defRPr/>
            </a:pPr>
            <a:endParaRPr lang="vi-VN" altLang="ko-KR" sz="1200" b="0" dirty="0"/>
          </a:p>
          <a:p>
            <a:pPr defTabSz="914400" eaLnBrk="0" fontAlgn="base" latinLnBrk="1" hangingPunct="0">
              <a:spcBef>
                <a:spcPct val="30000"/>
              </a:spcBef>
              <a:spcAft>
                <a:spcPct val="0"/>
              </a:spcAft>
              <a:defRPr/>
            </a:pPr>
            <a:r>
              <a:rPr lang="vi-VN" altLang="ko-KR" sz="1200" b="0" dirty="0"/>
              <a:t>Trong giai đoạn bộ giảm tốc, mỗi bộ giảm tốc hoạt động trên một tập hợp con của các cặp khóa: giá trị được phân vùng bởi Khóa.</a:t>
            </a:r>
          </a:p>
          <a:p>
            <a:pPr defTabSz="914400" eaLnBrk="0" fontAlgn="base" latinLnBrk="1" hangingPunct="0">
              <a:spcBef>
                <a:spcPct val="30000"/>
              </a:spcBef>
              <a:spcAft>
                <a:spcPct val="0"/>
              </a:spcAft>
              <a:defRPr/>
            </a:pPr>
            <a:r>
              <a:rPr lang="vi-VN" altLang="ko-KR" sz="1200" b="0" dirty="0"/>
              <a:t>Do đó, trước khi dữ liệu được gửi đến bộ giảm tốc, dữ liệu cần được sắp xếp lại và phân phối lại.</a:t>
            </a:r>
          </a:p>
          <a:p>
            <a:pPr defTabSz="914400" eaLnBrk="0" fontAlgn="base" latinLnBrk="1" hangingPunct="0">
              <a:spcBef>
                <a:spcPct val="30000"/>
              </a:spcBef>
              <a:spcAft>
                <a:spcPct val="0"/>
              </a:spcAft>
              <a:defRPr/>
            </a:pPr>
            <a:r>
              <a:rPr lang="vi-VN" altLang="ko-KR" sz="1200" b="0" dirty="0"/>
              <a:t>Nhiều khả năng, mỗi người lập bản đồ sẽ yêu cầu dữ liệu từ tất cả người lập bản đồ. (Ngoại lệ sẽ là trường hợp bất thường và khó xảy ra nhất khi trình ánh xạ không chứa bất kỳ tập dữ liệu khóa:cặp nào dành cho một trình rút gọn cụ thể)</a:t>
            </a:r>
          </a:p>
          <a:p>
            <a:pPr defTabSz="914400" eaLnBrk="0" fontAlgn="base" latinLnBrk="1" hangingPunct="0">
              <a:spcBef>
                <a:spcPct val="30000"/>
              </a:spcBef>
              <a:spcAft>
                <a:spcPct val="0"/>
              </a:spcAft>
              <a:defRPr/>
            </a:pPr>
            <a:r>
              <a:rPr lang="vi-VN" altLang="ko-KR" sz="1200" b="0" dirty="0"/>
              <a:t>Để tạo điều kiện thuận lợi cho việc phân phối dữ liệu này, có một giai đoạn sắp xếp ngẫu nhiên ở giữa.</a:t>
            </a:r>
          </a:p>
          <a:p>
            <a:pPr defTabSz="914400" eaLnBrk="0" fontAlgn="base" latinLnBrk="1" hangingPunct="0">
              <a:spcBef>
                <a:spcPct val="30000"/>
              </a:spcBef>
              <a:spcAft>
                <a:spcPct val="0"/>
              </a:spcAft>
              <a:defRPr/>
            </a:pPr>
            <a:r>
              <a:rPr lang="vi-VN" altLang="ko-KR" sz="1200" b="0" dirty="0"/>
              <a:t>Mỗi người lập bản đồ sắp xếp dữ liệu của mình theo khóa và lưu vào đĩa cục bộ.</a:t>
            </a:r>
          </a:p>
          <a:p>
            <a:pPr defTabSz="914400" eaLnBrk="0" fontAlgn="base" latinLnBrk="1" hangingPunct="0">
              <a:spcBef>
                <a:spcPct val="30000"/>
              </a:spcBef>
              <a:spcAft>
                <a:spcPct val="0"/>
              </a:spcAft>
              <a:defRPr/>
            </a:pPr>
            <a:r>
              <a:rPr lang="vi-VN" altLang="ko-KR" sz="1200" b="0" dirty="0"/>
              <a:t>Trong phần xáo trộn, dữ liệu được gửi đến bộ giảm thích hợp dựa trên khóa.</a:t>
            </a:r>
          </a:p>
          <a:p>
            <a:pPr defTabSz="914400" eaLnBrk="0" fontAlgn="base" latinLnBrk="1" hangingPunct="0">
              <a:spcBef>
                <a:spcPct val="30000"/>
              </a:spcBef>
              <a:spcAft>
                <a:spcPct val="0"/>
              </a:spcAft>
              <a:defRPr/>
            </a:pPr>
            <a:endParaRPr lang="vi-VN" altLang="ko-KR" sz="1200" b="0" dirty="0"/>
          </a:p>
          <a:p>
            <a:pPr defTabSz="914400" eaLnBrk="0" fontAlgn="base" latinLnBrk="1" hangingPunct="0">
              <a:spcBef>
                <a:spcPct val="30000"/>
              </a:spcBef>
              <a:spcAft>
                <a:spcPct val="0"/>
              </a:spcAft>
              <a:defRPr/>
            </a:pPr>
            <a:r>
              <a:rPr lang="vi-VN" altLang="ko-KR" sz="1200" b="0" dirty="0"/>
              <a:t>Khi dữ liệu đã được chuyển đến bộ giảm tốc, chúng sẽ gọi tất cả các công việc song song mà không cần phải trao đổi hoặc liên lạc dữ liệu.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a:t>
            </a:fld>
            <a:endParaRPr lang="ko-KR" altLang="en-US" dirty="0"/>
          </a:p>
        </p:txBody>
      </p:sp>
    </p:spTree>
    <p:extLst>
      <p:ext uri="{BB962C8B-B14F-4D97-AF65-F5344CB8AC3E}">
        <p14:creationId xmlns:p14="http://schemas.microsoft.com/office/powerpoint/2010/main" val="1957250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Nhìn bề ngoài, tất cả hoạt động I/O của đĩa này có vẻ như tốn nhiều chi phí và sinh viên có thể nghĩ rằng MapReduce rất chậm. Trong thực tế, nó có thông lượng rất lớn. Rõ ràng, độ trễ sẽ bị ảnh hưởng do I/O mở rộng, tuy nhiên, MapReduce sử dụng đĩa như một phương tiện để thực hiện song song rất nhiều công việc. Hàng trăm người lập bản đồ và người rút gọn có thể giải quyết công việc mà không gặp vấn đề gì.</a:t>
            </a:r>
            <a:endParaRPr lang="en-US" altLang="ko-KR" sz="1200" b="0" dirty="0"/>
          </a:p>
          <a:p>
            <a:pPr defTabSz="914400" eaLnBrk="0" fontAlgn="base" latinLnBrk="1" hangingPunct="0">
              <a:spcBef>
                <a:spcPct val="30000"/>
              </a:spcBef>
              <a:spcAft>
                <a:spcPct val="0"/>
              </a:spcAft>
              <a:defRPr/>
            </a:pPr>
            <a:endParaRPr lang="en-US" altLang="ko-KR" sz="1200" b="0" dirty="0"/>
          </a:p>
          <a:p>
            <a:pPr defTabSz="914400" eaLnBrk="0" fontAlgn="base" latinLnBrk="1" hangingPunct="0">
              <a:spcBef>
                <a:spcPct val="30000"/>
              </a:spcBef>
              <a:spcAft>
                <a:spcPct val="0"/>
              </a:spcAf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MapReduce sử dụng đĩa rộng rãi trong các chu kỳ xử lý của nó. Bắt buộc phải sử dụng cả bộ lưu trữ HDFS cũng như bộ nhớ cục bộ (trong quá trình sắp xếp ngẫu nhiên).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a:t>
            </a:fld>
            <a:endParaRPr lang="ko-KR" altLang="en-US" dirty="0"/>
          </a:p>
        </p:txBody>
      </p:sp>
    </p:spTree>
    <p:extLst>
      <p:ext uri="{BB962C8B-B14F-4D97-AF65-F5344CB8AC3E}">
        <p14:creationId xmlns:p14="http://schemas.microsoft.com/office/powerpoint/2010/main" val="285238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MapReduce phải trải qua cả ba chu kỳ (</a:t>
            </a:r>
            <a:r>
              <a:rPr lang="en-US" altLang="ko-KR" sz="1200" b="0" dirty="0"/>
              <a:t>Map</a:t>
            </a:r>
            <a:r>
              <a:rPr lang="vi-VN" altLang="ko-KR" sz="1200" b="0" dirty="0"/>
              <a:t>, </a:t>
            </a:r>
            <a:r>
              <a:rPr lang="en-US" altLang="ko-KR" sz="1200" b="0" dirty="0"/>
              <a:t>Shuffle-Sort</a:t>
            </a:r>
            <a:r>
              <a:rPr lang="vi-VN" altLang="ko-KR" sz="1200" b="0" dirty="0"/>
              <a:t>, </a:t>
            </a:r>
            <a:r>
              <a:rPr lang="en-US" altLang="ko-KR" sz="1200" b="0" dirty="0"/>
              <a:t>Reduce</a:t>
            </a:r>
            <a:r>
              <a:rPr lang="vi-VN" altLang="ko-KR" sz="1200" b="0" dirty="0"/>
              <a:t>) trong mỗi giai đoạn.</a:t>
            </a:r>
          </a:p>
          <a:p>
            <a:pPr defTabSz="914400" eaLnBrk="0" fontAlgn="base" latinLnBrk="1" hangingPunct="0">
              <a:spcBef>
                <a:spcPct val="30000"/>
              </a:spcBef>
              <a:spcAft>
                <a:spcPct val="0"/>
              </a:spcAft>
              <a:defRPr/>
            </a:pPr>
            <a:r>
              <a:rPr lang="vi-VN" altLang="ko-KR" sz="1200" b="0" dirty="0"/>
              <a:t>Nó không thể bỏ qua bất kỳ chu kỳ nào trong 3 chu kỳ.</a:t>
            </a:r>
          </a:p>
          <a:p>
            <a:pPr defTabSz="914400" eaLnBrk="0" fontAlgn="base" latinLnBrk="1" hangingPunct="0">
              <a:spcBef>
                <a:spcPct val="30000"/>
              </a:spcBef>
              <a:spcAft>
                <a:spcPct val="0"/>
              </a:spcAft>
              <a:defRPr/>
            </a:pPr>
            <a:r>
              <a:rPr lang="vi-VN" altLang="ko-KR" sz="1200" b="0" dirty="0"/>
              <a:t>Giữa các giai đoạn, nó luôn ghi vào HDFS bởi </a:t>
            </a:r>
            <a:r>
              <a:rPr lang="en-US" altLang="ko-KR" sz="1200" b="0" dirty="0" err="1"/>
              <a:t>redducer</a:t>
            </a:r>
            <a:r>
              <a:rPr lang="vi-VN" altLang="ko-KR" sz="1200" b="0" dirty="0"/>
              <a:t>, sau đó được đọc từ HDFS bởi những </a:t>
            </a:r>
            <a:r>
              <a:rPr lang="en-US" altLang="ko-KR" sz="1200" b="0" dirty="0"/>
              <a:t>mapper </a:t>
            </a:r>
            <a:r>
              <a:rPr lang="vi-VN" altLang="ko-KR" sz="1200" b="0" dirty="0"/>
              <a:t>của giai đoạn tiếp theo.</a:t>
            </a:r>
          </a:p>
          <a:p>
            <a:pPr defTabSz="914400" eaLnBrk="0" fontAlgn="base" latinLnBrk="1" hangingPunct="0">
              <a:spcBef>
                <a:spcPct val="30000"/>
              </a:spcBef>
              <a:spcAft>
                <a:spcPct val="0"/>
              </a:spcAft>
              <a:defRPr/>
            </a:pPr>
            <a:r>
              <a:rPr lang="vi-VN" altLang="ko-KR" sz="1200" b="0" dirty="0"/>
              <a:t>Điều này có vẻ giống như rất nhiều I/O.</a:t>
            </a:r>
          </a:p>
          <a:p>
            <a:pPr defTabSz="914400" eaLnBrk="0" fontAlgn="base" latinLnBrk="1" hangingPunct="0">
              <a:spcBef>
                <a:spcPct val="30000"/>
              </a:spcBef>
              <a:spcAft>
                <a:spcPct val="0"/>
              </a:spcAft>
              <a:defRPr/>
            </a:pPr>
            <a:r>
              <a:rPr lang="vi-VN" altLang="ko-KR" sz="1200" b="0" dirty="0"/>
              <a:t>Tuy nhiên, ưu điểm là MapReduce có thể phục hồi sau các lỗi rất dễ dàng, vì tất cả các kết quả trung gian luôn ở trong HDFS hoặc đĩa.</a:t>
            </a:r>
          </a:p>
          <a:p>
            <a:pPr defTabSz="914400" eaLnBrk="0" fontAlgn="base" latinLnBrk="1" hangingPunct="0">
              <a:spcBef>
                <a:spcPct val="30000"/>
              </a:spcBef>
              <a:spcAft>
                <a:spcPct val="0"/>
              </a:spcAft>
              <a:defRPr/>
            </a:pPr>
            <a:r>
              <a:rPr lang="vi-VN" altLang="ko-KR" sz="1200" b="0" dirty="0"/>
              <a:t>Khi chúng tôi làm việc với </a:t>
            </a:r>
            <a:r>
              <a:rPr lang="en-US" altLang="ko-KR" sz="1200" b="0" dirty="0"/>
              <a:t>Big</a:t>
            </a:r>
            <a:r>
              <a:rPr lang="en-US" altLang="ko-KR" sz="1200" b="0" baseline="0" dirty="0"/>
              <a:t> Data</a:t>
            </a:r>
            <a:r>
              <a:rPr lang="vi-VN" altLang="ko-KR" sz="1200" b="0" dirty="0"/>
              <a:t> thực sự (petabyte), MapReduce thường được ưu tiên hơn cả các công cụ nhanh hơn như Spark do khả năng chịu lỗi tuyệt vời cũng như kiến trúc song song và phân tán cao.</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Sự phụ thuộc của MapReduce hoặc việc sử dụng I/O của đĩa trở nên tồi tệ hơn bởi thực tế là để thực hiện công việc thú vị, thường cần phải có một số giai đoạn của MapReduce.</a:t>
            </a:r>
          </a:p>
          <a:p>
            <a:pPr defTabSz="914400" eaLnBrk="0" fontAlgn="base" latinLnBrk="1" hangingPunct="0">
              <a:spcBef>
                <a:spcPct val="30000"/>
              </a:spcBef>
              <a:spcAft>
                <a:spcPct val="0"/>
              </a:spcAft>
              <a:defRPr/>
            </a:pPr>
            <a:r>
              <a:rPr lang="vi-VN" altLang="ko-KR" sz="1200" b="0" dirty="0"/>
              <a:t>Mỗi giai đoạn yêu cầu đĩa I/O.</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20</a:t>
            </a:fld>
            <a:endParaRPr lang="ko-KR" altLang="en-US" dirty="0"/>
          </a:p>
        </p:txBody>
      </p:sp>
    </p:spTree>
    <p:extLst>
      <p:ext uri="{BB962C8B-B14F-4D97-AF65-F5344CB8AC3E}">
        <p14:creationId xmlns:p14="http://schemas.microsoft.com/office/powerpoint/2010/main" val="859026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Word Count được coi là "Hello World" của lập trình MapReduce.</a:t>
            </a:r>
          </a:p>
          <a:p>
            <a:pPr defTabSz="914400" eaLnBrk="0" fontAlgn="base" latinLnBrk="1" hangingPunct="0">
              <a:spcBef>
                <a:spcPct val="30000"/>
              </a:spcBef>
              <a:spcAft>
                <a:spcPct val="0"/>
              </a:spcAft>
              <a:defRPr/>
            </a:pPr>
            <a:r>
              <a:rPr lang="vi-VN" altLang="ko-KR" sz="1200" b="0" dirty="0"/>
              <a:t>Sinh viên của MapReduce thường bắt đầu bằng việc phát triển chương trình </a:t>
            </a:r>
            <a:r>
              <a:rPr lang="en-US" altLang="ko-KR" sz="1200" b="0" dirty="0"/>
              <a:t>Word</a:t>
            </a:r>
            <a:r>
              <a:rPr lang="en-US" altLang="ko-KR" sz="1200" b="0" baseline="0" dirty="0"/>
              <a:t> Count</a:t>
            </a:r>
            <a:r>
              <a:rPr lang="vi-VN" altLang="ko-KR" sz="1200" b="0" dirty="0"/>
              <a:t>.</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Trong giai đoạn ánh xạ của Đếm từ, nguồn dữ liệu văn bản được đọc từ đĩa và cặp Khóa: Giá trị được tạo từ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Về mặt lập trình, một cặp khóa: giá trị là một bộ.</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InputSplit là một quá trình tự động phân chia nguồn dữ liệu đầu vào giữa các trình ánh xạ.</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21</a:t>
            </a:fld>
            <a:endParaRPr lang="ko-KR" altLang="en-US" dirty="0"/>
          </a:p>
        </p:txBody>
      </p:sp>
    </p:spTree>
    <p:extLst>
      <p:ext uri="{BB962C8B-B14F-4D97-AF65-F5344CB8AC3E}">
        <p14:creationId xmlns:p14="http://schemas.microsoft.com/office/powerpoint/2010/main" val="2101002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Trong giai đoạn </a:t>
            </a:r>
            <a:r>
              <a:rPr lang="en-US" altLang="ko-KR" sz="1200" b="0" dirty="0"/>
              <a:t>Shuffle</a:t>
            </a:r>
            <a:r>
              <a:rPr lang="en-US" altLang="ko-KR" sz="1200" b="0" baseline="0" dirty="0"/>
              <a:t> Sort</a:t>
            </a:r>
            <a:r>
              <a:rPr lang="vi-VN" altLang="ko-KR" sz="1200" b="0" dirty="0"/>
              <a:t>, mỗi trình </a:t>
            </a:r>
            <a:r>
              <a:rPr lang="en-US" altLang="ko-KR" sz="1200" b="0" dirty="0"/>
              <a:t>mapper</a:t>
            </a:r>
            <a:r>
              <a:rPr lang="vi-VN" altLang="ko-KR" sz="1200" b="0" dirty="0"/>
              <a:t> sắp xếp cặp khóa:giá trị của nó theo khóa.</a:t>
            </a:r>
          </a:p>
          <a:p>
            <a:pPr defTabSz="914400" eaLnBrk="0" fontAlgn="base" latinLnBrk="1" hangingPunct="0">
              <a:spcBef>
                <a:spcPct val="30000"/>
              </a:spcBef>
              <a:spcAft>
                <a:spcPct val="0"/>
              </a:spcAft>
              <a:defRPr/>
            </a:pPr>
            <a:r>
              <a:rPr lang="vi-VN" altLang="ko-KR" sz="1200" b="0" dirty="0"/>
              <a:t>Tất cả các giá trị của các khóa phù hợp được nhóm thành một bộ sưu tập.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22</a:t>
            </a:fld>
            <a:endParaRPr lang="ko-KR" altLang="en-US" dirty="0"/>
          </a:p>
        </p:txBody>
      </p:sp>
    </p:spTree>
    <p:extLst>
      <p:ext uri="{BB962C8B-B14F-4D97-AF65-F5344CB8AC3E}">
        <p14:creationId xmlns:p14="http://schemas.microsoft.com/office/powerpoint/2010/main" val="95248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t>[Hướng dẫn của giảng viên]</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Dự</a:t>
            </a:r>
            <a:r>
              <a:rPr lang="en-US" altLang="ko-KR" b="0" dirty="0"/>
              <a:t> </a:t>
            </a:r>
            <a:r>
              <a:rPr lang="en-US" altLang="ko-KR" b="0" dirty="0" err="1"/>
              <a:t>án</a:t>
            </a:r>
            <a:r>
              <a:rPr lang="en-US" altLang="ko-KR" b="0" dirty="0"/>
              <a:t> Apache Hadoop </a:t>
            </a:r>
            <a:r>
              <a:rPr lang="en-US" altLang="ko-KR" b="0" dirty="0" err="1"/>
              <a:t>phát</a:t>
            </a:r>
            <a:r>
              <a:rPr lang="en-US" altLang="ko-KR" b="0" dirty="0"/>
              <a:t> </a:t>
            </a:r>
            <a:r>
              <a:rPr lang="en-US" altLang="ko-KR" b="0" dirty="0" err="1"/>
              <a:t>triển</a:t>
            </a:r>
            <a:r>
              <a:rPr lang="en-US" altLang="ko-KR" b="0" dirty="0"/>
              <a:t> </a:t>
            </a:r>
            <a:r>
              <a:rPr lang="en-US" altLang="ko-KR" b="0" dirty="0" err="1"/>
              <a:t>phần</a:t>
            </a:r>
            <a:r>
              <a:rPr lang="en-US" altLang="ko-KR" b="0" dirty="0"/>
              <a:t> </a:t>
            </a:r>
            <a:r>
              <a:rPr lang="en-US" altLang="ko-KR" b="0" dirty="0" err="1"/>
              <a:t>mềm</a:t>
            </a:r>
            <a:r>
              <a:rPr lang="en-US" altLang="ko-KR" b="0" dirty="0"/>
              <a:t> </a:t>
            </a:r>
            <a:r>
              <a:rPr lang="en-US" altLang="ko-KR" b="0" dirty="0" err="1"/>
              <a:t>nguồn</a:t>
            </a:r>
            <a:r>
              <a:rPr lang="en-US" altLang="ko-KR" b="0" dirty="0"/>
              <a:t> </a:t>
            </a:r>
            <a:r>
              <a:rPr lang="en-US" altLang="ko-KR" b="0" dirty="0" err="1"/>
              <a:t>mở</a:t>
            </a:r>
            <a:r>
              <a:rPr lang="en-US" altLang="ko-KR" b="0" dirty="0"/>
              <a:t> </a:t>
            </a:r>
            <a:r>
              <a:rPr lang="en-US" altLang="ko-KR" b="0" dirty="0" err="1"/>
              <a:t>cho</a:t>
            </a:r>
            <a:r>
              <a:rPr lang="en-US" altLang="ko-KR" b="0" dirty="0"/>
              <a:t> </a:t>
            </a:r>
            <a:r>
              <a:rPr lang="en-US" altLang="ko-KR" b="0" dirty="0" err="1"/>
              <a:t>điện</a:t>
            </a:r>
            <a:r>
              <a:rPr lang="en-US" altLang="ko-KR" b="0" dirty="0"/>
              <a:t> </a:t>
            </a:r>
            <a:r>
              <a:rPr lang="en-US" altLang="ko-KR" b="0" dirty="0" err="1"/>
              <a:t>toán</a:t>
            </a:r>
            <a:r>
              <a:rPr lang="en-US" altLang="ko-KR" b="0" dirty="0"/>
              <a:t> </a:t>
            </a:r>
            <a:r>
              <a:rPr lang="en-US" altLang="ko-KR" b="0" dirty="0" err="1"/>
              <a:t>phân</a:t>
            </a:r>
            <a:r>
              <a:rPr lang="en-US" altLang="ko-KR" b="0" dirty="0"/>
              <a:t> </a:t>
            </a:r>
            <a:r>
              <a:rPr lang="en-US" altLang="ko-KR" b="0" dirty="0" err="1"/>
              <a:t>tán</a:t>
            </a:r>
            <a:r>
              <a:rPr lang="en-US" altLang="ko-KR" b="0" dirty="0"/>
              <a:t>, </a:t>
            </a:r>
            <a:r>
              <a:rPr lang="en-US" altLang="ko-KR" b="0" dirty="0" err="1"/>
              <a:t>có</a:t>
            </a:r>
            <a:r>
              <a:rPr lang="en-US" altLang="ko-KR" b="0" dirty="0"/>
              <a:t> </a:t>
            </a:r>
            <a:r>
              <a:rPr lang="en-US" altLang="ko-KR" b="0" dirty="0" err="1"/>
              <a:t>thể</a:t>
            </a:r>
            <a:r>
              <a:rPr lang="en-US" altLang="ko-KR" b="0" dirty="0"/>
              <a:t> </a:t>
            </a:r>
            <a:r>
              <a:rPr lang="en-US" altLang="ko-KR" b="0" dirty="0" err="1"/>
              <a:t>mở</a:t>
            </a:r>
            <a:r>
              <a:rPr lang="en-US" altLang="ko-KR" b="0" dirty="0"/>
              <a:t> </a:t>
            </a:r>
            <a:r>
              <a:rPr lang="en-US" altLang="ko-KR" b="0" dirty="0" err="1"/>
              <a:t>rộng</a:t>
            </a:r>
            <a:r>
              <a:rPr lang="en-US" altLang="ko-KR" b="0" dirty="0"/>
              <a:t> </a:t>
            </a:r>
            <a:r>
              <a:rPr lang="en-US" altLang="ko-KR" b="0" dirty="0" err="1"/>
              <a:t>và</a:t>
            </a:r>
            <a:r>
              <a:rPr lang="en-US" altLang="ko-KR" b="0" dirty="0"/>
              <a:t> </a:t>
            </a:r>
            <a:r>
              <a:rPr lang="en-US" altLang="ko-KR" b="0" dirty="0" err="1"/>
              <a:t>đáng</a:t>
            </a:r>
            <a:r>
              <a:rPr lang="en-US" altLang="ko-KR" b="0" dirty="0"/>
              <a:t> tin </a:t>
            </a:r>
            <a:r>
              <a:rPr lang="en-US" altLang="ko-KR" b="0" dirty="0" err="1"/>
              <a:t>cậy</a:t>
            </a:r>
            <a:r>
              <a:rPr lang="en-US" altLang="ko-KR" b="0"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Chúng</a:t>
            </a:r>
            <a:r>
              <a:rPr lang="en-US" altLang="ko-KR" b="0" dirty="0"/>
              <a:t> ta </a:t>
            </a:r>
            <a:r>
              <a:rPr lang="en-US" altLang="ko-KR" b="0" dirty="0" err="1"/>
              <a:t>sẽ</a:t>
            </a:r>
            <a:r>
              <a:rPr lang="en-US" altLang="ko-KR" b="0" dirty="0"/>
              <a:t> </a:t>
            </a:r>
            <a:r>
              <a:rPr lang="en-US" altLang="ko-KR" b="0" dirty="0" err="1"/>
              <a:t>đề</a:t>
            </a:r>
            <a:r>
              <a:rPr lang="en-US" altLang="ko-KR" b="0" dirty="0"/>
              <a:t> </a:t>
            </a:r>
            <a:r>
              <a:rPr lang="en-US" altLang="ko-KR" b="0" dirty="0" err="1"/>
              <a:t>cập</a:t>
            </a:r>
            <a:r>
              <a:rPr lang="en-US" altLang="ko-KR" b="0" dirty="0"/>
              <a:t> </a:t>
            </a:r>
            <a:r>
              <a:rPr lang="en-US" altLang="ko-KR" b="0" dirty="0" err="1"/>
              <a:t>đến</a:t>
            </a:r>
            <a:r>
              <a:rPr lang="en-US" altLang="ko-KR" b="0" dirty="0"/>
              <a:t> </a:t>
            </a:r>
            <a:r>
              <a:rPr lang="en-US" altLang="ko-KR" b="0" dirty="0" err="1"/>
              <a:t>nguồn</a:t>
            </a:r>
            <a:r>
              <a:rPr lang="en-US" altLang="ko-KR" b="0" dirty="0"/>
              <a:t> </a:t>
            </a:r>
            <a:r>
              <a:rPr lang="en-US" altLang="ko-KR" b="0" dirty="0" err="1"/>
              <a:t>gốc</a:t>
            </a:r>
            <a:r>
              <a:rPr lang="en-US" altLang="ko-KR" b="0" dirty="0"/>
              <a:t> </a:t>
            </a:r>
            <a:r>
              <a:rPr lang="en-US" altLang="ko-KR" b="0" dirty="0" err="1"/>
              <a:t>và</a:t>
            </a:r>
            <a:r>
              <a:rPr lang="en-US" altLang="ko-KR" b="0" dirty="0"/>
              <a:t> </a:t>
            </a:r>
            <a:r>
              <a:rPr lang="en-US" altLang="ko-KR" b="0" dirty="0" err="1"/>
              <a:t>lợi</a:t>
            </a:r>
            <a:r>
              <a:rPr lang="en-US" altLang="ko-KR" b="0" dirty="0"/>
              <a:t> </a:t>
            </a:r>
            <a:r>
              <a:rPr lang="en-US" altLang="ko-KR" b="0" dirty="0" err="1"/>
              <a:t>ích</a:t>
            </a:r>
            <a:r>
              <a:rPr lang="en-US" altLang="ko-KR" b="0" dirty="0"/>
              <a:t> </a:t>
            </a:r>
            <a:r>
              <a:rPr lang="en-US" altLang="ko-KR" b="0" dirty="0" err="1"/>
              <a:t>của</a:t>
            </a:r>
            <a:r>
              <a:rPr lang="en-US" altLang="ko-KR" b="0" dirty="0"/>
              <a:t> Apache Hadoop.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a:t>
            </a:fld>
            <a:endParaRPr lang="ko-KR" altLang="en-US" dirty="0"/>
          </a:p>
        </p:txBody>
      </p:sp>
    </p:spTree>
    <p:extLst>
      <p:ext uri="{BB962C8B-B14F-4D97-AF65-F5344CB8AC3E}">
        <p14:creationId xmlns:p14="http://schemas.microsoft.com/office/powerpoint/2010/main" val="423493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Trong giai đoạn rút gọn cuối cùng, mỗi bộ rút gọn lấy một tập hợp con của không gian khóa:giá trị chung (dữ liệu khóa:giá trị được phân phối giữa tất cả những </a:t>
            </a:r>
            <a:r>
              <a:rPr lang="en-US" altLang="ko-KR" sz="1200" b="0" dirty="0"/>
              <a:t>mapper</a:t>
            </a:r>
            <a:r>
              <a:rPr lang="vi-VN" altLang="ko-KR" sz="1200" b="0" dirty="0"/>
              <a:t>).</a:t>
            </a:r>
          </a:p>
          <a:p>
            <a:pPr defTabSz="914400" eaLnBrk="0" fontAlgn="base" latinLnBrk="1" hangingPunct="0">
              <a:spcBef>
                <a:spcPct val="30000"/>
              </a:spcBef>
              <a:spcAft>
                <a:spcPct val="0"/>
              </a:spcAft>
              <a:defRPr/>
            </a:pPr>
            <a:r>
              <a:rPr lang="vi-VN" altLang="ko-KR" sz="1200" b="0" dirty="0"/>
              <a:t>Điều này sẽ yêu cầu mỗi </a:t>
            </a:r>
            <a:r>
              <a:rPr lang="en-US" altLang="ko-KR" sz="1200" b="0" dirty="0"/>
              <a:t>mapper</a:t>
            </a:r>
            <a:r>
              <a:rPr lang="vi-VN" altLang="ko-KR" sz="1200" b="0" dirty="0"/>
              <a:t> gửi một tập hợp con dữ liệu của nó tới mỗi </a:t>
            </a:r>
            <a:r>
              <a:rPr lang="en-US" altLang="ko-KR" sz="1200" b="0" dirty="0"/>
              <a:t>reducer</a:t>
            </a:r>
            <a:r>
              <a:rPr lang="vi-VN" altLang="ko-KR" sz="1200" b="0" dirty="0"/>
              <a:t>.</a:t>
            </a:r>
          </a:p>
          <a:p>
            <a:pPr defTabSz="914400" eaLnBrk="0" fontAlgn="base" latinLnBrk="1" hangingPunct="0">
              <a:spcBef>
                <a:spcPct val="30000"/>
              </a:spcBef>
              <a:spcAft>
                <a:spcPct val="0"/>
              </a:spcAft>
              <a:defRPr/>
            </a:pPr>
            <a:r>
              <a:rPr lang="vi-VN" altLang="ko-KR" sz="1200" b="0" dirty="0"/>
              <a:t>Khi dữ liệu đã đến </a:t>
            </a:r>
            <a:r>
              <a:rPr lang="en-US" altLang="ko-KR" sz="1200" b="0" dirty="0"/>
              <a:t>reducer</a:t>
            </a:r>
            <a:r>
              <a:rPr lang="vi-VN" altLang="ko-KR" sz="1200" b="0" dirty="0"/>
              <a:t>, nó sẽ lấy từng khóa và tính tổng tập hợp các giá trị được tạo trong quá trình </a:t>
            </a:r>
            <a:r>
              <a:rPr lang="en-US" altLang="ko-KR" sz="1200" b="0" dirty="0"/>
              <a:t>Shuffle sort</a:t>
            </a:r>
            <a:r>
              <a:rPr lang="en-US" altLang="ko-KR" sz="1200" b="0" baseline="0" dirty="0"/>
              <a:t> </a:t>
            </a:r>
            <a:r>
              <a:rPr lang="vi-VN" altLang="ko-KR" sz="1200" b="0" dirty="0"/>
              <a:t>cho từng khóa.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23</a:t>
            </a:fld>
            <a:endParaRPr lang="ko-KR" altLang="en-US" dirty="0"/>
          </a:p>
        </p:txBody>
      </p:sp>
    </p:spTree>
    <p:extLst>
      <p:ext uri="{BB962C8B-B14F-4D97-AF65-F5344CB8AC3E}">
        <p14:creationId xmlns:p14="http://schemas.microsoft.com/office/powerpoint/2010/main" val="37651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Dự</a:t>
            </a:r>
            <a:r>
              <a:rPr lang="en-US" altLang="ko-KR" b="0" dirty="0"/>
              <a:t> </a:t>
            </a:r>
            <a:r>
              <a:rPr lang="en-US" altLang="ko-KR" b="0" dirty="0" err="1"/>
              <a:t>án</a:t>
            </a:r>
            <a:r>
              <a:rPr lang="en-US" altLang="ko-KR" b="0" dirty="0"/>
              <a:t> Apache Hadoop </a:t>
            </a:r>
            <a:r>
              <a:rPr lang="en-US" altLang="ko-KR" b="0" dirty="0" err="1"/>
              <a:t>phát</a:t>
            </a:r>
            <a:r>
              <a:rPr lang="en-US" altLang="ko-KR" b="0" dirty="0"/>
              <a:t> </a:t>
            </a:r>
            <a:r>
              <a:rPr lang="en-US" altLang="ko-KR" b="0" dirty="0" err="1"/>
              <a:t>triển</a:t>
            </a:r>
            <a:r>
              <a:rPr lang="en-US" altLang="ko-KR" b="0" dirty="0"/>
              <a:t> </a:t>
            </a:r>
            <a:r>
              <a:rPr lang="en-US" altLang="ko-KR" b="0" dirty="0" err="1"/>
              <a:t>phần</a:t>
            </a:r>
            <a:r>
              <a:rPr lang="en-US" altLang="ko-KR" b="0" dirty="0"/>
              <a:t> </a:t>
            </a:r>
            <a:r>
              <a:rPr lang="en-US" altLang="ko-KR" b="0" dirty="0" err="1"/>
              <a:t>mềm</a:t>
            </a:r>
            <a:r>
              <a:rPr lang="en-US" altLang="ko-KR" b="0" dirty="0"/>
              <a:t> </a:t>
            </a:r>
            <a:r>
              <a:rPr lang="en-US" altLang="ko-KR" b="0" dirty="0" err="1"/>
              <a:t>nguồn</a:t>
            </a:r>
            <a:r>
              <a:rPr lang="en-US" altLang="ko-KR" b="0" dirty="0"/>
              <a:t> </a:t>
            </a:r>
            <a:r>
              <a:rPr lang="en-US" altLang="ko-KR" b="0" dirty="0" err="1"/>
              <a:t>mở</a:t>
            </a:r>
            <a:r>
              <a:rPr lang="en-US" altLang="ko-KR" b="0" dirty="0"/>
              <a:t> </a:t>
            </a:r>
            <a:r>
              <a:rPr lang="en-US" altLang="ko-KR" b="0" dirty="0" err="1"/>
              <a:t>cho</a:t>
            </a:r>
            <a:r>
              <a:rPr lang="en-US" altLang="ko-KR" b="0" dirty="0"/>
              <a:t> </a:t>
            </a:r>
            <a:r>
              <a:rPr lang="en-US" altLang="ko-KR" b="0" dirty="0" err="1"/>
              <a:t>điện</a:t>
            </a:r>
            <a:r>
              <a:rPr lang="en-US" altLang="ko-KR" b="0" dirty="0"/>
              <a:t> </a:t>
            </a:r>
            <a:r>
              <a:rPr lang="en-US" altLang="ko-KR" b="0" dirty="0" err="1"/>
              <a:t>toán</a:t>
            </a:r>
            <a:r>
              <a:rPr lang="en-US" altLang="ko-KR" b="0" dirty="0"/>
              <a:t> </a:t>
            </a:r>
            <a:r>
              <a:rPr lang="en-US" altLang="ko-KR" b="0" dirty="0" err="1"/>
              <a:t>phân</a:t>
            </a:r>
            <a:r>
              <a:rPr lang="en-US" altLang="ko-KR" b="0" dirty="0"/>
              <a:t> </a:t>
            </a:r>
            <a:r>
              <a:rPr lang="en-US" altLang="ko-KR" b="0" dirty="0" err="1"/>
              <a:t>tán</a:t>
            </a:r>
            <a:r>
              <a:rPr lang="en-US" altLang="ko-KR" b="0" dirty="0"/>
              <a:t>, </a:t>
            </a:r>
            <a:r>
              <a:rPr lang="en-US" altLang="ko-KR" b="0" dirty="0" err="1"/>
              <a:t>có</a:t>
            </a:r>
            <a:r>
              <a:rPr lang="en-US" altLang="ko-KR" b="0" dirty="0"/>
              <a:t> </a:t>
            </a:r>
            <a:r>
              <a:rPr lang="en-US" altLang="ko-KR" b="0" dirty="0" err="1"/>
              <a:t>thể</a:t>
            </a:r>
            <a:r>
              <a:rPr lang="en-US" altLang="ko-KR" b="0" dirty="0"/>
              <a:t> </a:t>
            </a:r>
            <a:r>
              <a:rPr lang="en-US" altLang="ko-KR" b="0" dirty="0" err="1"/>
              <a:t>mở</a:t>
            </a:r>
            <a:r>
              <a:rPr lang="en-US" altLang="ko-KR" b="0" dirty="0"/>
              <a:t> </a:t>
            </a:r>
            <a:r>
              <a:rPr lang="en-US" altLang="ko-KR" b="0" dirty="0" err="1"/>
              <a:t>rộng</a:t>
            </a:r>
            <a:r>
              <a:rPr lang="en-US" altLang="ko-KR" b="0" dirty="0"/>
              <a:t> </a:t>
            </a:r>
            <a:r>
              <a:rPr lang="en-US" altLang="ko-KR" b="0" dirty="0" err="1"/>
              <a:t>và</a:t>
            </a:r>
            <a:r>
              <a:rPr lang="en-US" altLang="ko-KR" b="0" dirty="0"/>
              <a:t> </a:t>
            </a:r>
            <a:r>
              <a:rPr lang="en-US" altLang="ko-KR" b="0" dirty="0" err="1"/>
              <a:t>đáng</a:t>
            </a:r>
            <a:r>
              <a:rPr lang="en-US" altLang="ko-KR" b="0" dirty="0"/>
              <a:t> tin </a:t>
            </a:r>
            <a:r>
              <a:rPr lang="en-US" altLang="ko-KR" b="0" dirty="0" err="1"/>
              <a:t>cậy</a:t>
            </a:r>
            <a:r>
              <a:rPr lang="en-US" altLang="ko-KR" b="0"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t>Chúng</a:t>
            </a:r>
            <a:r>
              <a:rPr lang="en-US" altLang="ko-KR" b="0" dirty="0"/>
              <a:t> </a:t>
            </a:r>
            <a:r>
              <a:rPr lang="en-US" altLang="ko-KR" b="0" dirty="0" err="1"/>
              <a:t>tôi</a:t>
            </a:r>
            <a:r>
              <a:rPr lang="en-US" altLang="ko-KR" b="0" dirty="0"/>
              <a:t> </a:t>
            </a:r>
            <a:r>
              <a:rPr lang="en-US" altLang="ko-KR" b="0" dirty="0" err="1"/>
              <a:t>sẽ</a:t>
            </a:r>
            <a:r>
              <a:rPr lang="en-US" altLang="ko-KR" b="0" dirty="0"/>
              <a:t> </a:t>
            </a:r>
            <a:r>
              <a:rPr lang="en-US" altLang="ko-KR" b="0" dirty="0" err="1"/>
              <a:t>đề</a:t>
            </a:r>
            <a:r>
              <a:rPr lang="en-US" altLang="ko-KR" b="0" dirty="0"/>
              <a:t> </a:t>
            </a:r>
            <a:r>
              <a:rPr lang="en-US" altLang="ko-KR" b="0" dirty="0" err="1"/>
              <a:t>cập</a:t>
            </a:r>
            <a:r>
              <a:rPr lang="en-US" altLang="ko-KR" b="0" dirty="0"/>
              <a:t> </a:t>
            </a:r>
            <a:r>
              <a:rPr lang="en-US" altLang="ko-KR" b="0" dirty="0" err="1"/>
              <a:t>đến</a:t>
            </a:r>
            <a:r>
              <a:rPr lang="en-US" altLang="ko-KR" b="0" dirty="0"/>
              <a:t> </a:t>
            </a:r>
            <a:r>
              <a:rPr lang="en-US" altLang="ko-KR" b="0" dirty="0" err="1"/>
              <a:t>nguồn</a:t>
            </a:r>
            <a:r>
              <a:rPr lang="en-US" altLang="ko-KR" b="0" dirty="0"/>
              <a:t> </a:t>
            </a:r>
            <a:r>
              <a:rPr lang="en-US" altLang="ko-KR" b="0" dirty="0" err="1"/>
              <a:t>gốc</a:t>
            </a:r>
            <a:r>
              <a:rPr lang="en-US" altLang="ko-KR" b="0" dirty="0"/>
              <a:t> </a:t>
            </a:r>
            <a:r>
              <a:rPr lang="en-US" altLang="ko-KR" b="0" dirty="0" err="1"/>
              <a:t>và</a:t>
            </a:r>
            <a:r>
              <a:rPr lang="en-US" altLang="ko-KR" b="0" dirty="0"/>
              <a:t> </a:t>
            </a:r>
            <a:r>
              <a:rPr lang="en-US" altLang="ko-KR" b="0" dirty="0" err="1"/>
              <a:t>lợi</a:t>
            </a:r>
            <a:r>
              <a:rPr lang="en-US" altLang="ko-KR" b="0" dirty="0"/>
              <a:t> </a:t>
            </a:r>
            <a:r>
              <a:rPr lang="en-US" altLang="ko-KR" b="0" dirty="0" err="1"/>
              <a:t>ích</a:t>
            </a:r>
            <a:r>
              <a:rPr lang="en-US" altLang="ko-KR" b="0" dirty="0"/>
              <a:t> </a:t>
            </a:r>
            <a:r>
              <a:rPr lang="en-US" altLang="ko-KR" b="0" dirty="0" err="1"/>
              <a:t>của</a:t>
            </a:r>
            <a:r>
              <a:rPr lang="en-US" altLang="ko-KR" b="0" dirty="0"/>
              <a:t> Apache Hadoop.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24</a:t>
            </a:fld>
            <a:endParaRPr lang="ko-KR" altLang="en-US" dirty="0"/>
          </a:p>
        </p:txBody>
      </p:sp>
    </p:spTree>
    <p:extLst>
      <p:ext uri="{BB962C8B-B14F-4D97-AF65-F5344CB8AC3E}">
        <p14:creationId xmlns:p14="http://schemas.microsoft.com/office/powerpoint/2010/main" val="338474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Start off</a:t>
            </a:r>
            <a:r>
              <a:rPr lang="en-US" altLang="ko-KR" baseline="0" dirty="0"/>
              <a:t> with a non-technical definition from Oxford Dictionary.</a:t>
            </a: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aseline="0" dirty="0"/>
              <a:t>Next, with a non-technical definition from Webster dictionary.</a:t>
            </a: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25</a:t>
            </a:fld>
            <a:endParaRPr lang="ko-KR" altLang="en-US" dirty="0"/>
          </a:p>
        </p:txBody>
      </p:sp>
    </p:spTree>
    <p:extLst>
      <p:ext uri="{BB962C8B-B14F-4D97-AF65-F5344CB8AC3E}">
        <p14:creationId xmlns:p14="http://schemas.microsoft.com/office/powerpoint/2010/main" val="3051883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Mục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đích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của</a:t>
            </a:r>
            <a:r>
              <a:rPr lang="en-US" altLang="ko-KR" b="0" i="0" dirty="0">
                <a:latin typeface="SamsungOne 200C" panose="020B0206030303020204" pitchFamily="34" charset="0"/>
                <a:ea typeface="SamsungOne 200C" panose="020B0206030303020204" pitchFamily="34" charset="0"/>
              </a:rPr>
              <a:t> slide </a:t>
            </a:r>
            <a:r>
              <a:rPr lang="en-US" altLang="ko-KR" b="0" i="0" dirty="0" err="1">
                <a:latin typeface="SamsungOne 200C" panose="020B0206030303020204" pitchFamily="34" charset="0"/>
                <a:ea typeface="SamsungOne 200C" panose="020B0206030303020204" pitchFamily="34" charset="0"/>
              </a:rPr>
              <a:t>này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là</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mở</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cuộc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thảo</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luận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với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sinh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viên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để</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xác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định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nhận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thức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của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họ</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về</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điện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toán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đám</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mây</a:t>
            </a:r>
            <a:r>
              <a:rPr lang="en-US" altLang="ko-KR" b="0" i="0" dirty="0">
                <a:latin typeface="SamsungOne 200C" panose="020B0206030303020204" pitchFamily="34" charset="0"/>
                <a:ea typeface="SamsungOne 200C" panose="020B0206030303020204" pitchFamily="34" charset="0"/>
              </a:rPr>
              <a:t>.</a:t>
            </a:r>
          </a:p>
          <a:p>
            <a:pPr marL="171450" indent="-171450">
              <a:buFont typeface="Arial"/>
              <a:buChar char="•"/>
            </a:pPr>
            <a:r>
              <a:rPr lang="en-US" altLang="ko-KR" b="0" i="0" baseline="0" dirty="0" err="1">
                <a:latin typeface="SamsungOne 200C" panose="020B0206030303020204" pitchFamily="34" charset="0"/>
                <a:ea typeface="SamsungOne 200C" panose="020B0206030303020204" pitchFamily="34" charset="0"/>
              </a:rPr>
              <a:t>Giảng</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viên</a:t>
            </a:r>
            <a:r>
              <a:rPr lang="vi-VN" altLang="ko-KR" b="0" i="0" baseline="0" dirty="0">
                <a:latin typeface="SamsungOne 200C" panose="020B0206030303020204" pitchFamily="34" charset="0"/>
                <a:ea typeface="SamsungOne 200C" panose="020B0206030303020204" pitchFamily="34" charset="0"/>
              </a:rPr>
              <a:t> nên dẫn dắt sinh viên khám phá các quan điểm khác nhau của điện toán đám mây.</a:t>
            </a:r>
            <a:br>
              <a:rPr lang="en-US" altLang="ko-KR" b="0" i="0" baseline="0" dirty="0">
                <a:latin typeface="SamsungOne 200C" panose="020B0206030303020204" pitchFamily="34" charset="0"/>
                <a:ea typeface="SamsungOne 200C" panose="020B0206030303020204" pitchFamily="34" charset="0"/>
              </a:rPr>
            </a:br>
            <a:r>
              <a:rPr lang="en-US" altLang="ko-KR" b="0" i="0" baseline="0" dirty="0">
                <a:latin typeface="SamsungOne 200C" panose="020B0206030303020204" pitchFamily="34" charset="0"/>
                <a:ea typeface="SamsungOne 200C" panose="020B0206030303020204" pitchFamily="34" charset="0"/>
              </a:rPr>
              <a:t>- </a:t>
            </a:r>
            <a:r>
              <a:rPr lang="vi-VN" altLang="ko-KR" b="0" i="0" baseline="0" dirty="0">
                <a:latin typeface="SamsungOne 200C" panose="020B0206030303020204" pitchFamily="34" charset="0"/>
                <a:ea typeface="SamsungOne 200C" panose="020B0206030303020204" pitchFamily="34" charset="0"/>
              </a:rPr>
              <a:t>'Buzz words' được đề xuất để bắt đầu cuộc trò chuyện:</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Mạng</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Dữ</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liệu</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Dịch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vụ</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a:latin typeface="SamsungOne 200C" panose="020B0206030303020204" pitchFamily="34" charset="0"/>
                <a:ea typeface="SamsungOne 200C" panose="020B0206030303020204" pitchFamily="34" charset="0"/>
              </a:rPr>
              <a:t>Chia </a:t>
            </a:r>
            <a:r>
              <a:rPr lang="en-US" altLang="ko-KR" b="0" i="0" baseline="0" dirty="0" err="1">
                <a:latin typeface="SamsungOne 200C" panose="020B0206030303020204" pitchFamily="34" charset="0"/>
                <a:ea typeface="SamsungOne 200C" panose="020B0206030303020204" pitchFamily="34" charset="0"/>
              </a:rPr>
              <a:t>sẻ</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a:latin typeface="SamsungOne 200C" panose="020B0206030303020204" pitchFamily="34" charset="0"/>
                <a:ea typeface="SamsungOne 200C" panose="020B0206030303020204" pitchFamily="34" charset="0"/>
              </a:rPr>
              <a:t>Internet</a:t>
            </a: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Tài</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nguyên</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Phần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mềm</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err="1">
                <a:latin typeface="SamsungOne 200C" panose="020B0206030303020204" pitchFamily="34" charset="0"/>
                <a:ea typeface="SamsungOne 200C" panose="020B0206030303020204" pitchFamily="34" charset="0"/>
              </a:rPr>
              <a:t>Mô</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hình</a:t>
            </a:r>
            <a:endParaRPr lang="en-US" altLang="ko-KR" b="0" i="0" baseline="0" dirty="0">
              <a:latin typeface="SamsungOne 200C" panose="020B0206030303020204" pitchFamily="34" charset="0"/>
              <a:ea typeface="SamsungOne 200C" panose="020B0206030303020204" pitchFamily="34" charset="0"/>
            </a:endParaRPr>
          </a:p>
          <a:p>
            <a:pPr marL="628664" lvl="1" indent="-171450">
              <a:buFont typeface="Arial"/>
              <a:buChar char="•"/>
            </a:pPr>
            <a:r>
              <a:rPr lang="en-US" altLang="ko-KR" b="0" i="0" baseline="0" dirty="0">
                <a:latin typeface="SamsungOne 200C" panose="020B0206030303020204" pitchFamily="34" charset="0"/>
                <a:ea typeface="SamsungOne 200C" panose="020B0206030303020204" pitchFamily="34" charset="0"/>
              </a:rPr>
              <a:t>Chi </a:t>
            </a:r>
            <a:r>
              <a:rPr lang="en-US" altLang="ko-KR" b="0" i="0" baseline="0" dirty="0" err="1">
                <a:latin typeface="SamsungOne 200C" panose="020B0206030303020204" pitchFamily="34" charset="0"/>
                <a:ea typeface="SamsungOne 200C" panose="020B0206030303020204" pitchFamily="34" charset="0"/>
              </a:rPr>
              <a:t>phí</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26</a:t>
            </a:fld>
            <a:endParaRPr lang="ko-KR" altLang="en-US" dirty="0"/>
          </a:p>
        </p:txBody>
      </p:sp>
    </p:spTree>
    <p:extLst>
      <p:ext uri="{BB962C8B-B14F-4D97-AF65-F5344CB8AC3E}">
        <p14:creationId xmlns:p14="http://schemas.microsoft.com/office/powerpoint/2010/main" val="132554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indent="0">
              <a:buFont typeface="Arial"/>
              <a:buNone/>
            </a:pPr>
            <a:r>
              <a:rPr lang="vi-VN" altLang="ko-KR" dirty="0"/>
              <a:t>Trang trình bày này đóng vai trò là phần tiếp theo của cuộc thảo luận do trang trình bày trước tạo ra.</a:t>
            </a:r>
            <a:endParaRPr lang="en-US" altLang="ko-KR" dirty="0"/>
          </a:p>
          <a:p>
            <a:pPr marL="0" indent="0">
              <a:buFont typeface="Arial"/>
              <a:buNone/>
            </a:pPr>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indent="0">
              <a:buFont typeface="Arial"/>
              <a:buNone/>
            </a:pPr>
            <a:r>
              <a:rPr lang="vi-VN" altLang="ko-KR" b="0" i="0" baseline="0" dirty="0">
                <a:ea typeface="SamsungOne 200C" panose="020B0206030303020204" pitchFamily="34" charset="0"/>
              </a:rPr>
              <a:t>Quan điểm của mọi người về điện toán đám mây sẽ bị ảnh hưởng bởi vai trò và trách nhiệm của họ trong một tổ chức.</a:t>
            </a:r>
            <a:endParaRPr lang="en-US" altLang="ko-KR" b="0" i="0" baseline="0" dirty="0">
              <a:ea typeface="SamsungOne 200C" panose="020B0206030303020204" pitchFamily="34" charset="0"/>
            </a:endParaRPr>
          </a:p>
          <a:p>
            <a:pPr marL="0" indent="0">
              <a:buFont typeface="Arial"/>
              <a:buNone/>
            </a:pPr>
            <a:endParaRPr lang="en-US" altLang="ko-KR" b="0" i="0" baseline="0" dirty="0">
              <a:ea typeface="SamsungOne 200C" panose="020B0206030303020204" pitchFamily="34" charset="0"/>
            </a:endParaRPr>
          </a:p>
          <a:p>
            <a:pPr marL="0" indent="0">
              <a:buFont typeface="Arial"/>
              <a:buNone/>
            </a:pPr>
            <a:r>
              <a:rPr lang="vi-VN" altLang="ko-KR" b="0" i="0" baseline="0" dirty="0">
                <a:ea typeface="SamsungOne 200C" panose="020B0206030303020204" pitchFamily="34" charset="0"/>
              </a:rPr>
              <a:t>Điện toán đám mây có ý nghĩa gì đối với những người có vai trò khác nhau:</a:t>
            </a:r>
            <a:endParaRPr lang="en-US" altLang="ko-KR" b="0" i="0" baseline="0" dirty="0">
              <a:ea typeface="SamsungOne 200C" panose="020B0206030303020204" pitchFamily="34" charset="0"/>
            </a:endParaRPr>
          </a:p>
          <a:p>
            <a:pPr marL="171450" indent="-171450">
              <a:buFont typeface="Arial" panose="020B0604020202020204" pitchFamily="34" charset="0"/>
              <a:buChar char="•"/>
            </a:pPr>
            <a:r>
              <a:rPr lang="en-US" altLang="ko-KR" b="1" i="0" baseline="0" dirty="0" err="1">
                <a:ea typeface="SamsungOne 200C" panose="020B0206030303020204" pitchFamily="34" charset="0"/>
              </a:rPr>
              <a:t>Người</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dùng</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cuối</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cùng</a:t>
            </a:r>
            <a:endParaRPr lang="en-US" altLang="ko-KR" b="0" i="0" baseline="0" dirty="0">
              <a:ea typeface="SamsungOne 200C" panose="020B0206030303020204" pitchFamily="34" charset="0"/>
            </a:endParaRPr>
          </a:p>
          <a:p>
            <a:pPr marL="0" indent="0">
              <a:buFont typeface="Arial"/>
              <a:buNone/>
            </a:pPr>
            <a:r>
              <a:rPr lang="vi-VN" altLang="ko-KR" b="0" i="0" baseline="0" dirty="0">
                <a:ea typeface="SamsungOne 200C" panose="020B0206030303020204" pitchFamily="34" charset="0"/>
              </a:rPr>
              <a:t>Dịch vụ có sẵn trên nhiều nền tảng khác nhau mọi lúc, mọi nơi miễn là có kết nối Internet</a:t>
            </a:r>
            <a:endParaRPr lang="en-US" altLang="ko-KR" b="0" i="0" baseline="0" dirty="0">
              <a:ea typeface="SamsungOne 200C" panose="020B0206030303020204" pitchFamily="34" charset="0"/>
            </a:endParaRPr>
          </a:p>
          <a:p>
            <a:pPr marL="171450" indent="-171450">
              <a:buFont typeface="Arial" panose="020B0604020202020204" pitchFamily="34" charset="0"/>
              <a:buChar char="•"/>
            </a:pPr>
            <a:endParaRPr lang="en-US" altLang="ko-KR" b="1" i="0" baseline="0" dirty="0">
              <a:ea typeface="SamsungOne 200C" panose="020B0206030303020204" pitchFamily="34" charset="0"/>
            </a:endParaRPr>
          </a:p>
          <a:p>
            <a:pPr marL="171450" indent="-171450">
              <a:buFont typeface="Arial" panose="020B0604020202020204" pitchFamily="34" charset="0"/>
              <a:buChar char="•"/>
            </a:pPr>
            <a:r>
              <a:rPr lang="en-US" altLang="ko-KR" b="1" i="0" baseline="0" dirty="0" err="1">
                <a:ea typeface="SamsungOne 200C" panose="020B0206030303020204" pitchFamily="34" charset="0"/>
              </a:rPr>
              <a:t>Người</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lập</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trình</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ứng</a:t>
            </a:r>
            <a:r>
              <a:rPr lang="en-US" altLang="ko-KR" b="1" i="0" baseline="0" dirty="0">
                <a:ea typeface="SamsungOne 200C" panose="020B0206030303020204" pitchFamily="34" charset="0"/>
              </a:rPr>
              <a:t> </a:t>
            </a:r>
            <a:r>
              <a:rPr lang="en-US" altLang="ko-KR" b="1" i="0" baseline="0" dirty="0" err="1">
                <a:ea typeface="SamsungOne 200C" panose="020B0206030303020204" pitchFamily="34" charset="0"/>
              </a:rPr>
              <a:t>dụng</a:t>
            </a:r>
            <a:endParaRPr lang="en-US" altLang="ko-KR" b="1" i="0" baseline="0" dirty="0">
              <a:ea typeface="SamsungOne 200C" panose="020B0206030303020204" pitchFamily="34" charset="0"/>
            </a:endParaRPr>
          </a:p>
          <a:p>
            <a:pPr marL="0" indent="0">
              <a:buFont typeface="Arial" panose="020B0604020202020204" pitchFamily="34" charset="0"/>
              <a:buNone/>
            </a:pPr>
            <a:r>
              <a:rPr lang="vi-VN" altLang="ko-KR" b="0" i="0" baseline="0" dirty="0">
                <a:ea typeface="SamsungOne 200C" panose="020B0206030303020204" pitchFamily="34" charset="0"/>
              </a:rPr>
              <a:t>Một nền tảng phát triển có thể được cấu hình động và dễ dàng kiểm tra</a:t>
            </a:r>
            <a:endParaRPr lang="en-US" altLang="ko-KR" b="0" i="0" baseline="0" dirty="0">
              <a:ea typeface="SamsungOne 200C" panose="020B0206030303020204" pitchFamily="34" charset="0"/>
            </a:endParaRPr>
          </a:p>
          <a:p>
            <a:pPr marL="171450" indent="-171450">
              <a:buFont typeface="Arial" panose="020B0604020202020204" pitchFamily="34" charset="0"/>
              <a:buChar char="•"/>
            </a:pPr>
            <a:endParaRPr lang="en-US" altLang="ko-KR" b="1" i="0" baseline="0" dirty="0">
              <a:ea typeface="SamsungOne 200C" panose="020B0206030303020204" pitchFamily="34" charset="0"/>
            </a:endParaRPr>
          </a:p>
          <a:p>
            <a:pPr marL="171450" indent="-171450">
              <a:buFont typeface="Arial" panose="020B0604020202020204" pitchFamily="34" charset="0"/>
              <a:buChar char="•"/>
            </a:pPr>
            <a:r>
              <a:rPr lang="vi-VN" altLang="ko-KR" b="1" i="0" baseline="0" dirty="0">
                <a:ea typeface="SamsungOne 200C" panose="020B0206030303020204" pitchFamily="34" charset="0"/>
              </a:rPr>
              <a:t>Nhà cung cấp dịch vụ hoặc Người quản lý cơ sở hạ tầng</a:t>
            </a:r>
            <a:endParaRPr lang="en-US" altLang="ko-KR" b="1" i="0" baseline="0" dirty="0">
              <a:ea typeface="SamsungOne 200C" panose="020B0206030303020204" pitchFamily="34" charset="0"/>
            </a:endParaRPr>
          </a:p>
          <a:p>
            <a:pPr marL="0" indent="0">
              <a:buFont typeface="Arial"/>
              <a:buNone/>
            </a:pPr>
            <a:r>
              <a:rPr lang="vi-VN" altLang="ko-KR" b="0" i="0" baseline="0" dirty="0">
                <a:ea typeface="SamsungOne 200C" panose="020B0206030303020204" pitchFamily="34" charset="0"/>
              </a:rPr>
              <a:t>Khả năng tự động thiết lập phần cứng và triển khai các dịch vụ,</a:t>
            </a:r>
          </a:p>
          <a:p>
            <a:pPr marL="0" indent="0">
              <a:buFont typeface="Arial"/>
              <a:buNone/>
            </a:pPr>
            <a:r>
              <a:rPr lang="vi-VN" altLang="ko-KR" b="0" i="0" baseline="0" dirty="0">
                <a:ea typeface="SamsungOne 200C" panose="020B0206030303020204" pitchFamily="34" charset="0"/>
              </a:rPr>
              <a:t>Tăng nguồn lực sẵn có trong thời gian cao điểm</a:t>
            </a:r>
          </a:p>
          <a:p>
            <a:pPr marL="0" indent="0">
              <a:buFont typeface="Arial"/>
              <a:buNone/>
            </a:pPr>
            <a:r>
              <a:rPr lang="vi-VN" altLang="ko-KR" b="0" i="0" baseline="0" dirty="0">
                <a:ea typeface="SamsungOne 200C" panose="020B0206030303020204" pitchFamily="34" charset="0"/>
              </a:rPr>
              <a:t>Giải phóng tài nguyên trong thời gian chậm hơn.</a:t>
            </a:r>
            <a:endParaRPr lang="en-US" altLang="ko-KR" b="0" i="0" baseline="0" dirty="0">
              <a:ea typeface="SamsungOne 200C" panose="020B0206030303020204" pitchFamily="34" charset="0"/>
            </a:endParaRPr>
          </a:p>
          <a:p>
            <a:pPr marL="0" indent="0">
              <a:buFont typeface="Arial"/>
              <a:buNone/>
            </a:pPr>
            <a:endParaRPr lang="en-US" altLang="ko-KR" b="0" i="0" baseline="0" dirty="0">
              <a:ea typeface="SamsungOne 200C" panose="020B0206030303020204" pitchFamily="34" charset="0"/>
            </a:endParaRPr>
          </a:p>
          <a:p>
            <a:pPr marL="171450" indent="-171450">
              <a:buFont typeface="Arial" panose="020B0604020202020204" pitchFamily="34" charset="0"/>
              <a:buChar char="•"/>
            </a:pPr>
            <a:r>
              <a:rPr lang="en-US" altLang="ko-KR" b="1" i="0" baseline="0" dirty="0">
                <a:ea typeface="SamsungOne 200C" panose="020B0206030303020204" pitchFamily="34" charset="0"/>
              </a:rPr>
              <a:t>CFO</a:t>
            </a:r>
            <a:r>
              <a:rPr lang="en-US" altLang="ko-KR" b="0" i="0" baseline="0" dirty="0">
                <a:ea typeface="SamsungOne 200C" panose="020B0206030303020204" pitchFamily="34" charset="0"/>
              </a:rPr>
              <a:t> </a:t>
            </a:r>
          </a:p>
          <a:p>
            <a:pPr marL="0" indent="0">
              <a:buFont typeface="Arial"/>
              <a:buNone/>
            </a:pPr>
            <a:r>
              <a:rPr lang="en-US" altLang="ko-KR" b="0" i="0" baseline="0" dirty="0" err="1">
                <a:ea typeface="SamsungOne 200C" panose="020B0206030303020204" pitchFamily="34" charset="0"/>
              </a:rPr>
              <a:t>Mô</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hình</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kinh</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tế</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để</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tiêu</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thụ</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công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nghệ</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theo</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định</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dạng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trả</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tiền</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khi</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sử</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dụng</a:t>
            </a:r>
            <a:endParaRPr lang="en-US" altLang="ko-KR" b="0" i="0" baseline="0" dirty="0">
              <a:ea typeface="SamsungOne 200C" panose="020B0206030303020204" pitchFamily="34" charset="0"/>
            </a:endParaRPr>
          </a:p>
          <a:p>
            <a:pPr marL="0" indent="0">
              <a:buFont typeface="Arial"/>
              <a:buNone/>
            </a:pPr>
            <a:r>
              <a:rPr lang="en-US" altLang="ko-KR" b="0" i="0" baseline="0" dirty="0">
                <a:ea typeface="SamsungOne 200C" panose="020B0206030303020204" pitchFamily="34" charset="0"/>
              </a:rPr>
              <a:t>Cho </a:t>
            </a:r>
            <a:r>
              <a:rPr lang="en-US" altLang="ko-KR" b="0" i="0" baseline="0" dirty="0" err="1">
                <a:ea typeface="SamsungOne 200C" panose="020B0206030303020204" pitchFamily="34" charset="0"/>
              </a:rPr>
              <a:t>phép</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công</a:t>
            </a:r>
            <a:r>
              <a:rPr lang="en-US" altLang="ko-KR" b="0" i="0" baseline="0" dirty="0">
                <a:ea typeface="SamsungOne 200C" panose="020B0206030303020204" pitchFamily="34" charset="0"/>
              </a:rPr>
              <a:t> ty </a:t>
            </a:r>
            <a:r>
              <a:rPr lang="en-US" altLang="ko-KR" b="0" i="0" baseline="0" dirty="0" err="1">
                <a:ea typeface="SamsungOne 200C" panose="020B0206030303020204" pitchFamily="34" charset="0"/>
              </a:rPr>
              <a:t>chỉ</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sử</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dụng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các</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nguồn</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lực</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hạn</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chế</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vào</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những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gì</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họ</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cần</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và</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sử</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dụng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mở</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rộng</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khi</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cần</a:t>
            </a:r>
            <a:r>
              <a:rPr lang="en-US" altLang="ko-KR" b="0" i="0" baseline="0" dirty="0">
                <a:ea typeface="SamsungOne 200C" panose="020B0206030303020204" pitchFamily="34" charset="0"/>
              </a:rPr>
              <a:t> </a:t>
            </a:r>
            <a:r>
              <a:rPr lang="en-US" altLang="ko-KR" b="0" i="0" baseline="0" dirty="0" err="1">
                <a:ea typeface="SamsungOne 200C" panose="020B0206030303020204" pitchFamily="34" charset="0"/>
              </a:rPr>
              <a:t>thiết</a:t>
            </a:r>
            <a:endParaRPr lang="en-US" altLang="ko-KR" b="0" i="0" baseline="0" dirty="0">
              <a:ea typeface="SamsungOne 200C" panose="020B0206030303020204" pitchFamily="34" charset="0"/>
            </a:endParaRPr>
          </a:p>
          <a:p>
            <a:pPr marL="171450" indent="-171450">
              <a:buFont typeface="Arial" panose="020B0604020202020204" pitchFamily="34" charset="0"/>
              <a:buChar char="•"/>
            </a:pPr>
            <a:endParaRPr lang="en-US" altLang="ko-KR" b="0" i="0" baseline="0" dirty="0">
              <a:ea typeface="SamsungOne 200C" panose="020B0206030303020204" pitchFamily="34" charset="0"/>
            </a:endParaRPr>
          </a:p>
          <a:p>
            <a:pPr marL="171450" indent="-171450">
              <a:buFont typeface="Arial" panose="020B0604020202020204" pitchFamily="34" charset="0"/>
              <a:buChar char="•"/>
            </a:pPr>
            <a:r>
              <a:rPr lang="en-US" altLang="ko-KR" b="1" i="0" baseline="0" dirty="0">
                <a:ea typeface="SamsungOne 200C" panose="020B0206030303020204" pitchFamily="34" charset="0"/>
              </a:rPr>
              <a:t>CIO</a:t>
            </a:r>
            <a:r>
              <a:rPr lang="en-US" altLang="ko-KR" b="0" i="0" baseline="0" dirty="0">
                <a:ea typeface="SamsungOne 200C" panose="020B0206030303020204" pitchFamily="34" charset="0"/>
              </a:rPr>
              <a:t> </a:t>
            </a:r>
          </a:p>
          <a:p>
            <a:pPr marL="0" indent="0">
              <a:buFont typeface="Arial"/>
              <a:buNone/>
            </a:pPr>
            <a:r>
              <a:rPr lang="vi-VN" altLang="ko-KR" b="0" i="0" baseline="0" dirty="0">
                <a:ea typeface="SamsungOne 200C" panose="020B0206030303020204" pitchFamily="34" charset="0"/>
              </a:rPr>
              <a:t>Mô hình ảo hóa cho công nghệ từ cơ sở hạ tầng đến phân phối</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27</a:t>
            </a:fld>
            <a:endParaRPr lang="ko-KR" altLang="en-US" dirty="0"/>
          </a:p>
        </p:txBody>
      </p:sp>
    </p:spTree>
    <p:extLst>
      <p:ext uri="{BB962C8B-B14F-4D97-AF65-F5344CB8AC3E}">
        <p14:creationId xmlns:p14="http://schemas.microsoft.com/office/powerpoint/2010/main" val="1849478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indent="0">
              <a:buFont typeface="Arial"/>
              <a:buNone/>
            </a:pPr>
            <a:r>
              <a:rPr lang="vi-VN" altLang="ko-KR" b="0" i="0" dirty="0">
                <a:latin typeface="SamsungOne 200C" panose="020B0206030303020204" pitchFamily="34" charset="0"/>
                <a:ea typeface="SamsungOne 200C" panose="020B0206030303020204" pitchFamily="34" charset="0"/>
              </a:rPr>
              <a:t>Mục đích của slide này là trình bày một số bước chính dẫn đến trạng thái hiện tại của điện toán đám mây.</a:t>
            </a:r>
          </a:p>
          <a:p>
            <a:pPr marL="0" indent="0">
              <a:buFont typeface="Arial"/>
              <a:buNone/>
            </a:pPr>
            <a:r>
              <a:rPr lang="vi-VN" altLang="ko-KR" b="0" i="0" dirty="0">
                <a:latin typeface="SamsungOne 200C" panose="020B0206030303020204" pitchFamily="34" charset="0"/>
                <a:ea typeface="SamsungOne 200C" panose="020B0206030303020204" pitchFamily="34" charset="0"/>
              </a:rPr>
              <a:t>Các slide tiếp theo sẽ đề cập đến công nghệ, đặc điểm, mô hình dịch vụ (IaaS, PaaS, SaaS), mô hình triển khai, v.v. và sẽ giải thích đầy đủ hơn các thành phần dẫn đến tình trạng hiện tại của điện toán đám mây.</a:t>
            </a:r>
          </a:p>
          <a:p>
            <a:pPr marL="0" indent="0">
              <a:buFont typeface="Arial"/>
              <a:buNone/>
            </a:pPr>
            <a:r>
              <a:rPr lang="vi-VN" altLang="ko-KR" b="0" i="0" dirty="0">
                <a:latin typeface="SamsungOne 200C" panose="020B0206030303020204" pitchFamily="34" charset="0"/>
                <a:ea typeface="SamsungOne 200C" panose="020B0206030303020204" pitchFamily="34" charset="0"/>
              </a:rPr>
              <a:t>Trang trình bày hiển thị các dấu đầu dòng dưới điện toán đám mây vì mục đích hoàn thiện.</a:t>
            </a:r>
            <a:endParaRPr lang="en-US" altLang="ko-KR" b="0" i="0" dirty="0">
              <a:latin typeface="SamsungOne 200C" panose="020B0206030303020204" pitchFamily="34" charset="0"/>
              <a:ea typeface="SamsungOne 200C" panose="020B0206030303020204" pitchFamily="34" charset="0"/>
            </a:endParaRPr>
          </a:p>
          <a:p>
            <a:pPr marL="0" indent="0">
              <a:buFont typeface="Arial"/>
              <a:buNone/>
            </a:pPr>
            <a:r>
              <a:rPr lang="en-US" altLang="ko-KR" b="0" i="0" dirty="0" err="1">
                <a:latin typeface="SamsungOne 200C" panose="020B0206030303020204" pitchFamily="34" charset="0"/>
                <a:ea typeface="SamsungOne 200C" panose="020B0206030303020204" pitchFamily="34" charset="0"/>
              </a:rPr>
              <a:t>Giảng</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viên</a:t>
            </a:r>
            <a:r>
              <a:rPr lang="en-US" altLang="ko-KR" b="0" i="0" baseline="0" dirty="0">
                <a:latin typeface="SamsungOne 200C" panose="020B0206030303020204" pitchFamily="34" charset="0"/>
                <a:ea typeface="SamsungOne 200C" panose="020B0206030303020204" pitchFamily="34" charset="0"/>
              </a:rPr>
              <a:t> </a:t>
            </a:r>
            <a:r>
              <a:rPr lang="vi-VN" altLang="ko-KR" b="0" i="0" dirty="0">
                <a:latin typeface="SamsungOne 200C" panose="020B0206030303020204" pitchFamily="34" charset="0"/>
                <a:ea typeface="SamsungOne 200C" panose="020B0206030303020204" pitchFamily="34" charset="0"/>
              </a:rPr>
              <a:t>không nên dành quá nhiều thời gian để cố gắng giải thích các khái niệm về điện toán đám mây vì chúng sẽ được đề cập đầy đủ trong các slide sau.</a:t>
            </a:r>
            <a:endParaRPr lang="en-US" altLang="ko-KR" b="0" i="0" baseline="0" dirty="0">
              <a:latin typeface="SamsungOne 200C" panose="020B0206030303020204" pitchFamily="34" charset="0"/>
              <a:ea typeface="SamsungOne 200C" panose="020B0206030303020204" pitchFamily="34" charset="0"/>
            </a:endParaRPr>
          </a:p>
          <a:p>
            <a:pPr marL="628650" lvl="1" indent="-171450">
              <a:buFont typeface="Arial"/>
              <a:buChar char="•"/>
            </a:pPr>
            <a:r>
              <a:rPr lang="en-US" altLang="ko-KR" dirty="0">
                <a:latin typeface="SamsungOne 200C" panose="020B0206030303020204" pitchFamily="34" charset="0"/>
                <a:ea typeface="SamsungOne 200C" panose="020B0206030303020204" pitchFamily="34" charset="0"/>
              </a:rPr>
              <a:t>IaaS</a:t>
            </a:r>
            <a:r>
              <a:rPr lang="en-US" altLang="ko-KR" b="0" i="0" baseline="0" dirty="0">
                <a:latin typeface="SamsungOne 200C" panose="020B0206030303020204" pitchFamily="34" charset="0"/>
                <a:ea typeface="SamsungOne 200C" panose="020B0206030303020204" pitchFamily="34" charset="0"/>
              </a:rPr>
              <a:t>=Infrastructure as a Service (</a:t>
            </a:r>
            <a:r>
              <a:rPr lang="vi-VN" altLang="ko-KR" b="0" i="0" baseline="0" dirty="0">
                <a:latin typeface="SamsungOne 200C" panose="020B0206030303020204" pitchFamily="34" charset="0"/>
                <a:ea typeface="SamsungOne 200C" panose="020B0206030303020204" pitchFamily="34" charset="0"/>
              </a:rPr>
              <a:t>Cơ sở hạ tầng dưới dạng Dịch vụ</a:t>
            </a:r>
            <a:r>
              <a:rPr lang="en-US" altLang="ko-KR" b="0" i="0" baseline="0" dirty="0">
                <a:latin typeface="SamsungOne 200C" panose="020B0206030303020204" pitchFamily="34" charset="0"/>
                <a:ea typeface="SamsungOne 200C" panose="020B0206030303020204" pitchFamily="34" charset="0"/>
              </a:rPr>
              <a:t>)</a:t>
            </a:r>
          </a:p>
          <a:p>
            <a:pPr marL="628650" lvl="1" indent="-171450">
              <a:buFont typeface="Arial"/>
              <a:buChar char="•"/>
            </a:pPr>
            <a:r>
              <a:rPr lang="en-US" altLang="ko-KR" b="0" i="0" baseline="0" dirty="0">
                <a:latin typeface="SamsungOne 200C" panose="020B0206030303020204" pitchFamily="34" charset="0"/>
                <a:ea typeface="SamsungOne 200C" panose="020B0206030303020204" pitchFamily="34" charset="0"/>
              </a:rPr>
              <a:t>PaaS=Platform as a Service (</a:t>
            </a:r>
            <a:r>
              <a:rPr lang="vi-VN" altLang="ko-KR" b="0" i="0" baseline="0" dirty="0">
                <a:latin typeface="SamsungOne 200C" panose="020B0206030303020204" pitchFamily="34" charset="0"/>
                <a:ea typeface="SamsungOne 200C" panose="020B0206030303020204" pitchFamily="34" charset="0"/>
              </a:rPr>
              <a:t>Nền tảng dưới dạng Dịch vụ</a:t>
            </a:r>
            <a:r>
              <a:rPr lang="en-US" altLang="ko-KR" b="0" i="0" baseline="0" dirty="0">
                <a:latin typeface="SamsungOne 200C" panose="020B0206030303020204" pitchFamily="34" charset="0"/>
                <a:ea typeface="SamsungOne 200C" panose="020B0206030303020204" pitchFamily="34" charset="0"/>
              </a:rPr>
              <a:t>)</a:t>
            </a:r>
          </a:p>
          <a:p>
            <a:pPr marL="628650" lvl="1" indent="-171450">
              <a:buFont typeface="Arial"/>
              <a:buChar char="•"/>
            </a:pPr>
            <a:r>
              <a:rPr lang="en-US" altLang="ko-KR" b="0" i="0" baseline="0" dirty="0">
                <a:latin typeface="SamsungOne 200C" panose="020B0206030303020204" pitchFamily="34" charset="0"/>
                <a:ea typeface="SamsungOne 200C" panose="020B0206030303020204" pitchFamily="34" charset="0"/>
              </a:rPr>
              <a:t>SaaS=Software as a Service (</a:t>
            </a:r>
            <a:r>
              <a:rPr lang="vi-VN" altLang="ko-KR" b="0" i="0" baseline="0" dirty="0">
                <a:latin typeface="SamsungOne 200C" panose="020B0206030303020204" pitchFamily="34" charset="0"/>
                <a:ea typeface="SamsungOne 200C" panose="020B0206030303020204" pitchFamily="34" charset="0"/>
              </a:rPr>
              <a:t>Phần mềm như một Dịch vụ</a:t>
            </a:r>
            <a:r>
              <a:rPr lang="en-US" altLang="ko-KR" b="0" i="0" baseline="0" dirty="0">
                <a:latin typeface="SamsungOne 200C" panose="020B0206030303020204" pitchFamily="34" charset="0"/>
                <a:ea typeface="SamsungOne 200C" panose="020B0206030303020204" pitchFamily="34" charset="0"/>
              </a:rPr>
              <a:t>)</a:t>
            </a:r>
            <a:endParaRPr lang="en-US" altLang="ko-KR" sz="1200" b="0" i="0" dirty="0">
              <a:latin typeface="SamsungOne 200C" panose="020B0206030303020204" pitchFamily="34" charset="0"/>
              <a:ea typeface="SamsungOne 200C" panose="020B0206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indent="0">
              <a:buFont typeface="Arial"/>
              <a:buNone/>
            </a:pPr>
            <a:r>
              <a:rPr lang="vi-VN" altLang="ko-KR" baseline="0" dirty="0"/>
              <a:t>Trong hơn hai mươi năm qua, kiến trúc ứng dụng kinh doanh điển hình đã phát triển từ các giải pháp máy tính để bàn làm trung tâm đến các giải pháp máy khách-máy chủ, sau đó là các dịch vụ web được kết hợp lỏng lẻo và kiến trúc hướng dịch vụ. Các bước này đã dẫn đến việc di chuyển các ứng dụng và dịch vụ từ việc được lưu trữ tập trung trên máy tính để bàn hoặc máy chủ doanh nghiệp sang các hệ thống phân tán được lưu trữ trên Internet.</a:t>
            </a:r>
          </a:p>
          <a:p>
            <a:pPr marL="0" indent="0">
              <a:buFont typeface="Arial"/>
              <a:buNone/>
            </a:pPr>
            <a:endParaRPr lang="vi-VN" altLang="ko-KR" baseline="0" dirty="0"/>
          </a:p>
          <a:p>
            <a:pPr marL="0" indent="0">
              <a:buFont typeface="Arial"/>
              <a:buNone/>
            </a:pPr>
            <a:r>
              <a:rPr lang="vi-VN" altLang="ko-KR" baseline="0" dirty="0"/>
              <a:t>Điện toán lưới được sử dụng chủ yếu để giải quyết các vấn đề lớn bằng cách thu thập các máy tính từ nhiều địa điểm và xử lý song song để giải quyết một mục tiêu chung.</a:t>
            </a:r>
          </a:p>
          <a:p>
            <a:pPr marL="0" indent="0">
              <a:buFont typeface="Arial"/>
              <a:buNone/>
            </a:pPr>
            <a:r>
              <a:rPr lang="vi-VN" altLang="ko-KR" baseline="0" dirty="0"/>
              <a:t>Điện toán tiện ích tuân theo thông lệ tính phí của các công ty tiện ích và cung cấp tài nguyên điện toán trên cơ sở sử dụng được đo lường.</a:t>
            </a:r>
          </a:p>
          <a:p>
            <a:pPr marL="0" indent="0">
              <a:buFont typeface="Arial"/>
              <a:buNone/>
            </a:pPr>
            <a:r>
              <a:rPr lang="vi-VN" altLang="ko-KR" baseline="0" dirty="0"/>
              <a:t>Khái niệm quan trọng ở đây là các nhà cung cấp dịch vụ đã bắt đầu kết hợp khả năng giám sát việc sử dụng tài nguyên ở cấp độ chi tiết.</a:t>
            </a:r>
          </a:p>
          <a:p>
            <a:pPr marL="0" indent="0">
              <a:buFont typeface="Arial"/>
              <a:buNone/>
            </a:pPr>
            <a:r>
              <a:rPr lang="vi-VN" altLang="ko-KR" baseline="0" dirty="0"/>
              <a:t>Điều này cho phép họ tính phí các tài nguyên như tiện ích có đồng hồ đo.</a:t>
            </a:r>
          </a:p>
          <a:p>
            <a:pPr marL="0" indent="0">
              <a:buFont typeface="Arial"/>
              <a:buNone/>
            </a:pPr>
            <a:r>
              <a:rPr lang="vi-VN" altLang="ko-KR" baseline="0" dirty="0"/>
              <a:t>Khả năng này cuối cùng trở thành một trong những đặc điểm xác định của điện toán đám mây trong đó khách hàng chỉ bị tính phí cho các tài nguyên mà họ sử dụng khi họ sử dụng nó.</a:t>
            </a:r>
          </a:p>
          <a:p>
            <a:pPr marL="0" indent="0">
              <a:buFont typeface="Arial"/>
              <a:buNone/>
            </a:pPr>
            <a:r>
              <a:rPr lang="vi-VN" altLang="ko-KR" baseline="0" dirty="0"/>
              <a:t>Khi Internet trở nên phổ biến, các dịch vụ phần mềm bắt đầu chuyển sang Web.</a:t>
            </a:r>
          </a:p>
          <a:p>
            <a:pPr marL="0" indent="0">
              <a:buFont typeface="Arial"/>
              <a:buNone/>
            </a:pPr>
            <a:r>
              <a:rPr lang="vi-VN" altLang="ko-KR" baseline="0" dirty="0"/>
              <a:t>Các ứng dụng như email và ứng dụng CRM (quản lý quan hệ khách hàng) dẫn đầu.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28</a:t>
            </a:fld>
            <a:endParaRPr lang="ko-KR" altLang="en-US" dirty="0"/>
          </a:p>
        </p:txBody>
      </p:sp>
    </p:spTree>
    <p:extLst>
      <p:ext uri="{BB962C8B-B14F-4D97-AF65-F5344CB8AC3E}">
        <p14:creationId xmlns:p14="http://schemas.microsoft.com/office/powerpoint/2010/main" val="2343714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Tính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khả</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dụng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phổ</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biến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của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các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mạng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diện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rộng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nhanh</a:t>
            </a:r>
            <a:endParaRPr lang="en-US" altLang="ko-KR" b="0" i="0" dirty="0">
              <a:solidFill>
                <a:srgbClr val="0070C0"/>
              </a:solidFill>
              <a:latin typeface="SamsungOne 200C" panose="020B0206030303020204" pitchFamily="34" charset="0"/>
              <a:ea typeface="SamsungOne 200C" panose="020B0206030303020204" pitchFamily="34" charset="0"/>
            </a:endParaRPr>
          </a:p>
          <a:p>
            <a:pPr marL="457200" lvl="1" indent="0">
              <a:buFont typeface="Arial"/>
              <a:buNone/>
            </a:pPr>
            <a:r>
              <a:rPr lang="en-US" altLang="ko-KR" b="0" i="0" dirty="0" err="1">
                <a:latin typeface="SamsungOne 200C" panose="020B0206030303020204" pitchFamily="34" charset="0"/>
                <a:ea typeface="SamsungOne 200C" panose="020B0206030303020204" pitchFamily="34" charset="0"/>
              </a:rPr>
              <a:t>Áp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dụng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rộng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rãi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truy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cập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băng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thông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rộng</a:t>
            </a:r>
            <a:endParaRPr lang="en-US" altLang="ko-KR" b="0" i="0" dirty="0">
              <a:latin typeface="SamsungOne 200C" panose="020B0206030303020204" pitchFamily="34" charset="0"/>
              <a:ea typeface="SamsungOne 200C" panose="020B0206030303020204" pitchFamily="34" charset="0"/>
            </a:endParaRP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Máy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chủ</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mạnh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mẽ</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và</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giá</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cả</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phải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chăng</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r>
              <a:rPr lang="en-US" altLang="ko-KR" b="0" i="0" dirty="0">
                <a:latin typeface="SamsungOne 200C" panose="020B0206030303020204" pitchFamily="34" charset="0"/>
                <a:ea typeface="SamsungOne 200C" panose="020B0206030303020204" pitchFamily="34" charset="0"/>
              </a:rPr>
              <a:t>Chi </a:t>
            </a:r>
            <a:r>
              <a:rPr lang="en-US" altLang="ko-KR" b="0" i="0" dirty="0" err="1">
                <a:latin typeface="SamsungOne 200C" panose="020B0206030303020204" pitchFamily="34" charset="0"/>
                <a:ea typeface="SamsungOne 200C" panose="020B0206030303020204" pitchFamily="34" charset="0"/>
              </a:rPr>
              <a:t>phí</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phần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cứng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đã</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giảm</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theo</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cấp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số</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nhân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trong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vài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thập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kỷ</a:t>
            </a:r>
            <a:r>
              <a:rPr lang="en-US" altLang="ko-KR" b="0" i="0" dirty="0">
                <a:latin typeface="SamsungOne 200C" panose="020B0206030303020204" pitchFamily="34" charset="0"/>
                <a:ea typeface="SamsungOne 200C" panose="020B0206030303020204" pitchFamily="34" charset="0"/>
              </a:rPr>
              <a:t> qua</a:t>
            </a:r>
          </a:p>
          <a:p>
            <a:pPr marL="457200" lvl="1" indent="0">
              <a:buFont typeface="Arial"/>
              <a:buNone/>
            </a:pPr>
            <a:r>
              <a:rPr lang="en-US" altLang="ko-KR" b="0" i="0" dirty="0" err="1">
                <a:latin typeface="SamsungOne 200C" panose="020B0206030303020204" pitchFamily="34" charset="0"/>
                <a:ea typeface="SamsungOne 200C" panose="020B0206030303020204" pitchFamily="34" charset="0"/>
              </a:rPr>
              <a:t>fĐa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nhân</a:t>
            </a:r>
            <a:r>
              <a:rPr lang="en-US" altLang="ko-KR" b="0" i="0" dirty="0">
                <a:latin typeface="SamsungOne 200C" panose="020B0206030303020204" pitchFamily="34" charset="0"/>
                <a:ea typeface="SamsungOne 200C" panose="020B0206030303020204" pitchFamily="34" charset="0"/>
              </a:rPr>
              <a:t> / </a:t>
            </a:r>
            <a:r>
              <a:rPr lang="en-US" altLang="ko-KR" b="0" i="0" dirty="0" err="1">
                <a:latin typeface="SamsungOne 200C" panose="020B0206030303020204" pitchFamily="34" charset="0"/>
                <a:ea typeface="SamsungOne 200C" panose="020B0206030303020204" pitchFamily="34" charset="0"/>
              </a:rPr>
              <a:t>Đa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luồng</a:t>
            </a:r>
            <a:endParaRPr lang="en-US" altLang="ko-KR" b="0" i="0" dirty="0">
              <a:latin typeface="SamsungOne 200C" panose="020B0206030303020204" pitchFamily="34" charset="0"/>
              <a:ea typeface="SamsungOne 200C" panose="020B0206030303020204" pitchFamily="34" charset="0"/>
            </a:endParaRP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Công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nghệ</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ảo</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hóa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hiệu</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năng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cao</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Tách phần cứng khỏi hệ điều hành thông qua việc sử dụng lớp trừu tượng (hypervisor)</a:t>
            </a: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Ảo hóa mang đến cho người dùng ảo tưởng về quyền truy cập đầy đủ vào một hệ thống tài nguyên mà thực tế có thể được chia sẻ bởi nhiều người dùng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29</a:t>
            </a:fld>
            <a:endParaRPr lang="ko-KR" altLang="en-US" dirty="0"/>
          </a:p>
        </p:txBody>
      </p:sp>
    </p:spTree>
    <p:extLst>
      <p:ext uri="{BB962C8B-B14F-4D97-AF65-F5344CB8AC3E}">
        <p14:creationId xmlns:p14="http://schemas.microsoft.com/office/powerpoint/2010/main" val="206496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Dịch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vụ</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tự</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phục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vụ</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theo</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nhu</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cầu</a:t>
            </a:r>
            <a:r>
              <a:rPr lang="en-US" altLang="ko-KR" b="0" i="0" dirty="0">
                <a:latin typeface="SamsungOne 200C" panose="020B0206030303020204" pitchFamily="34" charset="0"/>
                <a:ea typeface="SamsungOne 200C" panose="020B0206030303020204" pitchFamily="34" charset="0"/>
              </a:rPr>
              <a:t>:: </a:t>
            </a: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Đặc điểm này cung cấp cho người dùng toàn quyền kiểm soát các tài nguyên được cung cấp của họ.</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Họ có thể bật, tăng, giảm, tắt hoặc sửa đổi bất kỳ đặc điểm nào khác của tài nguyên được sử dụng mà không cần sự hỗ trợ từ nhà cung cấp dịch vụ.</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endParaRPr lang="en-US" altLang="ko-KR" b="0" i="0" dirty="0">
              <a:latin typeface="SamsungOne 200C" panose="020B0206030303020204" pitchFamily="34" charset="0"/>
              <a:ea typeface="SamsungOne 200C" panose="020B0206030303020204" pitchFamily="34" charset="0"/>
            </a:endParaRP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Truy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cập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mạng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phổ</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biến</a:t>
            </a:r>
            <a:r>
              <a:rPr lang="en-US" altLang="ko-KR" b="0" i="0" dirty="0">
                <a:latin typeface="SamsungOne 200C" panose="020B0206030303020204" pitchFamily="34" charset="0"/>
                <a:ea typeface="SamsungOne 200C" panose="020B0206030303020204" pitchFamily="34" charset="0"/>
              </a:rPr>
              <a:t>:  </a:t>
            </a:r>
          </a:p>
          <a:p>
            <a:pPr marL="457200" lvl="1" indent="0">
              <a:buFont typeface="Arial"/>
              <a:buNone/>
            </a:pPr>
            <a:r>
              <a:rPr lang="en-US" altLang="ko-KR" b="0" i="0" dirty="0" err="1">
                <a:latin typeface="SamsungOne 200C" panose="020B0206030303020204" pitchFamily="34" charset="0"/>
                <a:ea typeface="SamsungOne 200C" panose="020B0206030303020204" pitchFamily="34" charset="0"/>
              </a:rPr>
              <a:t>Đặc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điểm</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này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đề</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cập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đến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sự</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sẵn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có</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rộng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rãi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của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truy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cập</a:t>
            </a:r>
            <a:r>
              <a:rPr lang="en-US" altLang="ko-KR" b="0" i="0" dirty="0">
                <a:latin typeface="SamsungOne 200C" panose="020B0206030303020204" pitchFamily="34" charset="0"/>
                <a:ea typeface="SamsungOne 200C" panose="020B0206030303020204" pitchFamily="34" charset="0"/>
              </a:rPr>
              <a:t> Internet </a:t>
            </a:r>
            <a:r>
              <a:rPr lang="en-US" altLang="ko-KR" b="0" i="0" dirty="0" err="1">
                <a:latin typeface="SamsungOne 200C" panose="020B0206030303020204" pitchFamily="34" charset="0"/>
                <a:ea typeface="SamsungOne 200C" panose="020B0206030303020204" pitchFamily="34" charset="0"/>
              </a:rPr>
              <a:t>băng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thông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rộng</a:t>
            </a:r>
            <a:r>
              <a:rPr lang="en-US" altLang="ko-KR" b="0" i="0" dirty="0">
                <a:latin typeface="SamsungOne 200C" panose="020B0206030303020204" pitchFamily="34" charset="0"/>
                <a:ea typeface="SamsungOne 200C" panose="020B0206030303020204" pitchFamily="34" charset="0"/>
              </a:rPr>
              <a:t>.</a:t>
            </a: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Hơn nữa, đám mây có thể truy cập được bằng nhiều thiết bị khác nhau như điện thoại di động, máy tính bảng, máy tính xách tay và máy trạm.</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r>
              <a:rPr lang="en-US" altLang="ko-KR" b="0" i="0" dirty="0">
                <a:latin typeface="SamsungOne 200C" panose="020B0206030303020204" pitchFamily="34" charset="0"/>
                <a:ea typeface="SamsungOne 200C" panose="020B0206030303020204" pitchFamily="34" charset="0"/>
              </a:rPr>
              <a:t> </a:t>
            </a: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Tập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hợp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tài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nguyên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không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phụ</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thuộc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vào</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vị</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trí</a:t>
            </a:r>
            <a:r>
              <a:rPr lang="en-US" altLang="ko-KR" b="0" i="0" dirty="0">
                <a:latin typeface="SamsungOne 200C" panose="020B0206030303020204" pitchFamily="34" charset="0"/>
                <a:ea typeface="SamsungOne 200C" panose="020B0206030303020204" pitchFamily="34" charset="0"/>
              </a:rPr>
              <a:t>:  </a:t>
            </a: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Khách hàng điện toán đám mây đến từ khắp nơi trên thế giới.</a:t>
            </a:r>
            <a:endParaRPr lang="en-US" altLang="ko-KR" b="0" i="0" dirty="0">
              <a:latin typeface="SamsungOne 200C" panose="020B0206030303020204" pitchFamily="34" charset="0"/>
              <a:ea typeface="SamsungOne 200C" panose="020B0206030303020204" pitchFamily="34" charset="0"/>
            </a:endParaRPr>
          </a:p>
          <a:p>
            <a:pPr marL="914400" lvl="2" indent="0">
              <a:buFont typeface="Arial"/>
              <a:buNone/>
            </a:pPr>
            <a:r>
              <a:rPr lang="vi-VN" altLang="ko-KR" b="0" i="0" dirty="0">
                <a:latin typeface="SamsungOne 200C" panose="020B0206030303020204" pitchFamily="34" charset="0"/>
                <a:ea typeface="SamsungOne 200C" panose="020B0206030303020204" pitchFamily="34" charset="0"/>
              </a:rPr>
              <a:t>Các nhà cung cấp dịch vụ phải có khả năng phục vụ từng khách hàng này tốt như nhau.</a:t>
            </a:r>
            <a:endParaRPr lang="en-US" altLang="ko-KR" b="0" i="0" dirty="0">
              <a:latin typeface="SamsungOne 200C" panose="020B0206030303020204" pitchFamily="34" charset="0"/>
              <a:ea typeface="SamsungOne 200C" panose="020B0206030303020204" pitchFamily="34" charset="0"/>
            </a:endParaRPr>
          </a:p>
          <a:p>
            <a:pPr marL="914400" lvl="2" indent="0">
              <a:buFont typeface="Arial"/>
              <a:buNone/>
            </a:pPr>
            <a:r>
              <a:rPr lang="vi-VN" altLang="ko-KR" b="0" i="0" dirty="0">
                <a:latin typeface="SamsungOne 200C" panose="020B0206030303020204" pitchFamily="34" charset="0"/>
                <a:ea typeface="SamsungOne 200C" panose="020B0206030303020204" pitchFamily="34" charset="0"/>
              </a:rPr>
              <a:t>Chất lượng dịch vụ hoặc tài nguyên mà khách hàng sử dụng không nên phụ thuộc vào vị trí của khách hàng.</a:t>
            </a:r>
            <a:endParaRPr lang="en-US" altLang="ko-KR" b="0" i="0" dirty="0">
              <a:latin typeface="SamsungOne 200C" panose="020B0206030303020204" pitchFamily="34" charset="0"/>
              <a:ea typeface="SamsungOne 200C" panose="020B0206030303020204" pitchFamily="34" charset="0"/>
            </a:endParaRPr>
          </a:p>
          <a:p>
            <a:pPr marL="457200" lvl="1" indent="0">
              <a:buFont typeface="Arial"/>
              <a:buNone/>
            </a:pPr>
            <a:r>
              <a:rPr lang="vi-VN" altLang="ko-KR" b="0" i="0" dirty="0">
                <a:latin typeface="SamsungOne 200C" panose="020B0206030303020204" pitchFamily="34" charset="0"/>
                <a:ea typeface="SamsungOne 200C" panose="020B0206030303020204" pitchFamily="34" charset="0"/>
              </a:rPr>
              <a:t>Các nhà cung cấp dịch vụ sẽ có thể tự động tập hợp các tài nguyên có thể được phân tách về mặt địa lý để tạo ảo giác về một dịch vụ thống nhất duy nhất cho khách hàng.</a:t>
            </a:r>
            <a:endParaRPr lang="en-US" altLang="ko-KR" b="0" i="0" dirty="0">
              <a:latin typeface="SamsungOne 200C" panose="020B0206030303020204" pitchFamily="34" charset="0"/>
              <a:ea typeface="SamsungOne 200C" panose="020B0206030303020204" pitchFamily="34" charset="0"/>
            </a:endParaRPr>
          </a:p>
          <a:p>
            <a:pPr marL="0" indent="0">
              <a:buFont typeface="Arial"/>
              <a:buNone/>
            </a:pPr>
            <a:endParaRPr lang="en-US" altLang="ko-KR" b="0" i="0" dirty="0">
              <a:latin typeface="SamsungOne 200C" panose="020B0206030303020204" pitchFamily="34" charset="0"/>
              <a:ea typeface="SamsungOne 200C" panose="020B0206030303020204" pitchFamily="34" charset="0"/>
            </a:endParaRPr>
          </a:p>
          <a:p>
            <a:pPr marL="171450" indent="-171450">
              <a:buFont typeface="Arial"/>
              <a:buChar char="•"/>
            </a:pPr>
            <a:r>
              <a:rPr lang="en-US" altLang="ko-KR" b="0" i="0" dirty="0" err="1">
                <a:latin typeface="SamsungOne 200C" panose="020B0206030303020204" pitchFamily="34" charset="0"/>
                <a:ea typeface="SamsungOne 200C" panose="020B0206030303020204" pitchFamily="34" charset="0"/>
              </a:rPr>
              <a:t>Tính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đàn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hồi</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nhanh</a:t>
            </a:r>
            <a:r>
              <a:rPr lang="en-US" altLang="ko-KR" b="0" i="0" dirty="0">
                <a:latin typeface="SamsungOne 200C" panose="020B0206030303020204" pitchFamily="34" charset="0"/>
                <a:ea typeface="SamsungOne 200C" panose="020B0206030303020204" pitchFamily="34" charset="0"/>
              </a:rPr>
              <a:t>: </a:t>
            </a:r>
          </a:p>
          <a:p>
            <a:pPr marL="457200" lvl="1" indent="0">
              <a:buFont typeface="Arial"/>
              <a:buNone/>
            </a:pPr>
            <a:r>
              <a:rPr lang="en-US" altLang="ko-KR" b="0" i="0" dirty="0" err="1">
                <a:latin typeface="SamsungOne 200C" panose="020B0206030303020204" pitchFamily="34" charset="0"/>
                <a:ea typeface="SamsungOne 200C" panose="020B0206030303020204" pitchFamily="34" charset="0"/>
              </a:rPr>
              <a:t>Nhà</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cung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cấp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dịch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vụ</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đám</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mây</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nên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linh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hoạt</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trong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việc</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cung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cấp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tài</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nguyên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để</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đáp</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ứng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nhu</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cầu</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biến</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động</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của</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khách</a:t>
            </a:r>
            <a:r>
              <a:rPr lang="en-US" altLang="ko-KR" b="0" i="0" dirty="0">
                <a:latin typeface="SamsungOne 200C" panose="020B0206030303020204" pitchFamily="34" charset="0"/>
                <a:ea typeface="SamsungOne 200C" panose="020B0206030303020204" pitchFamily="34" charset="0"/>
              </a:rPr>
              <a:t> </a:t>
            </a:r>
            <a:r>
              <a:rPr lang="en-US" altLang="ko-KR" b="0" i="0" dirty="0" err="1">
                <a:latin typeface="SamsungOne 200C" panose="020B0206030303020204" pitchFamily="34" charset="0"/>
                <a:ea typeface="SamsungOne 200C" panose="020B0206030303020204" pitchFamily="34" charset="0"/>
              </a:rPr>
              <a:t>hàng</a:t>
            </a:r>
            <a:r>
              <a:rPr lang="en-US" altLang="ko-KR" b="0" i="0" dirty="0">
                <a:latin typeface="SamsungOne 200C" panose="020B0206030303020204" pitchFamily="34" charset="0"/>
                <a:ea typeface="SamsungOne 200C" panose="020B0206030303020204" pitchFamily="34" charset="0"/>
              </a:rPr>
              <a:t>.</a:t>
            </a:r>
          </a:p>
          <a:p>
            <a:pPr marL="171450" indent="-171450">
              <a:buFont typeface="Arial"/>
              <a:buChar char="•"/>
            </a:pPr>
            <a:endParaRPr lang="en-US" altLang="ko-KR" b="0" i="0" baseline="0" dirty="0">
              <a:latin typeface="SamsungOne 200C" panose="020B0206030303020204" pitchFamily="34" charset="0"/>
              <a:ea typeface="SamsungOne 200C" panose="020B0206030303020204" pitchFamily="34" charset="0"/>
            </a:endParaRPr>
          </a:p>
          <a:p>
            <a:pPr marL="171450" indent="-171450">
              <a:buFont typeface="Arial"/>
              <a:buChar char="•"/>
            </a:pPr>
            <a:r>
              <a:rPr lang="en-US" altLang="ko-KR" b="0" i="0" baseline="0" dirty="0" err="1">
                <a:latin typeface="SamsungOne 200C" panose="020B0206030303020204" pitchFamily="34" charset="0"/>
                <a:ea typeface="SamsungOne 200C" panose="020B0206030303020204" pitchFamily="34" charset="0"/>
              </a:rPr>
              <a:t>Thanh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toán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cho</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mỗi</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lần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sử</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dụng</a:t>
            </a:r>
            <a:r>
              <a:rPr lang="en-US" altLang="ko-KR" b="0" i="0" baseline="0" dirty="0">
                <a:latin typeface="SamsungOne 200C" panose="020B0206030303020204" pitchFamily="34" charset="0"/>
                <a:ea typeface="SamsungOne 200C" panose="020B0206030303020204" pitchFamily="34" charset="0"/>
              </a:rPr>
              <a:t>: </a:t>
            </a:r>
          </a:p>
          <a:p>
            <a:pPr marL="457200" lvl="1" indent="0">
              <a:buFont typeface="Arial"/>
              <a:buNone/>
            </a:pPr>
            <a:r>
              <a:rPr lang="en-US" altLang="ko-KR" b="0" i="0" baseline="0" dirty="0" err="1">
                <a:latin typeface="SamsungOne 200C" panose="020B0206030303020204" pitchFamily="34" charset="0"/>
                <a:ea typeface="SamsungOne 200C" panose="020B0206030303020204" pitchFamily="34" charset="0"/>
              </a:rPr>
              <a:t>Mở</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rộng</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khái</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niệm</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điện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toán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tiện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ích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khách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hàng</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của</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các</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nhà</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cung</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cấp</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dịch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vụ</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điện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toán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đám</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mây</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chỉ</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bị</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tính</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phí</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cho</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các</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tài</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nguyên</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họ</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sử</a:t>
            </a:r>
            <a:r>
              <a:rPr lang="en-US" altLang="ko-KR" b="0" i="0" baseline="0" dirty="0">
                <a:latin typeface="SamsungOne 200C" panose="020B0206030303020204" pitchFamily="34" charset="0"/>
                <a:ea typeface="SamsungOne 200C" panose="020B0206030303020204" pitchFamily="34" charset="0"/>
              </a:rPr>
              <a:t> </a:t>
            </a:r>
            <a:r>
              <a:rPr lang="en-US" altLang="ko-KR" b="0" i="0" baseline="0" dirty="0" err="1">
                <a:latin typeface="SamsungOne 200C" panose="020B0206030303020204" pitchFamily="34" charset="0"/>
                <a:ea typeface="SamsungOne 200C" panose="020B0206030303020204" pitchFamily="34" charset="0"/>
              </a:rPr>
              <a:t>dụng</a:t>
            </a:r>
            <a:r>
              <a:rPr lang="en-US" altLang="ko-KR" b="0" i="0" baseline="0" dirty="0">
                <a:latin typeface="SamsungOne 200C" panose="020B0206030303020204" pitchFamily="34" charset="0"/>
                <a:ea typeface="SamsungOne 200C" panose="020B0206030303020204" pitchFamily="34" charset="0"/>
              </a:rPr>
              <a:t>.</a:t>
            </a:r>
            <a:endParaRPr lang="en-US" altLang="ko-KR" b="0" i="0" dirty="0">
              <a:latin typeface="SamsungOne 200C" panose="020B0206030303020204" pitchFamily="34" charset="0"/>
              <a:ea typeface="SamsungOne 200C" panose="020B0206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30</a:t>
            </a:fld>
            <a:endParaRPr lang="ko-KR" altLang="en-US" dirty="0"/>
          </a:p>
        </p:txBody>
      </p:sp>
    </p:spTree>
    <p:extLst>
      <p:ext uri="{BB962C8B-B14F-4D97-AF65-F5344CB8AC3E}">
        <p14:creationId xmlns:p14="http://schemas.microsoft.com/office/powerpoint/2010/main" val="3492953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indent="0" defTabSz="914099">
              <a:buFont typeface="Arial"/>
              <a:buNone/>
            </a:pPr>
            <a:r>
              <a:rPr lang="en-US" altLang="ko-KR" dirty="0" err="1">
                <a:solidFill>
                  <a:srgbClr val="000000"/>
                </a:solidFill>
                <a:ea typeface="SamsungOne-400" panose="020B0503030303020204" pitchFamily="34" charset="0"/>
              </a:rPr>
              <a:t>Nhà</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cung</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cấp</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dịch</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vụ</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và</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dịch</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vụ</a:t>
            </a:r>
            <a:r>
              <a:rPr lang="en-US" altLang="ko-KR" dirty="0">
                <a:solidFill>
                  <a:srgbClr val="000000"/>
                </a:solidFill>
                <a:ea typeface="SamsungOne-400" panose="020B0503030303020204" pitchFamily="34" charset="0"/>
              </a:rPr>
              <a:t> </a:t>
            </a:r>
            <a:r>
              <a:rPr lang="en-US" altLang="ko-KR" dirty="0" err="1">
                <a:solidFill>
                  <a:srgbClr val="000000"/>
                </a:solidFill>
                <a:ea typeface="SamsungOne-400" panose="020B0503030303020204" pitchFamily="34" charset="0"/>
              </a:rPr>
              <a:t>mẫu</a:t>
            </a:r>
            <a:r>
              <a:rPr lang="en-US" altLang="ko-KR" dirty="0">
                <a:solidFill>
                  <a:srgbClr val="000000"/>
                </a:solidFill>
                <a:ea typeface="SamsungOne-400" panose="020B0503030303020204" pitchFamily="34" charset="0"/>
              </a:rPr>
              <a:t>:</a:t>
            </a:r>
          </a:p>
          <a:p>
            <a:pPr marL="171463" lvl="0" indent="-171450" defTabSz="914099" fontAlgn="base">
              <a:spcBef>
                <a:spcPct val="0"/>
              </a:spcBef>
              <a:spcAft>
                <a:spcPct val="0"/>
              </a:spcAft>
              <a:buFont typeface="Arial" panose="020B0604020202020204" pitchFamily="34" charset="0"/>
              <a:buChar char="•"/>
            </a:pPr>
            <a:r>
              <a:rPr lang="en-US" altLang="ko-KR" baseline="0" dirty="0">
                <a:solidFill>
                  <a:schemeClr val="tx1"/>
                </a:solidFill>
                <a:ea typeface="SamsungOne-400" panose="020B0503030303020204" pitchFamily="34" charset="0"/>
              </a:rPr>
              <a:t>Amazon</a:t>
            </a:r>
          </a:p>
          <a:p>
            <a:pPr marL="457214" lvl="1" indent="0" defTabSz="914099" fontAlgn="base">
              <a:spcBef>
                <a:spcPct val="0"/>
              </a:spcBef>
              <a:spcAft>
                <a:spcPct val="0"/>
              </a:spcAft>
              <a:buFont typeface="Arial"/>
              <a:buNone/>
            </a:pPr>
            <a:r>
              <a:rPr lang="en-US" altLang="ko-KR" baseline="0" dirty="0" err="1">
                <a:solidFill>
                  <a:schemeClr val="tx1"/>
                </a:solidFill>
                <a:latin typeface="SamsungOne-400" panose="020B0503030303020204" pitchFamily="34" charset="0"/>
                <a:ea typeface="SamsungOne-400" panose="020B0503030303020204" pitchFamily="34" charset="0"/>
              </a:rPr>
              <a:t>Dịch</a:t>
            </a:r>
            <a:r>
              <a:rPr lang="en-US" altLang="ko-KR" baseline="0" dirty="0">
                <a:solidFill>
                  <a:schemeClr val="tx1"/>
                </a:solidFill>
                <a:latin typeface="SamsungOne-400" panose="020B0503030303020204" pitchFamily="34" charset="0"/>
                <a:ea typeface="SamsungOne-400" panose="020B0503030303020204" pitchFamily="34" charset="0"/>
              </a:rPr>
              <a:t> </a:t>
            </a:r>
            <a:r>
              <a:rPr lang="en-US" altLang="ko-KR" baseline="0" dirty="0" err="1">
                <a:solidFill>
                  <a:schemeClr val="tx1"/>
                </a:solidFill>
                <a:latin typeface="SamsungOne-400" panose="020B0503030303020204" pitchFamily="34" charset="0"/>
                <a:ea typeface="SamsungOne-400" panose="020B0503030303020204" pitchFamily="34" charset="0"/>
              </a:rPr>
              <a:t>vụ</a:t>
            </a:r>
            <a:r>
              <a:rPr lang="en-US" altLang="ko-KR" baseline="0" dirty="0">
                <a:solidFill>
                  <a:schemeClr val="tx1"/>
                </a:solidFill>
                <a:latin typeface="SamsungOne-400" panose="020B0503030303020204" pitchFamily="34" charset="0"/>
                <a:ea typeface="SamsungOne-400" panose="020B0503030303020204" pitchFamily="34" charset="0"/>
              </a:rPr>
              <a:t> Web</a:t>
            </a:r>
          </a:p>
          <a:p>
            <a:pPr marL="457214" lvl="1" indent="0" defTabSz="914099" fontAlgn="base">
              <a:spcBef>
                <a:spcPct val="0"/>
              </a:spcBef>
              <a:spcAft>
                <a:spcPct val="0"/>
              </a:spcAft>
              <a:buFont typeface="Arial"/>
              <a:buNone/>
            </a:pPr>
            <a:r>
              <a:rPr lang="en-US" altLang="ko-KR" baseline="0" dirty="0">
                <a:solidFill>
                  <a:schemeClr val="tx1"/>
                </a:solidFill>
                <a:latin typeface="SamsungOne-400" panose="020B0503030303020204" pitchFamily="34" charset="0"/>
                <a:ea typeface="SamsungOne-400" panose="020B0503030303020204" pitchFamily="34" charset="0"/>
              </a:rPr>
              <a:t>EC2</a:t>
            </a:r>
          </a:p>
          <a:p>
            <a:pPr marL="171463" lvl="0" indent="-171450" defTabSz="914099" fontAlgn="base">
              <a:spcBef>
                <a:spcPct val="0"/>
              </a:spcBef>
              <a:spcAft>
                <a:spcPct val="0"/>
              </a:spcAft>
              <a:buFont typeface="Arial" panose="020B0604020202020204" pitchFamily="34" charset="0"/>
              <a:buChar char="•"/>
            </a:pPr>
            <a:r>
              <a:rPr lang="en-US" altLang="ko-KR" dirty="0">
                <a:solidFill>
                  <a:schemeClr val="tx1"/>
                </a:solidFill>
                <a:ea typeface="SamsungOne-400" panose="020B0503030303020204" pitchFamily="34" charset="0"/>
              </a:rPr>
              <a:t>Google</a:t>
            </a:r>
          </a:p>
          <a:p>
            <a:pPr marL="457214" lvl="1" indent="0" defTabSz="914099" fontAlgn="base">
              <a:spcBef>
                <a:spcPct val="0"/>
              </a:spcBef>
              <a:spcAft>
                <a:spcPct val="0"/>
              </a:spcAft>
              <a:buFont typeface="Arial"/>
              <a:buNone/>
            </a:pPr>
            <a:r>
              <a:rPr lang="en-US" altLang="ko-KR" dirty="0">
                <a:solidFill>
                  <a:schemeClr val="tx1"/>
                </a:solidFill>
                <a:latin typeface="SamsungOne-400" panose="020B0503030303020204" pitchFamily="34" charset="0"/>
                <a:ea typeface="SamsungOne-400" panose="020B0503030303020204" pitchFamily="34" charset="0"/>
              </a:rPr>
              <a:t>Gmail</a:t>
            </a:r>
          </a:p>
          <a:p>
            <a:pPr marL="457214" lvl="1" indent="0" defTabSz="914099" fontAlgn="base">
              <a:spcBef>
                <a:spcPct val="0"/>
              </a:spcBef>
              <a:spcAft>
                <a:spcPct val="0"/>
              </a:spcAft>
              <a:buFont typeface="Arial"/>
              <a:buNone/>
            </a:pPr>
            <a:r>
              <a:rPr lang="en-US" altLang="ko-KR" dirty="0">
                <a:solidFill>
                  <a:schemeClr val="tx1"/>
                </a:solidFill>
                <a:latin typeface="SamsungOne-400" panose="020B0503030303020204" pitchFamily="34" charset="0"/>
                <a:ea typeface="SamsungOne-400" panose="020B0503030303020204" pitchFamily="34" charset="0"/>
              </a:rPr>
              <a:t>App</a:t>
            </a:r>
            <a:r>
              <a:rPr lang="en-US" altLang="ko-KR" baseline="0" dirty="0">
                <a:solidFill>
                  <a:schemeClr val="tx1"/>
                </a:solidFill>
                <a:latin typeface="SamsungOne-400" panose="020B0503030303020204" pitchFamily="34" charset="0"/>
                <a:ea typeface="SamsungOne-400" panose="020B0503030303020204" pitchFamily="34" charset="0"/>
              </a:rPr>
              <a:t> Engine</a:t>
            </a:r>
          </a:p>
          <a:p>
            <a:pPr marL="457214" lvl="1" indent="0" defTabSz="914099" fontAlgn="base">
              <a:spcBef>
                <a:spcPct val="0"/>
              </a:spcBef>
              <a:spcAft>
                <a:spcPct val="0"/>
              </a:spcAft>
              <a:buFont typeface="Arial"/>
              <a:buNone/>
            </a:pPr>
            <a:r>
              <a:rPr lang="en-US" altLang="ko-KR" baseline="0" dirty="0" err="1">
                <a:solidFill>
                  <a:schemeClr val="tx1"/>
                </a:solidFill>
                <a:latin typeface="SamsungOne-400" panose="020B0503030303020204" pitchFamily="34" charset="0"/>
                <a:ea typeface="SamsungOne-400" panose="020B0503030303020204" pitchFamily="34" charset="0"/>
              </a:rPr>
              <a:t>Bộ</a:t>
            </a:r>
            <a:r>
              <a:rPr lang="en-US" altLang="ko-KR" baseline="0" dirty="0">
                <a:solidFill>
                  <a:schemeClr val="tx1"/>
                </a:solidFill>
                <a:latin typeface="SamsungOne-400" panose="020B0503030303020204" pitchFamily="34" charset="0"/>
                <a:ea typeface="SamsungOne-400" panose="020B0503030303020204" pitchFamily="34" charset="0"/>
              </a:rPr>
              <a:t> </a:t>
            </a:r>
            <a:r>
              <a:rPr lang="en-US" altLang="ko-KR" baseline="0" dirty="0" err="1">
                <a:solidFill>
                  <a:schemeClr val="tx1"/>
                </a:solidFill>
                <a:latin typeface="SamsungOne-400" panose="020B0503030303020204" pitchFamily="34" charset="0"/>
                <a:ea typeface="SamsungOne-400" panose="020B0503030303020204" pitchFamily="34" charset="0"/>
              </a:rPr>
              <a:t>nhớ</a:t>
            </a:r>
            <a:r>
              <a:rPr lang="en-US" altLang="ko-KR" baseline="0" dirty="0">
                <a:solidFill>
                  <a:schemeClr val="tx1"/>
                </a:solidFill>
                <a:latin typeface="SamsungOne-400" panose="020B0503030303020204" pitchFamily="34" charset="0"/>
                <a:ea typeface="SamsungOne-400" panose="020B0503030303020204" pitchFamily="34" charset="0"/>
              </a:rPr>
              <a:t> </a:t>
            </a:r>
            <a:r>
              <a:rPr lang="en-US" altLang="ko-KR" baseline="0" dirty="0" err="1">
                <a:solidFill>
                  <a:schemeClr val="tx1"/>
                </a:solidFill>
                <a:latin typeface="SamsungOne-400" panose="020B0503030303020204" pitchFamily="34" charset="0"/>
                <a:ea typeface="SamsungOne-400" panose="020B0503030303020204" pitchFamily="34" charset="0"/>
              </a:rPr>
              <a:t>đám</a:t>
            </a:r>
            <a:r>
              <a:rPr lang="en-US" altLang="ko-KR" baseline="0" dirty="0">
                <a:solidFill>
                  <a:schemeClr val="tx1"/>
                </a:solidFill>
                <a:latin typeface="SamsungOne-400" panose="020B0503030303020204" pitchFamily="34" charset="0"/>
                <a:ea typeface="SamsungOne-400" panose="020B0503030303020204" pitchFamily="34" charset="0"/>
              </a:rPr>
              <a:t> </a:t>
            </a:r>
            <a:r>
              <a:rPr lang="en-US" altLang="ko-KR" baseline="0" dirty="0" err="1">
                <a:solidFill>
                  <a:schemeClr val="tx1"/>
                </a:solidFill>
                <a:latin typeface="SamsungOne-400" panose="020B0503030303020204" pitchFamily="34" charset="0"/>
                <a:ea typeface="SamsungOne-400" panose="020B0503030303020204" pitchFamily="34" charset="0"/>
              </a:rPr>
              <a:t>mây</a:t>
            </a:r>
            <a:endParaRPr lang="en-US" altLang="ko-KR" dirty="0">
              <a:solidFill>
                <a:schemeClr val="tx1"/>
              </a:solidFill>
              <a:latin typeface="SamsungOne-400" panose="020B0503030303020204" pitchFamily="34" charset="0"/>
              <a:ea typeface="SamsungOne-400" panose="020B0503030303020204" pitchFamily="34" charset="0"/>
            </a:endParaRPr>
          </a:p>
          <a:p>
            <a:pPr marL="171463" lvl="0" indent="-171450" defTabSz="914099" fontAlgn="base">
              <a:spcBef>
                <a:spcPct val="0"/>
              </a:spcBef>
              <a:spcAft>
                <a:spcPct val="0"/>
              </a:spcAft>
              <a:buFont typeface="Arial" panose="020B0604020202020204" pitchFamily="34" charset="0"/>
              <a:buChar char="•"/>
            </a:pPr>
            <a:r>
              <a:rPr lang="en-US" altLang="ko-KR" baseline="0" dirty="0">
                <a:solidFill>
                  <a:schemeClr val="tx1"/>
                </a:solidFill>
                <a:ea typeface="SamsungOne-400" panose="020B0503030303020204" pitchFamily="34" charset="0"/>
              </a:rPr>
              <a:t>Microsoft </a:t>
            </a:r>
          </a:p>
          <a:p>
            <a:pPr marL="457214" lvl="1" indent="0" defTabSz="914099" fontAlgn="base">
              <a:spcBef>
                <a:spcPct val="0"/>
              </a:spcBef>
              <a:spcAft>
                <a:spcPct val="0"/>
              </a:spcAft>
              <a:buFont typeface="Arial"/>
              <a:buNone/>
            </a:pPr>
            <a:r>
              <a:rPr lang="en-US" altLang="ko-KR" baseline="0" dirty="0">
                <a:solidFill>
                  <a:schemeClr val="tx1"/>
                </a:solidFill>
                <a:latin typeface="SamsungOne-400" panose="020B0503030303020204" pitchFamily="34" charset="0"/>
                <a:ea typeface="SamsungOne-400" panose="020B0503030303020204" pitchFamily="34" charset="0"/>
              </a:rPr>
              <a:t>Office 365</a:t>
            </a:r>
          </a:p>
          <a:p>
            <a:pPr marL="457214" lvl="1" indent="0" defTabSz="914099" fontAlgn="base">
              <a:spcBef>
                <a:spcPct val="0"/>
              </a:spcBef>
              <a:spcAft>
                <a:spcPct val="0"/>
              </a:spcAft>
              <a:buFont typeface="Arial"/>
              <a:buNone/>
            </a:pPr>
            <a:r>
              <a:rPr lang="en-US" altLang="ko-KR" baseline="0" dirty="0">
                <a:solidFill>
                  <a:schemeClr val="tx1"/>
                </a:solidFill>
                <a:latin typeface="SamsungOne-400" panose="020B0503030303020204" pitchFamily="34" charset="0"/>
                <a:ea typeface="SamsungOne-400" panose="020B0503030303020204" pitchFamily="34" charset="0"/>
              </a:rPr>
              <a:t>Exchange Online</a:t>
            </a:r>
          </a:p>
          <a:p>
            <a:pPr marL="457214" lvl="1" indent="0" defTabSz="914099" fontAlgn="base">
              <a:spcBef>
                <a:spcPct val="0"/>
              </a:spcBef>
              <a:spcAft>
                <a:spcPct val="0"/>
              </a:spcAft>
              <a:buFont typeface="Arial"/>
              <a:buNone/>
            </a:pPr>
            <a:r>
              <a:rPr lang="en-US" altLang="ko-KR" baseline="0" dirty="0">
                <a:solidFill>
                  <a:schemeClr val="tx1"/>
                </a:solidFill>
                <a:latin typeface="SamsungOne-400" panose="020B0503030303020204" pitchFamily="34" charset="0"/>
                <a:ea typeface="SamsungOne-400" panose="020B0503030303020204" pitchFamily="34" charset="0"/>
              </a:rPr>
              <a:t>SharePoint Online</a:t>
            </a:r>
          </a:p>
          <a:p>
            <a:pPr marL="457214" marR="0" lvl="1" indent="0" algn="l" defTabSz="914099" rtl="0" eaLnBrk="1" fontAlgn="base" latinLnBrk="0" hangingPunct="1">
              <a:lnSpc>
                <a:spcPct val="100000"/>
              </a:lnSpc>
              <a:spcBef>
                <a:spcPct val="0"/>
              </a:spcBef>
              <a:spcAft>
                <a:spcPct val="0"/>
              </a:spcAft>
              <a:buClrTx/>
              <a:buSzTx/>
              <a:buFont typeface="Arial"/>
              <a:buNone/>
              <a:tabLst/>
              <a:defRPr/>
            </a:pPr>
            <a:r>
              <a:rPr lang="en-US" altLang="ko-KR" dirty="0">
                <a:solidFill>
                  <a:schemeClr val="tx1"/>
                </a:solidFill>
                <a:latin typeface="SamsungOne-400" panose="020B0503030303020204" pitchFamily="34" charset="0"/>
                <a:ea typeface="SamsungOne-400" panose="020B0503030303020204" pitchFamily="34" charset="0"/>
              </a:rPr>
              <a:t>Windows Live</a:t>
            </a:r>
            <a:r>
              <a:rPr lang="en-US" altLang="ko-KR" baseline="0" dirty="0">
                <a:solidFill>
                  <a:schemeClr val="tx1"/>
                </a:solidFill>
                <a:latin typeface="SamsungOne-400" panose="020B0503030303020204" pitchFamily="34" charset="0"/>
                <a:ea typeface="SamsungOne-400" panose="020B0503030303020204" pitchFamily="34" charset="0"/>
              </a:rPr>
              <a:t> Hotmail</a:t>
            </a:r>
          </a:p>
          <a:p>
            <a:pPr marL="457214" lvl="1" indent="0" defTabSz="914099" fontAlgn="base">
              <a:spcBef>
                <a:spcPct val="0"/>
              </a:spcBef>
              <a:spcAft>
                <a:spcPct val="0"/>
              </a:spcAft>
              <a:buFont typeface="Arial"/>
              <a:buNone/>
            </a:pPr>
            <a:r>
              <a:rPr lang="en-US" altLang="ko-KR" baseline="0" dirty="0">
                <a:solidFill>
                  <a:schemeClr val="tx1"/>
                </a:solidFill>
                <a:latin typeface="SamsungOne-400" panose="020B0503030303020204" pitchFamily="34" charset="0"/>
                <a:ea typeface="SamsungOne-400" panose="020B0503030303020204" pitchFamily="34" charset="0"/>
              </a:rPr>
              <a:t>Windows Azure</a:t>
            </a:r>
            <a:endParaRPr lang="en-US" altLang="ko-KR" dirty="0">
              <a:solidFill>
                <a:schemeClr val="tx1"/>
              </a:solidFill>
              <a:latin typeface="SamsungOne-400" panose="020B0503030303020204" pitchFamily="34" charset="0"/>
              <a:ea typeface="SamsungOne-400" panose="020B0503030303020204" pitchFamily="34" charset="0"/>
            </a:endParaRPr>
          </a:p>
          <a:p>
            <a:pPr marL="171463" lvl="0" indent="-171450" defTabSz="914099" fontAlgn="base">
              <a:spcBef>
                <a:spcPct val="0"/>
              </a:spcBef>
              <a:spcAft>
                <a:spcPct val="0"/>
              </a:spcAft>
              <a:buFont typeface="Arial" panose="020B0604020202020204" pitchFamily="34" charset="0"/>
              <a:buChar char="•"/>
            </a:pPr>
            <a:r>
              <a:rPr lang="en-US" altLang="ko-KR" dirty="0">
                <a:ea typeface="SamsungOne-400" panose="020B0503030303020204" pitchFamily="34" charset="0"/>
              </a:rPr>
              <a:t>Salesforce</a:t>
            </a:r>
            <a:endParaRPr lang="en-US" altLang="ko-KR" dirty="0">
              <a:solidFill>
                <a:schemeClr val="tx1"/>
              </a:solidFill>
              <a:ea typeface="SamsungOne-400" panose="020B0503030303020204" pitchFamily="34" charset="0"/>
            </a:endParaRPr>
          </a:p>
          <a:p>
            <a:pPr marL="457214" lvl="1" indent="0" defTabSz="914099" fontAlgn="base">
              <a:spcBef>
                <a:spcPct val="0"/>
              </a:spcBef>
              <a:spcAft>
                <a:spcPct val="0"/>
              </a:spcAft>
              <a:buFont typeface="Arial"/>
              <a:buNone/>
            </a:pPr>
            <a:r>
              <a:rPr lang="en-US" altLang="ko-KR" dirty="0">
                <a:latin typeface="SamsungOne-400" panose="020B0503030303020204" pitchFamily="34" charset="0"/>
                <a:ea typeface="SamsungOne-400" panose="020B0503030303020204" pitchFamily="34" charset="0"/>
              </a:rPr>
              <a:t>force</a:t>
            </a:r>
            <a:r>
              <a:rPr lang="en-US" altLang="ko-KR" dirty="0">
                <a:solidFill>
                  <a:schemeClr val="tx1"/>
                </a:solidFill>
                <a:latin typeface="SamsungOne-400" panose="020B0503030303020204" pitchFamily="34" charset="0"/>
                <a:ea typeface="SamsungOne-400" panose="020B0503030303020204" pitchFamily="34" charset="0"/>
              </a:rPr>
              <a:t>.com</a:t>
            </a:r>
          </a:p>
          <a:p>
            <a:pPr marL="171463" lvl="0" indent="-171450" defTabSz="914099" fontAlgn="base">
              <a:spcBef>
                <a:spcPct val="0"/>
              </a:spcBef>
              <a:spcAft>
                <a:spcPct val="0"/>
              </a:spcAft>
              <a:buFont typeface="Arial" panose="020B0604020202020204" pitchFamily="34" charset="0"/>
              <a:buChar char="•"/>
            </a:pPr>
            <a:r>
              <a:rPr lang="en-US" altLang="ko-KR" baseline="0" dirty="0">
                <a:solidFill>
                  <a:schemeClr val="tx1"/>
                </a:solidFill>
                <a:ea typeface="SamsungOne-400" panose="020B0503030303020204" pitchFamily="34" charset="0"/>
              </a:rPr>
              <a:t>Rackspace</a:t>
            </a:r>
            <a:endParaRPr lang="en-US" altLang="ko-KR" baseline="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indent="0">
              <a:buFont typeface="Arial" panose="020B0604020202020204" pitchFamily="34" charset="0"/>
              <a:buNone/>
            </a:pPr>
            <a:r>
              <a:rPr lang="vi-VN" altLang="ko-KR" dirty="0">
                <a:ea typeface="SamsungOne-400" panose="020B0503030303020204" pitchFamily="34" charset="0"/>
              </a:rPr>
              <a:t>Điện toán đám mây được phân phối thông qua ba mô hình.</a:t>
            </a:r>
            <a:endParaRPr lang="en-US" altLang="ko-KR" dirty="0">
              <a:ea typeface="SamsungOne-400" panose="020B0503030303020204" pitchFamily="34" charset="0"/>
            </a:endParaRPr>
          </a:p>
          <a:p>
            <a:pPr marL="457200" lvl="1" indent="0">
              <a:buFont typeface="Arial"/>
              <a:buNone/>
            </a:pPr>
            <a:r>
              <a:rPr lang="en-US" altLang="ko-KR" baseline="0" dirty="0">
                <a:latin typeface="SamsungOne-400" panose="020B0503030303020204" pitchFamily="34" charset="0"/>
                <a:ea typeface="SamsungOne-400" panose="020B0503030303020204" pitchFamily="34" charset="0"/>
              </a:rPr>
              <a:t>IaaS (di </a:t>
            </a:r>
            <a:r>
              <a:rPr lang="en-US" altLang="ko-KR" baseline="0" dirty="0" err="1">
                <a:latin typeface="SamsungOne-400" panose="020B0503030303020204" pitchFamily="34" charset="0"/>
                <a:ea typeface="SamsungOne-400" panose="020B0503030303020204" pitchFamily="34" charset="0"/>
              </a:rPr>
              <a:t>chuyển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đến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nó</a:t>
            </a:r>
            <a:r>
              <a:rPr lang="en-US" altLang="ko-KR" baseline="0" dirty="0">
                <a:latin typeface="SamsungOne-400" panose="020B0503030303020204" pitchFamily="34" charset="0"/>
                <a:ea typeface="SamsungOne-400" panose="020B0503030303020204" pitchFamily="34" charset="0"/>
              </a:rPr>
              <a:t>)</a:t>
            </a:r>
          </a:p>
          <a:p>
            <a:pPr marL="457200" lvl="1" indent="0">
              <a:buFont typeface="Arial"/>
              <a:buNone/>
            </a:pPr>
            <a:r>
              <a:rPr lang="en-US" altLang="ko-KR" baseline="0" dirty="0">
                <a:latin typeface="SamsungOne-400" panose="020B0503030303020204" pitchFamily="34" charset="0"/>
                <a:ea typeface="SamsungOne-400" panose="020B0503030303020204" pitchFamily="34" charset="0"/>
              </a:rPr>
              <a:t>PaaS (</a:t>
            </a:r>
            <a:r>
              <a:rPr lang="en-US" altLang="ko-KR" baseline="0" dirty="0" err="1">
                <a:latin typeface="SamsungOne-400" panose="020B0503030303020204" pitchFamily="34" charset="0"/>
                <a:ea typeface="SamsungOne-400" panose="020B0503030303020204" pitchFamily="34" charset="0"/>
              </a:rPr>
              <a:t>xây</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dựng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trên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đó</a:t>
            </a:r>
            <a:r>
              <a:rPr lang="en-US" altLang="ko-KR" baseline="0" dirty="0">
                <a:latin typeface="SamsungOne-400" panose="020B0503030303020204" pitchFamily="34" charset="0"/>
                <a:ea typeface="SamsungOne-400" panose="020B0503030303020204" pitchFamily="34" charset="0"/>
              </a:rPr>
              <a:t>)</a:t>
            </a:r>
          </a:p>
          <a:p>
            <a:pPr marL="457200" lvl="1" indent="0">
              <a:buFont typeface="Arial"/>
              <a:buNone/>
            </a:pPr>
            <a:r>
              <a:rPr lang="en-US" altLang="ko-KR" baseline="0" dirty="0">
                <a:latin typeface="SamsungOne-400" panose="020B0503030303020204" pitchFamily="34" charset="0"/>
                <a:ea typeface="SamsungOne-400" panose="020B0503030303020204" pitchFamily="34" charset="0"/>
              </a:rPr>
              <a:t>SaaS (</a:t>
            </a:r>
            <a:r>
              <a:rPr lang="en-US" altLang="ko-KR" baseline="0" dirty="0" err="1">
                <a:latin typeface="SamsungOne-400" panose="020B0503030303020204" pitchFamily="34" charset="0"/>
                <a:ea typeface="SamsungOne-400" panose="020B0503030303020204" pitchFamily="34" charset="0"/>
              </a:rPr>
              <a:t>tiêu</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thụ</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nó</a:t>
            </a:r>
            <a:r>
              <a:rPr lang="en-US" altLang="ko-KR" baseline="0" dirty="0">
                <a:latin typeface="SamsungOne-400" panose="020B0503030303020204" pitchFamily="34" charset="0"/>
                <a:ea typeface="SamsungOne-400" panose="020B0503030303020204" pitchFamily="34" charset="0"/>
              </a:rPr>
              <a:t>)</a:t>
            </a:r>
          </a:p>
          <a:p>
            <a:pPr marL="0" indent="0">
              <a:buFont typeface="Arial"/>
              <a:buNone/>
            </a:pPr>
            <a:r>
              <a:rPr lang="vi-VN" altLang="ko-KR" baseline="0" dirty="0">
                <a:ea typeface="SamsungOne-400" panose="020B0503030303020204" pitchFamily="34" charset="0"/>
              </a:rPr>
              <a:t>Một số công ty mẫu cung cấp một hoặc nhiều mô hình dịch vụ này được liệt kê bên dưới.</a:t>
            </a:r>
          </a:p>
          <a:p>
            <a:pPr marL="0" indent="0">
              <a:buFont typeface="Arial"/>
              <a:buNone/>
            </a:pPr>
            <a:r>
              <a:rPr lang="vi-VN" altLang="ko-KR" baseline="0" dirty="0">
                <a:ea typeface="SamsungOne-400" panose="020B0503030303020204" pitchFamily="34" charset="0"/>
              </a:rPr>
              <a:t>Mặc dù các dịch vụ của một số công ty rõ ràng dành riêng cho một mô hình cụ thể (ví dụ: MS Office 365), một số lại vượt qua nhiều ranh giới.</a:t>
            </a:r>
          </a:p>
          <a:p>
            <a:pPr marL="0" indent="0">
              <a:buFont typeface="Arial"/>
              <a:buNone/>
            </a:pPr>
            <a:r>
              <a:rPr lang="vi-VN" altLang="ko-KR" baseline="0" dirty="0">
                <a:ea typeface="SamsungOne-400" panose="020B0503030303020204" pitchFamily="34" charset="0"/>
              </a:rPr>
              <a:t>Microsoft Azure chủ yếu là một mô hình dịch vụ PaaS; tuy nhiên, các máy ảo (VM) của nó là các dịch vụ IaaS.</a:t>
            </a:r>
          </a:p>
          <a:p>
            <a:pPr marL="0" indent="0">
              <a:buFont typeface="Arial"/>
              <a:buNone/>
            </a:pPr>
            <a:r>
              <a:rPr lang="vi-VN" altLang="ko-KR" baseline="0" dirty="0">
                <a:ea typeface="SamsungOne-400" panose="020B0503030303020204" pitchFamily="34" charset="0"/>
              </a:rPr>
              <a:t>Amazon Web Services (AWS) chủ yếu là một dịch vụ IaaS với các dịch vụ EC2 và S3; tuy nhiên, AWS đã bắt đầu cung cấp Elastic Map Reduce (EMR) với các thành phần cần thiết cho các nhà phát triển và nhà khoa học dữ liệu lớn để phát triển các chương trình </a:t>
            </a:r>
            <a:r>
              <a:rPr lang="en-US" altLang="ko-KR" baseline="0" dirty="0">
                <a:ea typeface="SamsungOne-400" panose="020B0503030303020204" pitchFamily="34" charset="0"/>
              </a:rPr>
              <a:t>map-reduce </a:t>
            </a:r>
            <a:r>
              <a:rPr lang="vi-VN" altLang="ko-KR" baseline="0" dirty="0">
                <a:ea typeface="SamsungOne-400" panose="020B0503030303020204" pitchFamily="34" charset="0"/>
              </a:rPr>
              <a:t>và Spark. (Những khái niệm này sẽ được thảo luận chi tiết trong các bài học sau.)</a:t>
            </a:r>
            <a:endParaRPr lang="en-US" altLang="ko-Kore-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31</a:t>
            </a:fld>
            <a:endParaRPr lang="ko-KR" altLang="en-US" dirty="0"/>
          </a:p>
        </p:txBody>
      </p:sp>
    </p:spTree>
    <p:extLst>
      <p:ext uri="{BB962C8B-B14F-4D97-AF65-F5344CB8AC3E}">
        <p14:creationId xmlns:p14="http://schemas.microsoft.com/office/powerpoint/2010/main" val="1601974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171450" indent="-171450">
              <a:buFont typeface="Arial"/>
              <a:buChar char="•"/>
            </a:pPr>
            <a:r>
              <a:rPr lang="en-US" altLang="ko-KR" dirty="0" err="1">
                <a:ea typeface="SamsungOne-400" panose="020B0503030303020204" pitchFamily="34" charset="0"/>
              </a:rPr>
              <a:t>Đám</a:t>
            </a:r>
            <a:r>
              <a:rPr lang="en-US" altLang="ko-KR" baseline="0" dirty="0">
                <a:ea typeface="SamsungOne-400" panose="020B0503030303020204" pitchFamily="34" charset="0"/>
              </a:rPr>
              <a:t> </a:t>
            </a:r>
            <a:r>
              <a:rPr lang="en-US" altLang="ko-KR" baseline="0" dirty="0" err="1">
                <a:ea typeface="SamsungOne-400" panose="020B0503030303020204" pitchFamily="34" charset="0"/>
              </a:rPr>
              <a:t>mây</a:t>
            </a:r>
            <a:r>
              <a:rPr lang="en-US" altLang="ko-KR" baseline="0" dirty="0">
                <a:ea typeface="SamsungOne-400" panose="020B0503030303020204" pitchFamily="34" charset="0"/>
              </a:rPr>
              <a:t> </a:t>
            </a:r>
            <a:r>
              <a:rPr lang="en-US" altLang="ko-KR" baseline="0" dirty="0" err="1">
                <a:ea typeface="SamsungOne-400" panose="020B0503030303020204" pitchFamily="34" charset="0"/>
              </a:rPr>
              <a:t>riêng</a:t>
            </a:r>
            <a:r>
              <a:rPr lang="en-US" altLang="ko-KR" baseline="0" dirty="0">
                <a:ea typeface="SamsungOne-400" panose="020B0503030303020204" pitchFamily="34" charset="0"/>
              </a:rPr>
              <a:t> </a:t>
            </a:r>
            <a:r>
              <a:rPr lang="en-US" altLang="ko-KR" dirty="0">
                <a:ea typeface="SamsungOne-400" panose="020B0503030303020204" pitchFamily="34" charset="0"/>
              </a:rPr>
              <a:t>(hay </a:t>
            </a:r>
            <a:r>
              <a:rPr lang="en-US" altLang="ko-KR" dirty="0" err="1">
                <a:ea typeface="SamsungOne-400" panose="020B0503030303020204" pitchFamily="34" charset="0"/>
              </a:rPr>
              <a:t>còn</a:t>
            </a:r>
            <a:r>
              <a:rPr lang="en-US" altLang="ko-KR" dirty="0">
                <a:ea typeface="SamsungOne-400" panose="020B0503030303020204" pitchFamily="34" charset="0"/>
              </a:rPr>
              <a:t> </a:t>
            </a:r>
            <a:r>
              <a:rPr lang="en-US" altLang="ko-KR" dirty="0" err="1">
                <a:ea typeface="SamsungOne-400" panose="020B0503030303020204" pitchFamily="34" charset="0"/>
              </a:rPr>
              <a:t>gọi</a:t>
            </a:r>
            <a:r>
              <a:rPr lang="en-US" altLang="ko-KR" dirty="0">
                <a:ea typeface="SamsungOne-400" panose="020B0503030303020204" pitchFamily="34" charset="0"/>
              </a:rPr>
              <a:t> </a:t>
            </a:r>
            <a:r>
              <a:rPr lang="en-US" altLang="ko-KR" dirty="0" err="1">
                <a:ea typeface="SamsungOne-400" panose="020B0503030303020204" pitchFamily="34" charset="0"/>
              </a:rPr>
              <a:t>là</a:t>
            </a:r>
            <a:r>
              <a:rPr lang="en-US" altLang="ko-KR" dirty="0">
                <a:ea typeface="SamsungOne-400" panose="020B0503030303020204" pitchFamily="34" charset="0"/>
              </a:rPr>
              <a:t> </a:t>
            </a:r>
            <a:r>
              <a:rPr lang="en-US" altLang="ko-KR" dirty="0" err="1">
                <a:ea typeface="SamsungOne-400" panose="020B0503030303020204" pitchFamily="34" charset="0"/>
              </a:rPr>
              <a:t>đám</a:t>
            </a:r>
            <a:r>
              <a:rPr lang="en-US" altLang="ko-KR" dirty="0">
                <a:ea typeface="SamsungOne-400" panose="020B0503030303020204" pitchFamily="34" charset="0"/>
              </a:rPr>
              <a:t> </a:t>
            </a:r>
            <a:r>
              <a:rPr lang="en-US" altLang="ko-KR" dirty="0" err="1">
                <a:ea typeface="SamsungOne-400" panose="020B0503030303020204" pitchFamily="34" charset="0"/>
              </a:rPr>
              <a:t>mây</a:t>
            </a:r>
            <a:r>
              <a:rPr lang="en-US" altLang="ko-KR" dirty="0">
                <a:ea typeface="SamsungOne-400" panose="020B0503030303020204" pitchFamily="34" charset="0"/>
              </a:rPr>
              <a:t> </a:t>
            </a:r>
            <a:r>
              <a:rPr lang="en-US" altLang="ko-KR" dirty="0" err="1">
                <a:ea typeface="SamsungOne-400" panose="020B0503030303020204" pitchFamily="34" charset="0"/>
              </a:rPr>
              <a:t>nội</a:t>
            </a:r>
            <a:r>
              <a:rPr lang="en-US" altLang="ko-KR" dirty="0">
                <a:ea typeface="SamsungOne-400" panose="020B0503030303020204" pitchFamily="34" charset="0"/>
              </a:rPr>
              <a:t> </a:t>
            </a:r>
            <a:r>
              <a:rPr lang="en-US" altLang="ko-KR" dirty="0" err="1">
                <a:ea typeface="SamsungOne-400" panose="020B0503030303020204" pitchFamily="34" charset="0"/>
              </a:rPr>
              <a:t>bộ</a:t>
            </a:r>
            <a:r>
              <a:rPr lang="en-US" altLang="ko-KR" dirty="0">
                <a:ea typeface="SamsungOne-400" panose="020B0503030303020204" pitchFamily="34" charset="0"/>
              </a:rPr>
              <a:t>)</a:t>
            </a:r>
            <a:r>
              <a:rPr lang="en-US" altLang="ko-KR" baseline="0" dirty="0">
                <a:ea typeface="SamsungOne-400" panose="020B0503030303020204" pitchFamily="34" charset="0"/>
              </a:rPr>
              <a:t>): </a:t>
            </a: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Mô hình triển khai điện toán đám mây này được triển khai trên môi trường bảo mật dựa trên đám mây và chỉ những người dùng được ủy quyền mới được phép truy cập.</a:t>
            </a:r>
            <a:endParaRPr lang="en-US" altLang="ko-KR" baseline="0" dirty="0">
              <a:latin typeface="SamsungOne-400" panose="020B0503030303020204" pitchFamily="34" charset="0"/>
              <a:ea typeface="SamsungOne-400" panose="020B0503030303020204" pitchFamily="34" charset="0"/>
            </a:endParaRP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Việc sử dụng mô hình này cung cấp cho các tổ chức cơ hội để kiểm soát dữ liệu của họ và thiết lập các biện pháp bảo mật của riêng họ.</a:t>
            </a:r>
            <a:endParaRPr lang="en-US" altLang="ko-KR" baseline="0" dirty="0">
              <a:latin typeface="SamsungOne-400" panose="020B0503030303020204" pitchFamily="34" charset="0"/>
              <a:ea typeface="SamsungOne-400" panose="020B0503030303020204" pitchFamily="34" charset="0"/>
            </a:endParaRPr>
          </a:p>
          <a:p>
            <a:pPr marL="171450" indent="-171450">
              <a:buFont typeface="Arial"/>
              <a:buChar char="•"/>
            </a:pPr>
            <a:endParaRPr lang="en-US" altLang="ko-KR" baseline="0" dirty="0">
              <a:ea typeface="SamsungOne-400" panose="020B0503030303020204" pitchFamily="34" charset="0"/>
            </a:endParaRPr>
          </a:p>
          <a:p>
            <a:pPr marL="171450" indent="-171450">
              <a:buFont typeface="Arial"/>
              <a:buChar char="•"/>
            </a:pPr>
            <a:r>
              <a:rPr lang="en-US" altLang="ko-KR" baseline="0" dirty="0" err="1">
                <a:ea typeface="SamsungOne-400" panose="020B0503030303020204" pitchFamily="34" charset="0"/>
              </a:rPr>
              <a:t>Đám</a:t>
            </a:r>
            <a:r>
              <a:rPr lang="en-US" altLang="ko-KR" baseline="0" dirty="0">
                <a:ea typeface="SamsungOne-400" panose="020B0503030303020204" pitchFamily="34" charset="0"/>
              </a:rPr>
              <a:t> </a:t>
            </a:r>
            <a:r>
              <a:rPr lang="en-US" altLang="ko-KR" baseline="0" dirty="0" err="1">
                <a:ea typeface="SamsungOne-400" panose="020B0503030303020204" pitchFamily="34" charset="0"/>
              </a:rPr>
              <a:t>mây</a:t>
            </a:r>
            <a:r>
              <a:rPr lang="en-US" altLang="ko-KR" baseline="0" dirty="0">
                <a:ea typeface="SamsungOne-400" panose="020B0503030303020204" pitchFamily="34" charset="0"/>
              </a:rPr>
              <a:t> </a:t>
            </a:r>
            <a:r>
              <a:rPr lang="en-US" altLang="ko-KR" baseline="0" dirty="0" err="1">
                <a:ea typeface="SamsungOne-400" panose="020B0503030303020204" pitchFamily="34" charset="0"/>
              </a:rPr>
              <a:t>công</a:t>
            </a:r>
            <a:r>
              <a:rPr lang="en-US" altLang="ko-KR" baseline="0" dirty="0">
                <a:ea typeface="SamsungOne-400" panose="020B0503030303020204" pitchFamily="34" charset="0"/>
              </a:rPr>
              <a:t> </a:t>
            </a:r>
            <a:r>
              <a:rPr lang="en-US" altLang="ko-KR" baseline="0" dirty="0" err="1">
                <a:ea typeface="SamsungOne-400" panose="020B0503030303020204" pitchFamily="34" charset="0"/>
              </a:rPr>
              <a:t>cộng</a:t>
            </a:r>
            <a:r>
              <a:rPr lang="en-US" altLang="ko-KR" baseline="0" dirty="0">
                <a:ea typeface="SamsungOne-400" panose="020B0503030303020204" pitchFamily="34" charset="0"/>
              </a:rPr>
              <a:t>:</a:t>
            </a: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Các dịch vụ đám mây được phân phối qua mạng (Internet) và được mở để sử dụng chung.</a:t>
            </a:r>
            <a:endParaRPr lang="en-US" altLang="ko-KR" baseline="0" dirty="0">
              <a:latin typeface="SamsungOne-400" panose="020B0503030303020204" pitchFamily="34" charset="0"/>
              <a:ea typeface="SamsungOne-400" panose="020B0503030303020204" pitchFamily="34" charset="0"/>
            </a:endParaRPr>
          </a:p>
          <a:p>
            <a:pPr marL="171450" indent="-171450">
              <a:buFont typeface="Arial"/>
              <a:buChar char="•"/>
            </a:pPr>
            <a:endParaRPr lang="en-US" altLang="ko-KR" baseline="0" dirty="0">
              <a:ea typeface="SamsungOne-400" panose="020B0503030303020204" pitchFamily="34" charset="0"/>
            </a:endParaRPr>
          </a:p>
          <a:p>
            <a:pPr marL="171450" indent="-171450">
              <a:buFont typeface="Arial"/>
              <a:buChar char="•"/>
            </a:pPr>
            <a:r>
              <a:rPr lang="en-US" altLang="ko-KR" baseline="0" dirty="0" err="1">
                <a:ea typeface="SamsungOne-400" panose="020B0503030303020204" pitchFamily="34" charset="0"/>
              </a:rPr>
              <a:t>Đám</a:t>
            </a:r>
            <a:r>
              <a:rPr lang="en-US" altLang="ko-KR" baseline="0" dirty="0">
                <a:ea typeface="SamsungOne-400" panose="020B0503030303020204" pitchFamily="34" charset="0"/>
              </a:rPr>
              <a:t> </a:t>
            </a:r>
            <a:r>
              <a:rPr lang="en-US" altLang="ko-KR" baseline="0" dirty="0" err="1">
                <a:ea typeface="SamsungOne-400" panose="020B0503030303020204" pitchFamily="34" charset="0"/>
              </a:rPr>
              <a:t>mây</a:t>
            </a:r>
            <a:r>
              <a:rPr lang="en-US" altLang="ko-KR" baseline="0" dirty="0">
                <a:ea typeface="SamsungOne-400" panose="020B0503030303020204" pitchFamily="34" charset="0"/>
              </a:rPr>
              <a:t> </a:t>
            </a:r>
            <a:r>
              <a:rPr lang="en-US" altLang="ko-KR" baseline="0" dirty="0" err="1">
                <a:ea typeface="SamsungOne-400" panose="020B0503030303020204" pitchFamily="34" charset="0"/>
              </a:rPr>
              <a:t>cộng</a:t>
            </a:r>
            <a:r>
              <a:rPr lang="en-US" altLang="ko-KR" baseline="0" dirty="0">
                <a:ea typeface="SamsungOne-400" panose="020B0503030303020204" pitchFamily="34" charset="0"/>
              </a:rPr>
              <a:t> </a:t>
            </a:r>
            <a:r>
              <a:rPr lang="en-US" altLang="ko-KR" baseline="0" dirty="0" err="1">
                <a:ea typeface="SamsungOne-400" panose="020B0503030303020204" pitchFamily="34" charset="0"/>
              </a:rPr>
              <a:t>đồng</a:t>
            </a:r>
            <a:r>
              <a:rPr lang="en-US" altLang="ko-KR" baseline="0" dirty="0">
                <a:ea typeface="SamsungOne-400" panose="020B0503030303020204" pitchFamily="34" charset="0"/>
              </a:rPr>
              <a:t>:</a:t>
            </a: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Phương pháp triển khai này đại diện cho một mô hình điện toán đám mây ở đâu đó giữa công khai và riêng tư.</a:t>
            </a: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Thiết lập được chia sẻ lẫn nhau giữa các tổ chức có chung lợi ích (chẳng hạn như ngân hàng hoặc công ty thương mại) và quyền truy cập bị hạn chế đối với các tổ chức này.</a:t>
            </a:r>
            <a:endParaRPr lang="en-US" altLang="ko-KR" baseline="0" dirty="0">
              <a:latin typeface="SamsungOne-400" panose="020B0503030303020204" pitchFamily="34" charset="0"/>
              <a:ea typeface="SamsungOne-400" panose="020B0503030303020204" pitchFamily="34" charset="0"/>
            </a:endParaRP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Nó bao gồm nhiều máy chủ dành riêng cho truy cập riêng tư</a:t>
            </a:r>
            <a:endParaRPr lang="en-US" altLang="ko-KR" baseline="0" dirty="0">
              <a:latin typeface="SamsungOne-400" panose="020B0503030303020204" pitchFamily="34" charset="0"/>
              <a:ea typeface="SamsungOne-400" panose="020B0503030303020204" pitchFamily="34" charset="0"/>
            </a:endParaRPr>
          </a:p>
          <a:p>
            <a:pPr marL="457200" lvl="1" indent="0">
              <a:buFont typeface="Arial"/>
              <a:buNone/>
            </a:pPr>
            <a:endParaRPr lang="en-US" altLang="ko-KR" baseline="0" dirty="0">
              <a:latin typeface="SamsungOne-400" panose="020B0503030303020204" pitchFamily="34" charset="0"/>
              <a:ea typeface="SamsungOne-400" panose="020B0503030303020204" pitchFamily="34" charset="0"/>
            </a:endParaRPr>
          </a:p>
          <a:p>
            <a:pPr marL="171450" indent="-171450">
              <a:buFont typeface="Arial"/>
              <a:buChar char="•"/>
            </a:pPr>
            <a:endParaRPr lang="en-US" altLang="ko-KR" baseline="0" dirty="0">
              <a:ea typeface="SamsungOne-400" panose="020B0503030303020204" pitchFamily="34" charset="0"/>
            </a:endParaRPr>
          </a:p>
          <a:p>
            <a:pPr marL="171450" indent="-171450">
              <a:buFont typeface="Arial"/>
              <a:buChar char="•"/>
            </a:pPr>
            <a:r>
              <a:rPr lang="en-US" altLang="ko-KR" baseline="0" dirty="0" err="1">
                <a:ea typeface="SamsungOne-400" panose="020B0503030303020204" pitchFamily="34" charset="0"/>
              </a:rPr>
              <a:t>Đám</a:t>
            </a:r>
            <a:r>
              <a:rPr lang="en-US" altLang="ko-KR" baseline="0" dirty="0">
                <a:ea typeface="SamsungOne-400" panose="020B0503030303020204" pitchFamily="34" charset="0"/>
              </a:rPr>
              <a:t> </a:t>
            </a:r>
            <a:r>
              <a:rPr lang="en-US" altLang="ko-KR" baseline="0" dirty="0" err="1">
                <a:ea typeface="SamsungOne-400" panose="020B0503030303020204" pitchFamily="34" charset="0"/>
              </a:rPr>
              <a:t>mây</a:t>
            </a:r>
            <a:r>
              <a:rPr lang="en-US" altLang="ko-KR" baseline="0" dirty="0">
                <a:ea typeface="SamsungOne-400" panose="020B0503030303020204" pitchFamily="34" charset="0"/>
              </a:rPr>
              <a:t> </a:t>
            </a:r>
            <a:r>
              <a:rPr lang="en-US" altLang="ko-KR" baseline="0" dirty="0" err="1">
                <a:ea typeface="SamsungOne-400" panose="020B0503030303020204" pitchFamily="34" charset="0"/>
              </a:rPr>
              <a:t>kết</a:t>
            </a:r>
            <a:r>
              <a:rPr lang="en-US" altLang="ko-KR" baseline="0" dirty="0">
                <a:ea typeface="SamsungOne-400" panose="020B0503030303020204" pitchFamily="34" charset="0"/>
              </a:rPr>
              <a:t> </a:t>
            </a:r>
            <a:r>
              <a:rPr lang="en-US" altLang="ko-KR" baseline="0" dirty="0" err="1">
                <a:ea typeface="SamsungOne-400" panose="020B0503030303020204" pitchFamily="34" charset="0"/>
              </a:rPr>
              <a:t>hợp</a:t>
            </a:r>
            <a:r>
              <a:rPr lang="en-US" altLang="ko-KR" baseline="0" dirty="0">
                <a:ea typeface="SamsungOne-400" panose="020B0503030303020204" pitchFamily="34" charset="0"/>
              </a:rPr>
              <a:t>:  </a:t>
            </a:r>
          </a:p>
          <a:p>
            <a:pPr marL="457200" lvl="1" indent="0">
              <a:buFont typeface="Arial"/>
              <a:buNone/>
            </a:pPr>
            <a:r>
              <a:rPr lang="vi-VN" altLang="ko-KR" baseline="0" dirty="0">
                <a:latin typeface="SamsungOne-400" panose="020B0503030303020204" pitchFamily="34" charset="0"/>
                <a:ea typeface="SamsungOne-400" panose="020B0503030303020204" pitchFamily="34" charset="0"/>
              </a:rPr>
              <a:t>Một sự kết hợp của tất cả những điều trên, bao gồm nhiều máy chủ dành riêng cho truy cập riêng tư hoặc công khai.</a:t>
            </a:r>
            <a:endParaRPr lang="en-US" altLang="ko-KR" sz="1200" b="0" dirty="0"/>
          </a:p>
          <a:p>
            <a:pPr marL="0" marR="0" lvl="0" indent="0" algn="l" defTabSz="914400" rtl="0">
              <a:lnSpc>
                <a:spcPct val="100000"/>
              </a:lnSpc>
              <a:buClrTx/>
              <a:buSzTx/>
              <a:buFontTx/>
              <a:buNone/>
              <a:tabLst/>
              <a:defRPr/>
            </a:pPr>
            <a:endParaRPr lang="en-US" altLang="ko-Kore-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32</a:t>
            </a:fld>
            <a:endParaRPr lang="ko-KR" altLang="en-US" dirty="0"/>
          </a:p>
        </p:txBody>
      </p:sp>
    </p:spTree>
    <p:extLst>
      <p:ext uri="{BB962C8B-B14F-4D97-AF65-F5344CB8AC3E}">
        <p14:creationId xmlns:p14="http://schemas.microsoft.com/office/powerpoint/2010/main" val="1099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t>[Hướng dẫn của giảng viên]</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Đây là khoa học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hãy trình bày đây là sản phẩm đỉnh cao cuối cùng của </a:t>
            </a:r>
            <a:r>
              <a:rPr lang="en-US" altLang="ko-KR" sz="1200" b="0" dirty="0"/>
              <a:t>Big</a:t>
            </a:r>
            <a:r>
              <a:rPr lang="en-US" altLang="ko-KR" sz="1200" b="0" baseline="0" dirty="0"/>
              <a:t> Data </a:t>
            </a:r>
            <a:r>
              <a:rPr lang="vi-VN" altLang="ko-KR" sz="1200" b="0" dirty="0"/>
              <a:t>và Kỹ thuật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Một phép loại suy mà bạn có thể sử dụng với sinh viên là học </a:t>
            </a:r>
            <a:r>
              <a:rPr lang="en-US" altLang="ko-KR" sz="1200" b="0" dirty="0"/>
              <a:t>Big Data</a:t>
            </a:r>
            <a:r>
              <a:rPr lang="en-US" altLang="ko-KR" sz="1200" b="0" baseline="0" dirty="0"/>
              <a:t> </a:t>
            </a:r>
            <a:r>
              <a:rPr lang="vi-VN" altLang="ko-KR" sz="1200" b="0" dirty="0"/>
              <a:t>giống như học cách lái xe.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niềm vui thực sự, khi bạn biết lái xe, là thực hiện các chuyến hành trình đến những địa điểm tuyệt vời mới và chưa được biết đến.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sẽ trình bày các trường hợp sử dụng </a:t>
            </a:r>
            <a:r>
              <a:rPr lang="en-US" altLang="ko-KR" sz="1200" b="0" dirty="0"/>
              <a:t>Big</a:t>
            </a:r>
            <a:r>
              <a:rPr lang="en-US" altLang="ko-KR" sz="1200" b="0" baseline="0" dirty="0"/>
              <a:t> Data</a:t>
            </a:r>
            <a:r>
              <a:rPr lang="vi-VN" altLang="ko-KR" sz="1200" b="0" dirty="0"/>
              <a:t> trong các trang trình bày sắp tới, đại diện cho những hành trình đó.</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endParaRPr lang="en-US" altLang="ko-KR" sz="12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altLang="ko-KR" baseline="0" dirty="0"/>
              <a:t>Khoa học dữ liệu đang phát triển từ việc chỉ cố gắng tìm hiểu điều gì đã xảy ra trong quá khứ để đi sâu hơn và khám phá lý do tại sao nó lại xảy ra để dự đoán tương lai và tìm hiểu điều gì sẽ xảy ra.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vi-VN" altLang="ko-KR" baseline="0" dirty="0"/>
              <a:t>Mục tiêu cuối cùng là không chỉ tìm ra điều gì sẽ xảy ra mà còn đưa ra quyết định trước và thực hiện hành động một cách tự động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a:t>
            </a:fld>
            <a:endParaRPr lang="ko-KR" altLang="en-US" dirty="0"/>
          </a:p>
        </p:txBody>
      </p:sp>
    </p:spTree>
    <p:extLst>
      <p:ext uri="{BB962C8B-B14F-4D97-AF65-F5344CB8AC3E}">
        <p14:creationId xmlns:p14="http://schemas.microsoft.com/office/powerpoint/2010/main" val="2808776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indent="0">
              <a:buFont typeface="Arial"/>
              <a:buNone/>
            </a:pPr>
            <a:r>
              <a:rPr lang="en-US" altLang="ko-KR" b="0" dirty="0" err="1">
                <a:ea typeface="SamsungOne-400" panose="020B0503030303020204" pitchFamily="34" charset="0"/>
              </a:rPr>
              <a:t>Điện</a:t>
            </a:r>
            <a:r>
              <a:rPr lang="en-US" altLang="ko-KR" b="0" dirty="0">
                <a:ea typeface="SamsungOne-400" panose="020B0503030303020204" pitchFamily="34" charset="0"/>
              </a:rPr>
              <a:t> </a:t>
            </a:r>
            <a:r>
              <a:rPr lang="en-US" altLang="ko-KR" b="0" dirty="0" err="1">
                <a:ea typeface="SamsungOne-400" panose="020B0503030303020204" pitchFamily="34" charset="0"/>
              </a:rPr>
              <a:t>toán</a:t>
            </a:r>
            <a:r>
              <a:rPr lang="en-US" altLang="ko-KR" b="0" dirty="0">
                <a:ea typeface="SamsungOne-400" panose="020B0503030303020204" pitchFamily="34" charset="0"/>
              </a:rPr>
              <a:t> </a:t>
            </a:r>
            <a:r>
              <a:rPr lang="en-US" altLang="ko-KR" b="0" dirty="0" err="1">
                <a:ea typeface="SamsungOne-400" panose="020B0503030303020204" pitchFamily="34" charset="0"/>
              </a:rPr>
              <a:t>đám</a:t>
            </a:r>
            <a:r>
              <a:rPr lang="en-US" altLang="ko-KR" b="0" dirty="0">
                <a:ea typeface="SamsungOne-400" panose="020B0503030303020204" pitchFamily="34" charset="0"/>
              </a:rPr>
              <a:t> </a:t>
            </a:r>
            <a:r>
              <a:rPr lang="en-US" altLang="ko-KR" b="0" dirty="0" err="1">
                <a:ea typeface="SamsungOne-400" panose="020B0503030303020204" pitchFamily="34" charset="0"/>
              </a:rPr>
              <a:t>mây</a:t>
            </a:r>
            <a:r>
              <a:rPr lang="en-US" altLang="ko-KR" b="0" dirty="0">
                <a:ea typeface="SamsungOne-400" panose="020B0503030303020204" pitchFamily="34" charset="0"/>
              </a:rPr>
              <a:t> </a:t>
            </a:r>
            <a:r>
              <a:rPr lang="en-US" altLang="ko-KR" b="0" dirty="0" err="1">
                <a:ea typeface="SamsungOne-400" panose="020B0503030303020204" pitchFamily="34" charset="0"/>
              </a:rPr>
              <a:t>đang</a:t>
            </a:r>
            <a:r>
              <a:rPr lang="en-US" altLang="ko-KR" b="0" dirty="0">
                <a:ea typeface="SamsungOne-400" panose="020B0503030303020204" pitchFamily="34" charset="0"/>
              </a:rPr>
              <a:t> </a:t>
            </a:r>
            <a:r>
              <a:rPr lang="en-US" altLang="ko-KR" b="0" dirty="0" err="1">
                <a:ea typeface="SamsungOne-400" panose="020B0503030303020204" pitchFamily="34" charset="0"/>
              </a:rPr>
              <a:t>trở</a:t>
            </a:r>
            <a:r>
              <a:rPr lang="en-US" altLang="ko-KR" b="0" dirty="0">
                <a:ea typeface="SamsungOne-400" panose="020B0503030303020204" pitchFamily="34" charset="0"/>
              </a:rPr>
              <a:t> </a:t>
            </a:r>
            <a:r>
              <a:rPr lang="en-US" altLang="ko-KR" b="0" dirty="0" err="1">
                <a:ea typeface="SamsungOne-400" panose="020B0503030303020204" pitchFamily="34" charset="0"/>
              </a:rPr>
              <a:t>nên</a:t>
            </a:r>
            <a:r>
              <a:rPr lang="en-US" altLang="ko-KR" b="0" dirty="0">
                <a:ea typeface="SamsungOne-400" panose="020B0503030303020204" pitchFamily="34" charset="0"/>
              </a:rPr>
              <a:t> </a:t>
            </a:r>
            <a:r>
              <a:rPr lang="en-US" altLang="ko-KR" b="0" dirty="0" err="1">
                <a:ea typeface="SamsungOne-400" panose="020B0503030303020204" pitchFamily="34" charset="0"/>
              </a:rPr>
              <a:t>rất</a:t>
            </a:r>
            <a:r>
              <a:rPr lang="en-US" altLang="ko-KR" b="0" dirty="0">
                <a:ea typeface="SamsungOne-400" panose="020B0503030303020204" pitchFamily="34" charset="0"/>
              </a:rPr>
              <a:t> </a:t>
            </a:r>
            <a:r>
              <a:rPr lang="en-US" altLang="ko-KR" b="0" dirty="0" err="1">
                <a:ea typeface="SamsungOne-400" panose="020B0503030303020204" pitchFamily="34" charset="0"/>
              </a:rPr>
              <a:t>phổ</a:t>
            </a:r>
            <a:r>
              <a:rPr lang="en-US" altLang="ko-KR" b="0" dirty="0">
                <a:ea typeface="SamsungOne-400" panose="020B0503030303020204" pitchFamily="34" charset="0"/>
              </a:rPr>
              <a:t> </a:t>
            </a:r>
            <a:r>
              <a:rPr lang="en-US" altLang="ko-KR" b="0" dirty="0" err="1">
                <a:ea typeface="SamsungOne-400" panose="020B0503030303020204" pitchFamily="34" charset="0"/>
              </a:rPr>
              <a:t>biến</a:t>
            </a:r>
            <a:r>
              <a:rPr lang="en-US" altLang="ko-KR" b="0" dirty="0">
                <a:ea typeface="SamsungOne-400" panose="020B0503030303020204" pitchFamily="34" charset="0"/>
              </a:rPr>
              <a:t> </a:t>
            </a:r>
            <a:r>
              <a:rPr lang="en-US" altLang="ko-KR" b="0" dirty="0" err="1">
                <a:ea typeface="SamsungOne-400" panose="020B0503030303020204" pitchFamily="34" charset="0"/>
              </a:rPr>
              <a:t>vì</a:t>
            </a:r>
            <a:r>
              <a:rPr lang="en-US" altLang="ko-KR" b="0" dirty="0">
                <a:ea typeface="SamsungOne-400" panose="020B0503030303020204" pitchFamily="34" charset="0"/>
              </a:rPr>
              <a:t> </a:t>
            </a:r>
            <a:r>
              <a:rPr lang="en-US" altLang="ko-KR" b="0" dirty="0" err="1">
                <a:ea typeface="SamsungOne-400" panose="020B0503030303020204" pitchFamily="34" charset="0"/>
              </a:rPr>
              <a:t>chúng</a:t>
            </a:r>
            <a:r>
              <a:rPr lang="en-US" altLang="ko-KR" b="0" dirty="0">
                <a:ea typeface="SamsungOne-400" panose="020B0503030303020204" pitchFamily="34" charset="0"/>
              </a:rPr>
              <a:t> </a:t>
            </a:r>
            <a:r>
              <a:rPr lang="en-US" altLang="ko-KR" b="0" dirty="0" err="1">
                <a:ea typeface="SamsungOne-400" panose="020B0503030303020204" pitchFamily="34" charset="0"/>
              </a:rPr>
              <a:t>linh</a:t>
            </a:r>
            <a:r>
              <a:rPr lang="en-US" altLang="ko-KR" b="0" dirty="0">
                <a:ea typeface="SamsungOne-400" panose="020B0503030303020204" pitchFamily="34" charset="0"/>
              </a:rPr>
              <a:t> </a:t>
            </a:r>
            <a:r>
              <a:rPr lang="en-US" altLang="ko-KR" b="0" dirty="0" err="1">
                <a:ea typeface="SamsungOne-400" panose="020B0503030303020204" pitchFamily="34" charset="0"/>
              </a:rPr>
              <a:t>hoạt</a:t>
            </a:r>
            <a:r>
              <a:rPr lang="en-US" altLang="ko-KR" b="0" dirty="0">
                <a:ea typeface="SamsungOne-400" panose="020B0503030303020204" pitchFamily="34" charset="0"/>
              </a:rPr>
              <a:t>, </a:t>
            </a:r>
            <a:r>
              <a:rPr lang="en-US" altLang="ko-KR" b="0" dirty="0" err="1">
                <a:ea typeface="SamsungOne-400" panose="020B0503030303020204" pitchFamily="34" charset="0"/>
              </a:rPr>
              <a:t>đáng</a:t>
            </a:r>
            <a:r>
              <a:rPr lang="en-US" altLang="ko-KR" b="0" dirty="0">
                <a:ea typeface="SamsungOne-400" panose="020B0503030303020204" pitchFamily="34" charset="0"/>
              </a:rPr>
              <a:t> tin </a:t>
            </a:r>
            <a:r>
              <a:rPr lang="en-US" altLang="ko-KR" b="0" dirty="0" err="1">
                <a:ea typeface="SamsungOne-400" panose="020B0503030303020204" pitchFamily="34" charset="0"/>
              </a:rPr>
              <a:t>cậy</a:t>
            </a:r>
            <a:r>
              <a:rPr lang="en-US" altLang="ko-KR" b="0" dirty="0">
                <a:ea typeface="SamsungOne-400" panose="020B0503030303020204" pitchFamily="34" charset="0"/>
              </a:rPr>
              <a:t> </a:t>
            </a:r>
            <a:r>
              <a:rPr lang="en-US" altLang="ko-KR" b="0" dirty="0" err="1">
                <a:ea typeface="SamsungOne-400" panose="020B0503030303020204" pitchFamily="34" charset="0"/>
              </a:rPr>
              <a:t>và</a:t>
            </a:r>
            <a:r>
              <a:rPr lang="en-US" altLang="ko-KR" b="0" dirty="0">
                <a:ea typeface="SamsungOne-400" panose="020B0503030303020204" pitchFamily="34" charset="0"/>
              </a:rPr>
              <a:t> </a:t>
            </a:r>
            <a:r>
              <a:rPr lang="en-US" altLang="ko-KR" b="0" dirty="0" err="1">
                <a:ea typeface="SamsungOne-400" panose="020B0503030303020204" pitchFamily="34" charset="0"/>
              </a:rPr>
              <a:t>tiết</a:t>
            </a:r>
            <a:r>
              <a:rPr lang="en-US" altLang="ko-KR" b="0" dirty="0">
                <a:ea typeface="SamsungOne-400" panose="020B0503030303020204" pitchFamily="34" charset="0"/>
              </a:rPr>
              <a:t> </a:t>
            </a:r>
            <a:r>
              <a:rPr lang="en-US" altLang="ko-KR" b="0" dirty="0" err="1">
                <a:ea typeface="SamsungOne-400" panose="020B0503030303020204" pitchFamily="34" charset="0"/>
              </a:rPr>
              <a:t>kiệm</a:t>
            </a:r>
            <a:r>
              <a:rPr lang="en-US" altLang="ko-KR" b="0" dirty="0">
                <a:ea typeface="SamsungOne-400" panose="020B0503030303020204" pitchFamily="34" charset="0"/>
              </a:rPr>
              <a:t> chi </a:t>
            </a:r>
            <a:r>
              <a:rPr lang="en-US" altLang="ko-KR" b="0" dirty="0" err="1">
                <a:ea typeface="SamsungOne-400" panose="020B0503030303020204" pitchFamily="34" charset="0"/>
              </a:rPr>
              <a:t>phí</a:t>
            </a:r>
            <a:r>
              <a:rPr lang="en-US" altLang="ko-KR" b="0" dirty="0">
                <a:ea typeface="SamsungOne-400" panose="020B0503030303020204" pitchFamily="34" charset="0"/>
              </a:rPr>
              <a:t>.</a:t>
            </a:r>
          </a:p>
          <a:p>
            <a:pPr marL="0" indent="0">
              <a:buFont typeface="Arial"/>
              <a:buNone/>
            </a:pPr>
            <a:r>
              <a:rPr lang="vi-VN" altLang="ko-KR" b="0" dirty="0">
                <a:ea typeface="SamsungOne-400" panose="020B0503030303020204" pitchFamily="34" charset="0"/>
              </a:rPr>
              <a:t>Các mục trong slide này được phân loại thành một trong những đặc điểm dưới đây:</a:t>
            </a:r>
            <a:endParaRPr lang="en-US" altLang="ko-KR" dirty="0">
              <a:ea typeface="SamsungOne-400" panose="020B0503030303020204" pitchFamily="34" charset="0"/>
            </a:endParaRPr>
          </a:p>
          <a:p>
            <a:pPr marL="171463" lvl="0" indent="-171450">
              <a:buFont typeface="Arial"/>
              <a:buChar char="•"/>
            </a:pPr>
            <a:r>
              <a:rPr lang="en-US" altLang="ko-KR" dirty="0" err="1">
                <a:ea typeface="SamsungOne-400" panose="020B0503030303020204" pitchFamily="34" charset="0"/>
              </a:rPr>
              <a:t>Tính</a:t>
            </a:r>
            <a:r>
              <a:rPr lang="en-US" altLang="ko-KR" baseline="0" dirty="0">
                <a:ea typeface="SamsungOne-400" panose="020B0503030303020204" pitchFamily="34" charset="0"/>
              </a:rPr>
              <a:t> </a:t>
            </a:r>
            <a:r>
              <a:rPr lang="en-US" altLang="ko-KR" baseline="0" dirty="0" err="1">
                <a:ea typeface="SamsungOne-400" panose="020B0503030303020204" pitchFamily="34" charset="0"/>
              </a:rPr>
              <a:t>linh</a:t>
            </a:r>
            <a:r>
              <a:rPr lang="en-US" altLang="ko-KR" baseline="0" dirty="0">
                <a:ea typeface="SamsungOne-400" panose="020B0503030303020204" pitchFamily="34" charset="0"/>
              </a:rPr>
              <a:t> </a:t>
            </a:r>
            <a:r>
              <a:rPr lang="en-US" altLang="ko-KR" baseline="0" dirty="0" err="1">
                <a:ea typeface="SamsungOne-400" panose="020B0503030303020204" pitchFamily="34" charset="0"/>
              </a:rPr>
              <a:t>hoạt</a:t>
            </a:r>
            <a:endParaRPr lang="en-US" altLang="ko-KR" dirty="0">
              <a:ea typeface="SamsungOne-400" panose="020B0503030303020204" pitchFamily="34" charset="0"/>
            </a:endParaRPr>
          </a:p>
          <a:p>
            <a:pPr marL="457214" lvl="1" indent="0">
              <a:buFont typeface="Arial"/>
              <a:buNone/>
            </a:pPr>
            <a:r>
              <a:rPr lang="vi-VN" altLang="ko-KR" dirty="0">
                <a:latin typeface="SamsungOne-400" panose="020B0503030303020204" pitchFamily="34" charset="0"/>
                <a:ea typeface="SamsungOne-400" panose="020B0503030303020204" pitchFamily="34" charset="0"/>
              </a:rPr>
              <a:t>Tăng và giảm quy mô để đáp ứng các yêu cầu của tổ chức và thanh toán khi bạn sử dụng</a:t>
            </a:r>
          </a:p>
          <a:p>
            <a:pPr marL="457214" lvl="1" indent="0">
              <a:buFont typeface="Arial"/>
              <a:buNone/>
            </a:pPr>
            <a:r>
              <a:rPr lang="vi-VN" altLang="ko-KR" dirty="0">
                <a:latin typeface="SamsungOne-400" panose="020B0503030303020204" pitchFamily="34" charset="0"/>
                <a:ea typeface="SamsungOne-400" panose="020B0503030303020204" pitchFamily="34" charset="0"/>
              </a:rPr>
              <a:t>Tính phí cho các dịch vụ ở mức chi tiết nhỏ như số giờ sử dụng, số Gbyte đã sử dụng, v.v.</a:t>
            </a:r>
          </a:p>
          <a:p>
            <a:pPr marL="457214" lvl="1" indent="0">
              <a:buFont typeface="Arial"/>
              <a:buNone/>
            </a:pPr>
            <a:r>
              <a:rPr lang="vi-VN" altLang="ko-KR" dirty="0">
                <a:latin typeface="SamsungOne-400" panose="020B0503030303020204" pitchFamily="34" charset="0"/>
                <a:ea typeface="SamsungOne-400" panose="020B0503030303020204" pitchFamily="34" charset="0"/>
              </a:rPr>
              <a:t>Dễ dàng và nhanh nhẹn để triển khai</a:t>
            </a:r>
          </a:p>
          <a:p>
            <a:pPr marL="457214" lvl="1" indent="0">
              <a:buFont typeface="Arial"/>
              <a:buNone/>
            </a:pPr>
            <a:r>
              <a:rPr lang="vi-VN" altLang="ko-KR" dirty="0">
                <a:latin typeface="SamsungOne-400" panose="020B0503030303020204" pitchFamily="34" charset="0"/>
                <a:ea typeface="SamsungOne-400" panose="020B0503030303020204" pitchFamily="34" charset="0"/>
              </a:rPr>
              <a:t>Tự động hóa cao</a:t>
            </a:r>
            <a:endParaRPr lang="en-US" altLang="ko-KR" baseline="0" dirty="0">
              <a:latin typeface="SamsungOne-400" panose="020B0503030303020204" pitchFamily="34" charset="0"/>
              <a:ea typeface="SamsungOne-400" panose="020B0503030303020204" pitchFamily="34" charset="0"/>
            </a:endParaRPr>
          </a:p>
          <a:p>
            <a:pPr marL="457214" lvl="1" indent="0">
              <a:buFont typeface="Arial"/>
              <a:buNone/>
            </a:pPr>
            <a:r>
              <a:rPr lang="en-US" altLang="ko-KR" baseline="0" dirty="0" err="1">
                <a:latin typeface="SamsungOne-400" panose="020B0503030303020204" pitchFamily="34" charset="0"/>
                <a:ea typeface="SamsungOne-400" panose="020B0503030303020204" pitchFamily="34" charset="0"/>
              </a:rPr>
              <a:t>Không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phụ</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thuộc</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vào</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thiết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bị</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vị</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trí</a:t>
            </a:r>
            <a:endParaRPr lang="en-US" altLang="ko-KR" baseline="0" dirty="0">
              <a:latin typeface="SamsungOne-400" panose="020B0503030303020204" pitchFamily="34" charset="0"/>
              <a:ea typeface="SamsungOne-400" panose="020B0503030303020204" pitchFamily="34" charset="0"/>
            </a:endParaRPr>
          </a:p>
          <a:p>
            <a:pPr marL="628664" lvl="1" indent="-171450">
              <a:buFont typeface="Arial"/>
              <a:buChar char="•"/>
            </a:pPr>
            <a:endParaRPr lang="en-US" altLang="ko-KR" dirty="0">
              <a:latin typeface="SamsungOne-400" panose="020B0503030303020204" pitchFamily="34" charset="0"/>
              <a:ea typeface="SamsungOne-400" panose="020B0503030303020204" pitchFamily="34" charset="0"/>
            </a:endParaRPr>
          </a:p>
          <a:p>
            <a:pPr marL="171463" lvl="0" indent="-171450">
              <a:buFont typeface="Arial"/>
              <a:buChar char="•"/>
            </a:pPr>
            <a:r>
              <a:rPr lang="en-US" altLang="ko-KR" dirty="0" err="1">
                <a:ea typeface="SamsungOne-400" panose="020B0503030303020204" pitchFamily="34" charset="0"/>
              </a:rPr>
              <a:t>Độ</a:t>
            </a:r>
            <a:r>
              <a:rPr lang="en-US" altLang="ko-KR" baseline="0" dirty="0">
                <a:ea typeface="SamsungOne-400" panose="020B0503030303020204" pitchFamily="34" charset="0"/>
              </a:rPr>
              <a:t> tin </a:t>
            </a:r>
            <a:r>
              <a:rPr lang="en-US" altLang="ko-KR" baseline="0" dirty="0" err="1">
                <a:ea typeface="SamsungOne-400" panose="020B0503030303020204" pitchFamily="34" charset="0"/>
              </a:rPr>
              <a:t>cậy</a:t>
            </a:r>
            <a:endParaRPr lang="en-US" altLang="ko-KR" dirty="0">
              <a:ea typeface="SamsungOne-400" panose="020B0503030303020204" pitchFamily="34" charset="0"/>
            </a:endParaRPr>
          </a:p>
          <a:p>
            <a:pPr marL="457214" lvl="1" indent="0">
              <a:buFont typeface="Arial"/>
              <a:buNone/>
            </a:pPr>
            <a:r>
              <a:rPr lang="en-US" altLang="ko-KR" dirty="0" err="1">
                <a:latin typeface="SamsungOne-400" panose="020B0503030303020204" pitchFamily="34" charset="0"/>
                <a:ea typeface="SamsungOne-400" panose="020B0503030303020204" pitchFamily="34" charset="0"/>
              </a:rPr>
              <a:t>Hỗ</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trợ</a:t>
            </a:r>
            <a:r>
              <a:rPr lang="en-US" altLang="ko-KR" dirty="0">
                <a:latin typeface="SamsungOne-400" panose="020B0503030303020204" pitchFamily="34" charset="0"/>
                <a:ea typeface="SamsungOne-400" panose="020B0503030303020204" pitchFamily="34" charset="0"/>
              </a:rPr>
              <a:t> 24x7</a:t>
            </a:r>
          </a:p>
          <a:p>
            <a:pPr marL="457214" lvl="1" indent="0">
              <a:buFont typeface="Arial"/>
              <a:buNone/>
            </a:pPr>
            <a:r>
              <a:rPr lang="en-US" altLang="ko-KR" dirty="0" err="1">
                <a:latin typeface="SamsungOne-400" panose="020B0503030303020204" pitchFamily="34" charset="0"/>
                <a:ea typeface="SamsungOne-400" panose="020B0503030303020204" pitchFamily="34" charset="0"/>
              </a:rPr>
              <a:t>Nhà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cung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cấp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chịu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trách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nhiệm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bảo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trì</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phần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cứng</a:t>
            </a:r>
            <a:endParaRPr lang="en-US" altLang="ko-KR" dirty="0">
              <a:latin typeface="SamsungOne-400" panose="020B0503030303020204" pitchFamily="34" charset="0"/>
              <a:ea typeface="SamsungOne-400" panose="020B0503030303020204" pitchFamily="34" charset="0"/>
            </a:endParaRPr>
          </a:p>
          <a:p>
            <a:pPr marL="457214" lvl="1" indent="0">
              <a:buFont typeface="Arial"/>
              <a:buNone/>
            </a:pPr>
            <a:r>
              <a:rPr lang="en-US" altLang="ko-KR" baseline="0" dirty="0" err="1">
                <a:latin typeface="SamsungOne-400" panose="020B0503030303020204" pitchFamily="34" charset="0"/>
                <a:ea typeface="SamsungOne-400" panose="020B0503030303020204" pitchFamily="34" charset="0"/>
              </a:rPr>
              <a:t>Nhà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cung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cấp</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chịu</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trách</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nhiệm</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cập</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nhật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bảo</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trì</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phần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mềm</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cho</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mô</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hình</a:t>
            </a:r>
            <a:r>
              <a:rPr lang="en-US" altLang="ko-KR" baseline="0" dirty="0">
                <a:latin typeface="SamsungOne-400" panose="020B0503030303020204" pitchFamily="34" charset="0"/>
                <a:ea typeface="SamsungOne-400" panose="020B0503030303020204" pitchFamily="34" charset="0"/>
              </a:rPr>
              <a:t> SaaS</a:t>
            </a:r>
          </a:p>
          <a:p>
            <a:pPr marL="457214" lvl="1" indent="0">
              <a:buFont typeface="Arial"/>
              <a:buNone/>
            </a:pPr>
            <a:endParaRPr lang="en-US" altLang="ko-KR" dirty="0">
              <a:latin typeface="SamsungOne-400" panose="020B0503030303020204" pitchFamily="34" charset="0"/>
              <a:ea typeface="SamsungOne-400" panose="020B0503030303020204" pitchFamily="34" charset="0"/>
            </a:endParaRPr>
          </a:p>
          <a:p>
            <a:pPr marL="171463" lvl="0" indent="-171450">
              <a:buFont typeface="Arial"/>
              <a:buChar char="•"/>
            </a:pPr>
            <a:r>
              <a:rPr lang="en-US" altLang="ko-KR" dirty="0" err="1">
                <a:ea typeface="SamsungOne-400" panose="020B0503030303020204" pitchFamily="34" charset="0"/>
              </a:rPr>
              <a:t>Giá</a:t>
            </a:r>
            <a:r>
              <a:rPr lang="en-US" altLang="ko-KR" baseline="0" dirty="0">
                <a:ea typeface="SamsungOne-400" panose="020B0503030303020204" pitchFamily="34" charset="0"/>
              </a:rPr>
              <a:t> </a:t>
            </a:r>
            <a:r>
              <a:rPr lang="en-US" altLang="ko-KR" baseline="0" dirty="0" err="1">
                <a:ea typeface="SamsungOne-400" panose="020B0503030303020204" pitchFamily="34" charset="0"/>
              </a:rPr>
              <a:t>cả</a:t>
            </a:r>
            <a:endParaRPr lang="en-US" altLang="ko-KR" dirty="0">
              <a:ea typeface="SamsungOne-400" panose="020B0503030303020204" pitchFamily="34" charset="0"/>
            </a:endParaRPr>
          </a:p>
          <a:p>
            <a:pPr marL="457214" lvl="1" indent="0">
              <a:buFont typeface="Arial"/>
              <a:buNone/>
            </a:pPr>
            <a:r>
              <a:rPr lang="vi-VN" altLang="ko-KR" dirty="0">
                <a:latin typeface="SamsungOne-400" panose="020B0503030303020204" pitchFamily="34" charset="0"/>
                <a:ea typeface="SamsungOne-400" panose="020B0503030303020204" pitchFamily="34" charset="0"/>
              </a:rPr>
              <a:t>Giảm tổng chi phí sở hữu (TCO)</a:t>
            </a:r>
          </a:p>
          <a:p>
            <a:pPr marL="457214" lvl="1" indent="0">
              <a:buFont typeface="Arial"/>
              <a:buNone/>
            </a:pPr>
            <a:r>
              <a:rPr lang="vi-VN" altLang="ko-KR" dirty="0">
                <a:latin typeface="SamsungOne-400" panose="020B0503030303020204" pitchFamily="34" charset="0"/>
                <a:ea typeface="SamsungOne-400" panose="020B0503030303020204" pitchFamily="34" charset="0"/>
              </a:rPr>
              <a:t>Giải phóng nguồn lực nội tại</a:t>
            </a:r>
          </a:p>
          <a:p>
            <a:pPr marL="457214" lvl="1" indent="0">
              <a:buFont typeface="Arial"/>
              <a:buNone/>
            </a:pPr>
            <a:r>
              <a:rPr lang="vi-VN" altLang="ko-KR" dirty="0">
                <a:latin typeface="SamsungOne-400" panose="020B0503030303020204" pitchFamily="34" charset="0"/>
                <a:ea typeface="SamsungOne-400" panose="020B0503030303020204" pitchFamily="34" charset="0"/>
              </a:rPr>
              <a:t>Chi phí vốn thấp hơn</a:t>
            </a:r>
            <a:endParaRPr lang="en-US" altLang="ko-KR" sz="1200" b="1" dirty="0"/>
          </a:p>
          <a:p>
            <a:pPr marL="0" marR="0" lvl="0" indent="0" algn="l" defTabSz="914400" rtl="0">
              <a:lnSpc>
                <a:spcPct val="100000"/>
              </a:lnSpc>
              <a:buClrTx/>
              <a:buSzTx/>
              <a:buFontTx/>
              <a:buNone/>
              <a:tabLst/>
              <a:defRPr/>
            </a:pPr>
            <a:endParaRPr lang="en-US" altLang="ko-Kore-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33</a:t>
            </a:fld>
            <a:endParaRPr lang="ko-KR" altLang="en-US" dirty="0"/>
          </a:p>
        </p:txBody>
      </p:sp>
    </p:spTree>
    <p:extLst>
      <p:ext uri="{BB962C8B-B14F-4D97-AF65-F5344CB8AC3E}">
        <p14:creationId xmlns:p14="http://schemas.microsoft.com/office/powerpoint/2010/main" val="2393743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i="0" kern="1200" dirty="0">
                <a:solidFill>
                  <a:schemeClr val="tx1"/>
                </a:solidFill>
                <a:effectLst/>
              </a:rPr>
              <a:t>Trang trình bày này và ba trang tiếp theo hiển thị các mẫu máy tính điển hình của các tổ chức doanh nghiệp.</a:t>
            </a:r>
          </a:p>
          <a:p>
            <a:pPr defTabSz="914400" eaLnBrk="0" fontAlgn="base" latinLnBrk="1" hangingPunct="0">
              <a:spcBef>
                <a:spcPct val="30000"/>
              </a:spcBef>
              <a:spcAft>
                <a:spcPct val="0"/>
              </a:spcAft>
              <a:defRPr/>
            </a:pPr>
            <a:r>
              <a:rPr lang="vi-VN" altLang="ko-KR" sz="1200" b="0" i="0" kern="1200" dirty="0">
                <a:solidFill>
                  <a:schemeClr val="tx1"/>
                </a:solidFill>
                <a:effectLst/>
              </a:rPr>
              <a:t>Các nguồn lực nội bộ thường bị ảnh hưởng bất lợi bởi các mô hình sử dụng này.</a:t>
            </a:r>
          </a:p>
          <a:p>
            <a:pPr defTabSz="914400" eaLnBrk="0" fontAlgn="base" latinLnBrk="1" hangingPunct="0">
              <a:spcBef>
                <a:spcPct val="30000"/>
              </a:spcBef>
              <a:spcAft>
                <a:spcPct val="0"/>
              </a:spcAft>
              <a:defRPr/>
            </a:pPr>
            <a:r>
              <a:rPr lang="vi-VN" altLang="ko-KR" sz="1200" b="0" i="0" kern="1200" dirty="0">
                <a:solidFill>
                  <a:schemeClr val="tx1"/>
                </a:solidFill>
                <a:effectLst/>
              </a:rPr>
              <a:t>Các mẫu điện toán này minh họa lợi thế của việc các tổ chức chuyển sang dịch vụ điện toán đám mây để đáp ứng các yêu cầu về tài nguyên CNTT của họ.</a:t>
            </a:r>
            <a:endParaRPr lang="en-US" altLang="ko-KR" sz="1200" b="0" i="0" kern="1200" dirty="0">
              <a:solidFill>
                <a:schemeClr val="tx1"/>
              </a:solidFill>
              <a:effectLst/>
            </a:endParaRPr>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171450" indent="-171450">
              <a:buFont typeface="Arial"/>
              <a:buChar char="•"/>
            </a:pPr>
            <a:r>
              <a:rPr lang="vi-VN" altLang="ko-KR" sz="1200" b="0" i="0" kern="1200" baseline="0" dirty="0">
                <a:solidFill>
                  <a:schemeClr val="tx1"/>
                </a:solidFill>
                <a:effectLst/>
                <a:cs typeface="+mn-cs"/>
              </a:rPr>
              <a:t>Bật và tắt khối lượng công việc (ví dụ: công việc hàng loạt)</a:t>
            </a:r>
          </a:p>
          <a:p>
            <a:pPr marL="171450" indent="-171450">
              <a:buFont typeface="Arial"/>
              <a:buChar char="•"/>
            </a:pPr>
            <a:r>
              <a:rPr lang="vi-VN" altLang="ko-KR" sz="1200" b="0" i="0" kern="1200" baseline="0" dirty="0">
                <a:solidFill>
                  <a:schemeClr val="tx1"/>
                </a:solidFill>
                <a:effectLst/>
                <a:cs typeface="+mn-cs"/>
              </a:rPr>
              <a:t>Công suất cung cấp quá mức bị lãng phí</a:t>
            </a:r>
          </a:p>
          <a:p>
            <a:pPr marL="171450" indent="-171450">
              <a:buFont typeface="Arial"/>
              <a:buChar char="•"/>
            </a:pPr>
            <a:r>
              <a:rPr lang="vi-VN" altLang="ko-KR" sz="1200" b="0" i="0" kern="1200" baseline="0" dirty="0">
                <a:solidFill>
                  <a:schemeClr val="tx1"/>
                </a:solidFill>
                <a:effectLst/>
                <a:cs typeface="+mn-cs"/>
              </a:rPr>
              <a:t>Thời gian để thị trường có thể được cồng kềnh</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34</a:t>
            </a:fld>
            <a:endParaRPr lang="ko-KR" altLang="en-US" dirty="0"/>
          </a:p>
        </p:txBody>
      </p:sp>
    </p:spTree>
    <p:extLst>
      <p:ext uri="{BB962C8B-B14F-4D97-AF65-F5344CB8AC3E}">
        <p14:creationId xmlns:p14="http://schemas.microsoft.com/office/powerpoint/2010/main" val="2032361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lvl="1" indent="0" defTabSz="1218836" fontAlgn="base">
              <a:spcAft>
                <a:spcPct val="0"/>
              </a:spcAft>
              <a:buFont typeface="Arial"/>
              <a:buNone/>
            </a:pPr>
            <a:r>
              <a:rPr lang="en-US" altLang="ko-KR" sz="1200" dirty="0" err="1">
                <a:solidFill>
                  <a:schemeClr val="tx1">
                    <a:alpha val="99000"/>
                  </a:schemeClr>
                </a:solidFill>
                <a:latin typeface="SamsungOne-400" panose="020B0503030303020204" pitchFamily="34" charset="0"/>
                <a:ea typeface="SamsungOne-400" panose="020B0503030303020204" pitchFamily="34" charset="0"/>
              </a:rPr>
              <a:t>Phát</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triển</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nhanh</a:t>
            </a:r>
            <a:r>
              <a:rPr lang="en-US" altLang="ko-KR" sz="1200" dirty="0">
                <a:solidFill>
                  <a:schemeClr val="tx1">
                    <a:alpha val="99000"/>
                  </a:schemeClr>
                </a:solidFill>
                <a:latin typeface="SamsungOne-400" panose="020B0503030303020204" pitchFamily="34" charset="0"/>
                <a:ea typeface="SamsungOne-400" panose="020B0503030303020204" pitchFamily="34" charset="0"/>
              </a:rPr>
              <a:t> </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Các dịch vụ thành công cần phát triển/mở rộng quy mô,</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Nhưng theo kịp tốc độ tăng trưởng là một thách thức lớn đối với bộ phận CNTT của tổ chức.</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Thông thường, phần cứng không thể được cung cấp đủ nhanh và phần mềm không thể được vá lỗi và cập nhật khi cần thiết.</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Điều này có thể dẫn đến khả năng mất cơ hội kinh doanh cũng như sự không hài lòng của khách hàng</a:t>
            </a:r>
            <a:endParaRPr lang="en-US" altLang="ko-KR" sz="1200" dirty="0">
              <a:solidFill>
                <a:schemeClr val="tx1">
                  <a:alpha val="99000"/>
                </a:schemeClr>
              </a:solidFill>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35</a:t>
            </a:fld>
            <a:endParaRPr lang="ko-KR" altLang="en-US" dirty="0"/>
          </a:p>
        </p:txBody>
      </p:sp>
    </p:spTree>
    <p:extLst>
      <p:ext uri="{BB962C8B-B14F-4D97-AF65-F5344CB8AC3E}">
        <p14:creationId xmlns:p14="http://schemas.microsoft.com/office/powerpoint/2010/main" val="101298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lvl="1" indent="0" defTabSz="1218836" fontAlgn="base">
              <a:spcAft>
                <a:spcPct val="0"/>
              </a:spcAft>
              <a:buFont typeface="Arial"/>
              <a:buNone/>
            </a:pPr>
            <a:r>
              <a:rPr lang="en-US" altLang="ko-KR" sz="1200" dirty="0" err="1">
                <a:solidFill>
                  <a:schemeClr val="tx1">
                    <a:alpha val="99000"/>
                  </a:schemeClr>
                </a:solidFill>
                <a:latin typeface="SamsungOne-400" panose="020B0503030303020204" pitchFamily="34" charset="0"/>
                <a:ea typeface="SamsungOne-400" panose="020B0503030303020204" pitchFamily="34" charset="0"/>
              </a:rPr>
              <a:t>Sự</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bùng</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nổ</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không</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thể</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đoán</a:t>
            </a:r>
            <a:r>
              <a:rPr lang="en-US" altLang="ko-KR" sz="1200" baseline="0" dirty="0">
                <a:solidFill>
                  <a:schemeClr val="tx1">
                    <a:alpha val="99000"/>
                  </a:schemeClr>
                </a:solidFill>
                <a:latin typeface="SamsungOne-400" panose="020B0503030303020204" pitchFamily="34" charset="0"/>
                <a:ea typeface="SamsungOne-400" panose="020B0503030303020204" pitchFamily="34" charset="0"/>
              </a:rPr>
              <a:t> </a:t>
            </a:r>
            <a:r>
              <a:rPr lang="en-US" altLang="ko-KR" sz="1200" baseline="0" dirty="0" err="1">
                <a:solidFill>
                  <a:schemeClr val="tx1">
                    <a:alpha val="99000"/>
                  </a:schemeClr>
                </a:solidFill>
                <a:latin typeface="SamsungOne-400" panose="020B0503030303020204" pitchFamily="34" charset="0"/>
                <a:ea typeface="SamsungOne-400" panose="020B0503030303020204" pitchFamily="34" charset="0"/>
              </a:rPr>
              <a:t>trước</a:t>
            </a:r>
            <a:endParaRPr lang="en-US" altLang="ko-KR" sz="1200" dirty="0">
              <a:solidFill>
                <a:schemeClr val="tx1">
                  <a:alpha val="99000"/>
                </a:schemeClr>
              </a:solidFill>
              <a:latin typeface="SamsungOne-400" panose="020B0503030303020204" pitchFamily="34" charset="0"/>
              <a:ea typeface="SamsungOne-400" panose="020B0503030303020204" pitchFamily="34" charset="0"/>
            </a:endParaRP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Nhu cầu cao đột ngột/ngoài kế hoạch có thể gây ra các đột biến đột ngột, ảnh hưởng đến hiệu suất.</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Có lẽ có một nhu cầu đột ngột cho một mặt hàng cụ thể.</a:t>
            </a:r>
          </a:p>
          <a:p>
            <a:pPr marL="171450" lvl="1" indent="-171450" defTabSz="1218836" fontAlgn="base">
              <a:spcAft>
                <a:spcPct val="0"/>
              </a:spcAft>
              <a:buFont typeface="Arial"/>
              <a:buChar char="•"/>
            </a:pPr>
            <a:r>
              <a:rPr lang="vi-VN" altLang="ko-KR" sz="1200" dirty="0">
                <a:solidFill>
                  <a:schemeClr val="tx1">
                    <a:alpha val="99000"/>
                  </a:schemeClr>
                </a:solidFill>
                <a:latin typeface="SamsungOne-400" panose="020B0503030303020204" pitchFamily="34" charset="0"/>
                <a:ea typeface="SamsungOne-400" panose="020B0503030303020204" pitchFamily="34" charset="0"/>
              </a:rPr>
              <a:t>Sử dụng tài nguyên nội bộ, CNTT không thể cung cấp quá mức cho các trường hợp cực đoan.</a:t>
            </a:r>
            <a:endParaRPr lang="en-US" altLang="ko-KR" sz="1200" dirty="0">
              <a:solidFill>
                <a:schemeClr val="tx1">
                  <a:alpha val="99000"/>
                </a:schemeClr>
              </a:solidFill>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36</a:t>
            </a:fld>
            <a:endParaRPr lang="ko-KR" altLang="en-US" dirty="0"/>
          </a:p>
        </p:txBody>
      </p:sp>
    </p:spTree>
    <p:extLst>
      <p:ext uri="{BB962C8B-B14F-4D97-AF65-F5344CB8AC3E}">
        <p14:creationId xmlns:p14="http://schemas.microsoft.com/office/powerpoint/2010/main" val="2116913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Sự</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b</a:t>
            </a:r>
            <a:r>
              <a:rPr lang="vi-VN"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ùng nổ có thể đoán trước</a:t>
            </a:r>
            <a:endPar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endParaRPr>
          </a:p>
          <a:p>
            <a:pPr marL="171450" lvl="1" indent="-171450" defTabSz="1218836" fontAlgn="base">
              <a:spcAft>
                <a:spcPct val="0"/>
              </a:spcAft>
              <a:buFont typeface="Arial"/>
              <a:buChar char="•"/>
            </a:pPr>
            <a:r>
              <a:rPr lang="vi-VN" altLang="ko-KR" sz="1200" baseline="0" dirty="0">
                <a:solidFill>
                  <a:schemeClr val="tx1">
                    <a:alpha val="99000"/>
                  </a:schemeClr>
                </a:solidFill>
                <a:latin typeface="SamsungOne-400" panose="020B0503030303020204" pitchFamily="34" charset="0"/>
                <a:ea typeface="SamsungOne-400" panose="020B0503030303020204" pitchFamily="34" charset="0"/>
              </a:rPr>
              <a:t>Dịch vụ có thể có xu hướng thời vụ vi mô</a:t>
            </a:r>
          </a:p>
          <a:p>
            <a:pPr marL="171450" lvl="1" indent="-171450" defTabSz="1218836" fontAlgn="base">
              <a:spcAft>
                <a:spcPct val="0"/>
              </a:spcAft>
              <a:buFont typeface="Arial"/>
              <a:buChar char="•"/>
            </a:pPr>
            <a:r>
              <a:rPr lang="vi-VN" altLang="ko-KR" sz="1200" baseline="0" dirty="0">
                <a:solidFill>
                  <a:schemeClr val="tx1">
                    <a:alpha val="99000"/>
                  </a:schemeClr>
                </a:solidFill>
                <a:latin typeface="SamsungOne-400" panose="020B0503030303020204" pitchFamily="34" charset="0"/>
                <a:ea typeface="SamsungOne-400" panose="020B0503030303020204" pitchFamily="34" charset="0"/>
              </a:rPr>
              <a:t>trải qua các đỉnh do nhu cầu tăng định kỳ.</a:t>
            </a:r>
          </a:p>
          <a:p>
            <a:pPr marL="171450" lvl="1" indent="-171450" defTabSz="1218836" fontAlgn="base">
              <a:spcAft>
                <a:spcPct val="0"/>
              </a:spcAft>
              <a:buFont typeface="Arial"/>
              <a:buChar char="•"/>
            </a:pPr>
            <a:r>
              <a:rPr lang="vi-VN" altLang="ko-KR" sz="1200" baseline="0" dirty="0">
                <a:solidFill>
                  <a:schemeClr val="tx1">
                    <a:alpha val="99000"/>
                  </a:schemeClr>
                </a:solidFill>
                <a:latin typeface="SamsungOne-400" panose="020B0503030303020204" pitchFamily="34" charset="0"/>
                <a:ea typeface="SamsungOne-400" panose="020B0503030303020204" pitchFamily="34" charset="0"/>
              </a:rPr>
              <a:t>Điều này làm tăng thêm độ phức tạp của CNTT và dẫn đến lãng phí dung lượng.</a:t>
            </a:r>
          </a:p>
          <a:p>
            <a:pPr marL="171450" lvl="1" indent="-171450" defTabSz="1218836" fontAlgn="base">
              <a:spcAft>
                <a:spcPct val="0"/>
              </a:spcAft>
              <a:buFont typeface="Arial"/>
              <a:buChar char="•"/>
            </a:pPr>
            <a:r>
              <a:rPr lang="vi-VN" altLang="ko-KR" sz="1200" baseline="0" dirty="0">
                <a:solidFill>
                  <a:schemeClr val="tx1">
                    <a:alpha val="99000"/>
                  </a:schemeClr>
                </a:solidFill>
                <a:latin typeface="SamsungOne-400" panose="020B0503030303020204" pitchFamily="34" charset="0"/>
                <a:ea typeface="SamsungOne-400" panose="020B0503030303020204" pitchFamily="34" charset="0"/>
              </a:rPr>
              <a:t>Mô hình này rất khó khăn đối với ban quản lý và bộ phận CNTT vì cả tài nguyên phần cứng/phần mềm cũng như nguồn nhân lực để quản lý các tài nguyên bổ sung này đều cần thiết.</a:t>
            </a:r>
            <a:endParaRPr lang="en-US" altLang="ko-KR" sz="1200" b="1" dirty="0"/>
          </a:p>
          <a:p>
            <a:pPr marL="0" marR="0" lvl="0" indent="0" algn="l" defTabSz="914400" rtl="0">
              <a:lnSpc>
                <a:spcPct val="100000"/>
              </a:lnSpc>
              <a:buClrTx/>
              <a:buSzTx/>
              <a:buFontTx/>
              <a:buNone/>
              <a:tabLst/>
              <a:defRPr/>
            </a:pPr>
            <a:endParaRPr lang="en-US" altLang="ko-Kore-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37</a:t>
            </a:fld>
            <a:endParaRPr lang="ko-KR" altLang="en-US" dirty="0"/>
          </a:p>
        </p:txBody>
      </p:sp>
    </p:spTree>
    <p:extLst>
      <p:ext uri="{BB962C8B-B14F-4D97-AF65-F5344CB8AC3E}">
        <p14:creationId xmlns:p14="http://schemas.microsoft.com/office/powerpoint/2010/main" val="771430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Đừng cố gắng giới thiệu chức năng của từng công cụ.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Có quá nhiều và nó liên tục thay đổi khi các dịch vụ mới được thêm vào.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Điểm của slide là có rất nhiều công cụ.</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Một số công cụ mà bạn có thể muốn đề cập: (Tính toán và Lưu trữ của AWS)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EMR (Elastic Map Reduce) - Hadoop hiệu quả trên đám mây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S3 - Lưu trữ AWS. Có thể làm việc với hoặc thay cho HDFS.</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Đây là đồ họa thông tin về tất cả các dịch vụ trong AWS có liên quan đến </a:t>
            </a:r>
            <a:r>
              <a:rPr lang="en-US" altLang="ko-KR" sz="1200" b="0" dirty="0"/>
              <a:t>Big</a:t>
            </a:r>
            <a:r>
              <a:rPr lang="en-US" altLang="ko-KR" sz="1200" b="0" baseline="0" dirty="0"/>
              <a:t> Data </a:t>
            </a:r>
            <a:r>
              <a:rPr lang="vi-VN" altLang="ko-KR" sz="1200" b="0" dirty="0"/>
              <a:t>và danh mục (nhập, lưu trữ, phân tích)</a:t>
            </a:r>
            <a:endParaRPr lang="en-US" altLang="ko-KR" sz="1200" b="0"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38</a:t>
            </a:fld>
            <a:endParaRPr lang="ko-KR" altLang="en-US" dirty="0"/>
          </a:p>
        </p:txBody>
      </p:sp>
    </p:spTree>
    <p:extLst>
      <p:ext uri="{BB962C8B-B14F-4D97-AF65-F5344CB8AC3E}">
        <p14:creationId xmlns:p14="http://schemas.microsoft.com/office/powerpoint/2010/main" val="155948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Không tập trung vào chi tiết của từng công cụ.</a:t>
            </a:r>
          </a:p>
          <a:p>
            <a:pPr defTabSz="914400" eaLnBrk="0" fontAlgn="base" latinLnBrk="1" hangingPunct="0">
              <a:spcBef>
                <a:spcPct val="30000"/>
              </a:spcBef>
              <a:spcAft>
                <a:spcPct val="0"/>
              </a:spcAft>
              <a:defRPr/>
            </a:pPr>
            <a:r>
              <a:rPr lang="vi-VN" altLang="ko-KR" sz="1200" b="0" dirty="0"/>
              <a:t>Chúng t</a:t>
            </a:r>
            <a:r>
              <a:rPr lang="en-US" altLang="ko-KR" sz="1200" b="0" dirty="0"/>
              <a:t>a</a:t>
            </a:r>
            <a:r>
              <a:rPr lang="vi-VN" altLang="ko-KR" sz="1200" b="0" dirty="0"/>
              <a:t> muốn cho sinh viên thấy rằng có nhiều cách để kết hợp các công cụ (Kiến trúc đám mây </a:t>
            </a:r>
            <a:r>
              <a:rPr lang="en-US" altLang="ko-KR" sz="1200" b="0" dirty="0"/>
              <a:t>Big Data</a:t>
            </a:r>
            <a:r>
              <a:rPr lang="vi-VN" altLang="ko-KR" sz="1200" b="0" dirty="0"/>
              <a:t>) nhằm tạo ra các công cụ phân tích và đường dẫn dữ liệu mong muốn.</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Dữ liệu </a:t>
            </a:r>
            <a:r>
              <a:rPr lang="en-US" altLang="ko-KR" sz="1200" b="0" dirty="0"/>
              <a:t>batch</a:t>
            </a:r>
            <a:r>
              <a:rPr lang="vi-VN" altLang="ko-KR" sz="1200" b="0" dirty="0"/>
              <a:t> được tải lên S3. Dữ liệu truyền trực tuyến được tải qua Amazon Kinesis Streams tới DynamoDB.</a:t>
            </a:r>
          </a:p>
          <a:p>
            <a:pPr defTabSz="914400" eaLnBrk="0" fontAlgn="base" latinLnBrk="1" hangingPunct="0">
              <a:spcBef>
                <a:spcPct val="30000"/>
              </a:spcBef>
              <a:spcAft>
                <a:spcPct val="0"/>
              </a:spcAft>
              <a:defRPr/>
            </a:pPr>
            <a:r>
              <a:rPr lang="vi-VN" altLang="ko-KR" sz="1200" b="0" dirty="0"/>
              <a:t>DynamoDB là một NoSQL (Không chỉ SQL.  Một RDBMS dành cho Dữ liệu lớn không bị hạn chế bởi ACID mà thay vào đó có khả năng mở rộng cao) chuyên dùng cho một số thao tác ghi với nhiều thao tác đọc.</a:t>
            </a:r>
          </a:p>
          <a:p>
            <a:pPr defTabSz="914400" eaLnBrk="0" fontAlgn="base" latinLnBrk="1" hangingPunct="0">
              <a:spcBef>
                <a:spcPct val="30000"/>
              </a:spcBef>
              <a:spcAft>
                <a:spcPct val="0"/>
              </a:spcAft>
              <a:defRPr/>
            </a:pPr>
            <a:r>
              <a:rPr lang="vi-VN" altLang="ko-KR" sz="1200" b="0" dirty="0"/>
              <a:t>Các máy khách xuôi dòng có thể đọc kết quả của truy vấn DynamoDB.</a:t>
            </a:r>
          </a:p>
          <a:p>
            <a:pPr defTabSz="914400" eaLnBrk="0" fontAlgn="base" latinLnBrk="1" hangingPunct="0">
              <a:spcBef>
                <a:spcPct val="30000"/>
              </a:spcBef>
              <a:spcAft>
                <a:spcPct val="0"/>
              </a:spcAft>
              <a:defRPr/>
            </a:pPr>
            <a:endParaRPr lang="vi-VN" altLang="ko-KR" sz="1200" b="0" dirty="0"/>
          </a:p>
          <a:p>
            <a:pPr defTabSz="914400" eaLnBrk="0" fontAlgn="base" latinLnBrk="1" hangingPunct="0">
              <a:spcBef>
                <a:spcPct val="30000"/>
              </a:spcBef>
              <a:spcAft>
                <a:spcPct val="0"/>
              </a:spcAft>
              <a:defRPr/>
            </a:pPr>
            <a:r>
              <a:rPr lang="vi-VN" altLang="ko-KR" sz="1200" b="0" dirty="0"/>
              <a:t>Trên nhánh chế độ hàng loạt, dữ liệu trong S3 được xử lý trước trong EMR (Hadoop trên đám mây) thường sử dụng các công cụ như Apache Spark (EMR chứa Spark bên trong), được gửi tới Amazon Redshift (Hồ dữ liệu trên Đám mây.</a:t>
            </a:r>
          </a:p>
          <a:p>
            <a:pPr defTabSz="914400" eaLnBrk="0" fontAlgn="base" latinLnBrk="1" hangingPunct="0">
              <a:spcBef>
                <a:spcPct val="30000"/>
              </a:spcBef>
              <a:spcAft>
                <a:spcPct val="0"/>
              </a:spcAft>
              <a:defRPr/>
            </a:pPr>
            <a:r>
              <a:rPr lang="vi-VN" altLang="ko-KR" sz="1200" b="0" dirty="0"/>
              <a:t>Hồ dữ liệu giống như Kho dữ liệu của doanh nghiệp, ngoại trừ việc chúng tôi không cố gắng giảm kích thước dữ liệu khi ném dữ liệu vào hồ dữ liệu vì dự kiến nó sẽ tiết kiệm chi phí và có thể mở rộng).</a:t>
            </a:r>
          </a:p>
          <a:p>
            <a:pPr defTabSz="914400" eaLnBrk="0" fontAlgn="base" latinLnBrk="1" hangingPunct="0">
              <a:spcBef>
                <a:spcPct val="30000"/>
              </a:spcBef>
              <a:spcAft>
                <a:spcPct val="0"/>
              </a:spcAft>
              <a:defRPr/>
            </a:pPr>
            <a:r>
              <a:rPr lang="vi-VN" altLang="ko-KR" sz="1200" b="0" dirty="0"/>
              <a:t>Các công cụ BI (Business Intelligence) được sử dụng để tạo hình ảnh hóa kết quả truy vấn.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39</a:t>
            </a:fld>
            <a:endParaRPr lang="ko-KR" altLang="en-US" dirty="0"/>
          </a:p>
        </p:txBody>
      </p:sp>
    </p:spTree>
    <p:extLst>
      <p:ext uri="{BB962C8B-B14F-4D97-AF65-F5344CB8AC3E}">
        <p14:creationId xmlns:p14="http://schemas.microsoft.com/office/powerpoint/2010/main" val="80513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Luồng nhấp chuột trong thời gian thực (hoạt động lướt web của người dùng được ghi lại thông qua hoạt động nhấp chuột của người dùng) được nhập bằng Kinesis Streams.</a:t>
            </a:r>
          </a:p>
          <a:p>
            <a:pPr defTabSz="914400" eaLnBrk="0" fontAlgn="base" latinLnBrk="1" hangingPunct="0">
              <a:spcBef>
                <a:spcPct val="30000"/>
              </a:spcBef>
              <a:spcAft>
                <a:spcPct val="0"/>
              </a:spcAft>
              <a:defRPr/>
            </a:pPr>
            <a:r>
              <a:rPr lang="vi-VN" altLang="ko-KR" sz="1200" b="0" dirty="0"/>
              <a:t>Thư viện và API ứng dụng khách Kinesis được sử dụng để phát triển hệ thống đề xuất thời gian thực được truyền theo thời gian thực tới người lướt web/người đọc nội dung được cá nhân hóa.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40</a:t>
            </a:fld>
            <a:endParaRPr lang="ko-KR" altLang="en-US" dirty="0"/>
          </a:p>
        </p:txBody>
      </p:sp>
    </p:spTree>
    <p:extLst>
      <p:ext uri="{BB962C8B-B14F-4D97-AF65-F5344CB8AC3E}">
        <p14:creationId xmlns:p14="http://schemas.microsoft.com/office/powerpoint/2010/main" val="135585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Các đơn đặt hàng trực tuyến được thu thập bởi DynamoDB (NoSQL).</a:t>
            </a:r>
          </a:p>
          <a:p>
            <a:pPr defTabSz="914400" eaLnBrk="0" fontAlgn="base" latinLnBrk="1" hangingPunct="0">
              <a:spcBef>
                <a:spcPct val="30000"/>
              </a:spcBef>
              <a:spcAft>
                <a:spcPct val="0"/>
              </a:spcAft>
              <a:defRPr/>
            </a:pPr>
            <a:r>
              <a:rPr lang="vi-VN" altLang="ko-KR" sz="1200" b="0" dirty="0"/>
              <a:t>Trình kích hoạt đã được thiết lập bằng trình kích hoạt Lambda cũng như các quy tắc để xử lý dữ liệu.</a:t>
            </a:r>
          </a:p>
          <a:p>
            <a:pPr defTabSz="914400" eaLnBrk="0" fontAlgn="base" latinLnBrk="1" hangingPunct="0">
              <a:spcBef>
                <a:spcPct val="30000"/>
              </a:spcBef>
              <a:spcAft>
                <a:spcPct val="0"/>
              </a:spcAft>
              <a:defRPr/>
            </a:pPr>
            <a:r>
              <a:rPr lang="vi-VN" altLang="ko-KR" sz="1200" b="0" dirty="0"/>
              <a:t>Các quy tắc chuyển đổi dữ liệu trước khi lưu vào kho dữ liệu Redshift để phân tích dữ liệu.</a:t>
            </a:r>
            <a:endParaRPr lang="en-US" altLang="ko-Kore-KR" sz="1200" b="1"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41</a:t>
            </a:fld>
            <a:endParaRPr lang="ko-KR" altLang="en-US" dirty="0"/>
          </a:p>
        </p:txBody>
      </p:sp>
    </p:spTree>
    <p:extLst>
      <p:ext uri="{BB962C8B-B14F-4D97-AF65-F5344CB8AC3E}">
        <p14:creationId xmlns:p14="http://schemas.microsoft.com/office/powerpoint/2010/main" val="3858644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Cả dữ liệu có cấu trúc và phi cấu trúc đều được thu thập trong Azure Data Factory (công cụ nhập dữ liệu Azure nơi có thể thiết lập và xuất bản các quy tắc nhập). Dữ liệu đã nhập được lưu trữ trong ADLS Gen 2 (Bộ lưu trữ Azure Data Lake).</a:t>
            </a:r>
          </a:p>
          <a:p>
            <a:pPr defTabSz="914400" eaLnBrk="0" fontAlgn="base" latinLnBrk="1" hangingPunct="0">
              <a:spcBef>
                <a:spcPct val="30000"/>
              </a:spcBef>
              <a:spcAft>
                <a:spcPct val="0"/>
              </a:spcAft>
              <a:defRPr/>
            </a:pPr>
            <a:r>
              <a:rPr lang="vi-VN" altLang="ko-KR" sz="1200" b="0" dirty="0"/>
              <a:t>Từ đó, dữ liệu có thể được chia nhỏ.</a:t>
            </a:r>
          </a:p>
          <a:p>
            <a:pPr defTabSz="914400" eaLnBrk="0" fontAlgn="base" latinLnBrk="1" hangingPunct="0">
              <a:spcBef>
                <a:spcPct val="30000"/>
              </a:spcBef>
              <a:spcAft>
                <a:spcPct val="0"/>
              </a:spcAft>
              <a:defRPr/>
            </a:pPr>
            <a:r>
              <a:rPr lang="vi-VN" altLang="ko-KR" sz="1200" b="0" dirty="0"/>
              <a:t>Dữ liệu phi cấu trúc được chuyển đến Azure Databricks (về cơ bản là Apache Spark trên đám mây) để xử lý trước nhằm tạo tập dữ liệu bán cấu trúc hoặc có cấu trúc từ dữ liệu phi cấu trúc.</a:t>
            </a:r>
          </a:p>
          <a:p>
            <a:pPr defTabSz="914400" eaLnBrk="0" fontAlgn="base" latinLnBrk="1" hangingPunct="0">
              <a:spcBef>
                <a:spcPct val="30000"/>
              </a:spcBef>
              <a:spcAft>
                <a:spcPct val="0"/>
              </a:spcAft>
              <a:defRPr/>
            </a:pPr>
            <a:r>
              <a:rPr lang="vi-VN" altLang="ko-KR" sz="1200" b="0" dirty="0"/>
              <a:t>Dữ liệu này có thể chuyển trực tiếp đến Power BI (công cụ Business Intelligence/Visualization) hoặc kết hợp với dữ liệu có cấu trúc trong Azure Synapse Analytics (công cụ truy vấn của Azure dựa trên kiến trúc MPP - sinh viên không cần phải hiểu MPP tại đây).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42</a:t>
            </a:fld>
            <a:endParaRPr lang="ko-KR" altLang="en-US" dirty="0"/>
          </a:p>
        </p:txBody>
      </p:sp>
    </p:spTree>
    <p:extLst>
      <p:ext uri="{BB962C8B-B14F-4D97-AF65-F5344CB8AC3E}">
        <p14:creationId xmlns:p14="http://schemas.microsoft.com/office/powerpoint/2010/main" val="132658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1" dirty="0"/>
              <a:t>[Hướng dẫn của giảng viên]</a:t>
            </a:r>
            <a:endParaRPr lang="en-US" altLang="ko-KR" b="1" dirty="0"/>
          </a:p>
          <a:p>
            <a:pPr defTabSz="914400" eaLnBrk="0" fontAlgn="base" latinLnBrk="1" hangingPunct="0">
              <a:spcBef>
                <a:spcPct val="30000"/>
              </a:spcBef>
              <a:spcAft>
                <a:spcPct val="0"/>
              </a:spcAft>
              <a:defRPr/>
            </a:pPr>
            <a:r>
              <a:rPr lang="en-US" altLang="ko-KR" sz="1200" b="0" dirty="0"/>
              <a:t>Slide </a:t>
            </a:r>
            <a:r>
              <a:rPr lang="vi-VN" altLang="ko-KR" sz="1200" b="0" dirty="0"/>
              <a:t>trước là một so sánh phối cảnh rất đơn giản giữa dự đoán và quy định.</a:t>
            </a:r>
          </a:p>
          <a:p>
            <a:pPr defTabSz="914400" eaLnBrk="0" fontAlgn="base" latinLnBrk="1" hangingPunct="0">
              <a:spcBef>
                <a:spcPct val="30000"/>
              </a:spcBef>
              <a:spcAft>
                <a:spcPct val="0"/>
              </a:spcAft>
              <a:defRPr/>
            </a:pPr>
            <a:r>
              <a:rPr lang="vi-VN" altLang="ko-KR" sz="1200" b="0" dirty="0"/>
              <a:t>Tại đây, chúng tôi cũng sẽ thực hiện các bước ở giữa.</a:t>
            </a:r>
          </a:p>
          <a:p>
            <a:pPr defTabSz="914400" eaLnBrk="0" fontAlgn="base" latinLnBrk="1" hangingPunct="0">
              <a:spcBef>
                <a:spcPct val="30000"/>
              </a:spcBef>
              <a:spcAft>
                <a:spcPct val="0"/>
              </a:spcAft>
              <a:defRPr/>
            </a:pPr>
            <a:endParaRPr lang="vi-VN" altLang="ko-KR" sz="1200" b="0" dirty="0"/>
          </a:p>
          <a:p>
            <a:pPr defTabSz="914400" eaLnBrk="0" fontAlgn="base" latinLnBrk="1" hangingPunct="0">
              <a:spcBef>
                <a:spcPct val="30000"/>
              </a:spcBef>
              <a:spcAft>
                <a:spcPct val="0"/>
              </a:spcAft>
              <a:defRPr/>
            </a:pPr>
            <a:r>
              <a:rPr lang="vi-VN" altLang="ko-KR" sz="1200" b="0" dirty="0"/>
              <a:t>Màu xanh nhạt là quy trình thủ công.</a:t>
            </a:r>
          </a:p>
          <a:p>
            <a:pPr defTabSz="914400" eaLnBrk="0" fontAlgn="base" latinLnBrk="1" hangingPunct="0">
              <a:spcBef>
                <a:spcPct val="30000"/>
              </a:spcBef>
              <a:spcAft>
                <a:spcPct val="0"/>
              </a:spcAft>
              <a:defRPr/>
            </a:pPr>
            <a:r>
              <a:rPr lang="vi-VN" altLang="ko-KR" sz="1200" b="0" dirty="0"/>
              <a:t>Chúng tôi muốn giảm thiểu điều này và lý tưởng nhất là loại bỏ nó hoàn toàn và tự động hóa nó.</a:t>
            </a:r>
          </a:p>
          <a:p>
            <a:pPr defTabSz="914400" eaLnBrk="0" fontAlgn="base" latinLnBrk="1" hangingPunct="0">
              <a:spcBef>
                <a:spcPct val="30000"/>
              </a:spcBef>
              <a:spcAft>
                <a:spcPct val="0"/>
              </a:spcAft>
              <a:defRPr/>
            </a:pPr>
            <a:r>
              <a:rPr lang="vi-VN" altLang="ko-KR" sz="1200" b="0" dirty="0"/>
              <a:t>Màu xám là các quyết định được đưa ra sau một số quy trình thủ công và sau đó các hành động được thực hiện.</a:t>
            </a:r>
          </a:p>
          <a:p>
            <a:pPr defTabSz="914400" eaLnBrk="0" fontAlgn="base" latinLnBrk="1" hangingPunct="0">
              <a:spcBef>
                <a:spcPct val="30000"/>
              </a:spcBef>
              <a:spcAft>
                <a:spcPct val="0"/>
              </a:spcAft>
              <a:defRPr/>
            </a:pPr>
            <a:r>
              <a:rPr lang="vi-VN" altLang="ko-KR" sz="1200" b="0" dirty="0"/>
              <a:t>Trong hệ thống cuối cùng và tự động nhất, tất cả quy trình thủ công đã bị loại bỏ và tất cả các quyết định được tạo tự động và thậm chí một số hành động được bắt đầu tự động.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a:t>
            </a:fld>
            <a:endParaRPr lang="ko-KR" altLang="en-US" dirty="0"/>
          </a:p>
        </p:txBody>
      </p:sp>
    </p:spTree>
    <p:extLst>
      <p:ext uri="{BB962C8B-B14F-4D97-AF65-F5344CB8AC3E}">
        <p14:creationId xmlns:p14="http://schemas.microsoft.com/office/powerpoint/2010/main" val="3127534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Cả dữ liệu có cấu trúc và phi cấu trúc đều được thu thập trong Azure Data Factory (công cụ nhập dữ liệu Azure nơi có thể thiết lập và xuất bản các quy tắc nhập). Dữ liệu đã nhập được lưu trữ trong ADLS Gen 2 (Bộ lưu trữ Azure Data Lake).</a:t>
            </a:r>
          </a:p>
          <a:p>
            <a:pPr defTabSz="914400" eaLnBrk="0" fontAlgn="base" latinLnBrk="1" hangingPunct="0">
              <a:spcBef>
                <a:spcPct val="30000"/>
              </a:spcBef>
              <a:spcAft>
                <a:spcPct val="0"/>
              </a:spcAft>
              <a:defRPr/>
            </a:pPr>
            <a:r>
              <a:rPr lang="vi-VN" altLang="ko-KR" sz="1200" b="0" dirty="0"/>
              <a:t>Từ đó, dữ liệu có thể được chia nhỏ.</a:t>
            </a:r>
          </a:p>
          <a:p>
            <a:pPr defTabSz="914400" eaLnBrk="0" fontAlgn="base" latinLnBrk="1" hangingPunct="0">
              <a:spcBef>
                <a:spcPct val="30000"/>
              </a:spcBef>
              <a:spcAft>
                <a:spcPct val="0"/>
              </a:spcAft>
              <a:defRPr/>
            </a:pPr>
            <a:r>
              <a:rPr lang="vi-VN" altLang="ko-KR" sz="1200" b="0" dirty="0"/>
              <a:t>Dữ liệu phi cấu trúc được chuyển đến Azure Databricks (về cơ bản là Apache Spark trên đám mây) để xử lý trước nhằm tạo tập dữ liệu bán cấu trúc hoặc có cấu trúc từ dữ liệu phi cấu trúc.</a:t>
            </a:r>
          </a:p>
          <a:p>
            <a:pPr defTabSz="914400" eaLnBrk="0" fontAlgn="base" latinLnBrk="1" hangingPunct="0">
              <a:spcBef>
                <a:spcPct val="30000"/>
              </a:spcBef>
              <a:spcAft>
                <a:spcPct val="0"/>
              </a:spcAft>
              <a:defRPr/>
            </a:pPr>
            <a:r>
              <a:rPr lang="vi-VN" altLang="ko-KR" sz="1200" b="0" dirty="0"/>
              <a:t>Dữ liệu này có thể chuyển trực tiếp đến Power BI (công cụ Business Intelligence/Visualization) hoặc kết hợp với dữ liệu có cấu trúc trong Azure Synapse Analytics (công cụ truy vấn của Azure dựa trên kiến trúc MPP - sinh viên không cần phải hiểu MPP tại đây).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43</a:t>
            </a:fld>
            <a:endParaRPr lang="ko-KR" altLang="en-US" dirty="0"/>
          </a:p>
        </p:txBody>
      </p:sp>
    </p:spTree>
    <p:extLst>
      <p:ext uri="{BB962C8B-B14F-4D97-AF65-F5344CB8AC3E}">
        <p14:creationId xmlns:p14="http://schemas.microsoft.com/office/powerpoint/2010/main" val="2041024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Đây là một ví dụ về cách triển khai Kiến trúc Lambda (LA) trong MS Azure.</a:t>
            </a:r>
          </a:p>
          <a:p>
            <a:pPr defTabSz="914400" eaLnBrk="0" fontAlgn="base" latinLnBrk="1" hangingPunct="0">
              <a:spcBef>
                <a:spcPct val="30000"/>
              </a:spcBef>
              <a:spcAft>
                <a:spcPct val="0"/>
              </a:spcAft>
              <a:defRPr/>
            </a:pPr>
            <a:r>
              <a:rPr lang="vi-VN" altLang="ko-KR" sz="1200" b="0" dirty="0"/>
              <a:t>Chúng tôi sẽ bao gồm LA trong Ch</a:t>
            </a:r>
            <a:r>
              <a:rPr lang="en-US" altLang="ko-KR" sz="1200" b="0" dirty="0" err="1"/>
              <a:t>ương</a:t>
            </a:r>
            <a:r>
              <a:rPr lang="vi-VN" altLang="ko-KR" sz="1200" b="0" dirty="0"/>
              <a:t> 5 Bài 4. Hiện tại, chúng tôi đang thu thập và tích lũy dữ liệu trên đường dẫn lạnh.</a:t>
            </a:r>
          </a:p>
          <a:p>
            <a:pPr defTabSz="914400" eaLnBrk="0" fontAlgn="base" latinLnBrk="1" hangingPunct="0">
              <a:spcBef>
                <a:spcPct val="30000"/>
              </a:spcBef>
              <a:spcAft>
                <a:spcPct val="0"/>
              </a:spcAft>
              <a:defRPr/>
            </a:pPr>
            <a:r>
              <a:rPr lang="vi-VN" altLang="ko-KR" sz="1200" b="0" dirty="0"/>
              <a:t>Đây là lớp lô xử lý dữ liệu lịch sử.</a:t>
            </a:r>
          </a:p>
          <a:p>
            <a:pPr defTabSz="914400" eaLnBrk="0" fontAlgn="base" latinLnBrk="1" hangingPunct="0">
              <a:spcBef>
                <a:spcPct val="30000"/>
              </a:spcBef>
              <a:spcAft>
                <a:spcPct val="0"/>
              </a:spcAft>
              <a:defRPr/>
            </a:pPr>
            <a:r>
              <a:rPr lang="vi-VN" altLang="ko-KR" sz="1200" b="0" dirty="0"/>
              <a:t>Trên đường dẫn khác là đường dẫn nóng hoặc lớp tốc độ.</a:t>
            </a:r>
          </a:p>
          <a:p>
            <a:pPr defTabSz="914400" eaLnBrk="0" fontAlgn="base" latinLnBrk="1" hangingPunct="0">
              <a:spcBef>
                <a:spcPct val="30000"/>
              </a:spcBef>
              <a:spcAft>
                <a:spcPct val="0"/>
              </a:spcAft>
              <a:defRPr/>
            </a:pPr>
            <a:r>
              <a:rPr lang="vi-VN" altLang="ko-KR" sz="1200" b="0" dirty="0"/>
              <a:t>Trên đường dẫn này, chúng tôi thực hiện phân tích thời gian thực.</a:t>
            </a:r>
          </a:p>
          <a:p>
            <a:pPr defTabSz="914400" eaLnBrk="0" fontAlgn="base" latinLnBrk="1" hangingPunct="0">
              <a:spcBef>
                <a:spcPct val="30000"/>
              </a:spcBef>
              <a:spcAft>
                <a:spcPct val="0"/>
              </a:spcAft>
              <a:defRPr/>
            </a:pPr>
            <a:r>
              <a:rPr lang="vi-VN" altLang="ko-KR" sz="1200" b="0" dirty="0"/>
              <a:t>Trong triển khai LA đầy đủ, cũng có một lớp phục vụ trong đó hai chế độ xem được kết hợp để cung cấp chế độ xem hiện tại theo quan điểm của các sự kiện lịch sử.</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44</a:t>
            </a:fld>
            <a:endParaRPr lang="ko-KR" altLang="en-US" dirty="0"/>
          </a:p>
        </p:txBody>
      </p:sp>
    </p:spTree>
    <p:extLst>
      <p:ext uri="{BB962C8B-B14F-4D97-AF65-F5344CB8AC3E}">
        <p14:creationId xmlns:p14="http://schemas.microsoft.com/office/powerpoint/2010/main" val="869489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Đây là trường hợp sử dụng phổ biến và điển hình nhất.</a:t>
            </a:r>
          </a:p>
          <a:p>
            <a:pPr defTabSz="914400" eaLnBrk="0" fontAlgn="base" latinLnBrk="1" hangingPunct="0">
              <a:spcBef>
                <a:spcPct val="30000"/>
              </a:spcBef>
              <a:spcAft>
                <a:spcPct val="0"/>
              </a:spcAft>
              <a:defRPr/>
            </a:pPr>
            <a:r>
              <a:rPr lang="vi-VN" altLang="ko-KR" sz="1200" b="0" dirty="0"/>
              <a:t>Chúng tôi sử dụng Azure Data Lake Store (ADLS và ADLS Gen2) làm kho dữ liệu nơi tất cả dữ liệu được thu thập ban đầu.</a:t>
            </a:r>
          </a:p>
          <a:p>
            <a:pPr defTabSz="914400" eaLnBrk="0" fontAlgn="base" latinLnBrk="1" hangingPunct="0">
              <a:spcBef>
                <a:spcPct val="30000"/>
              </a:spcBef>
              <a:spcAft>
                <a:spcPct val="0"/>
              </a:spcAft>
              <a:defRPr/>
            </a:pPr>
            <a:r>
              <a:rPr lang="vi-VN" altLang="ko-KR" sz="1200" b="0" dirty="0"/>
              <a:t>Từ đó, chúng tôi sử dụng Azure Databricks (và cụ thể là Apache Spark bên trong) để thực hiện ETL.</a:t>
            </a:r>
          </a:p>
          <a:p>
            <a:pPr defTabSz="914400" eaLnBrk="0" fontAlgn="base" latinLnBrk="1" hangingPunct="0">
              <a:spcBef>
                <a:spcPct val="30000"/>
              </a:spcBef>
              <a:spcAft>
                <a:spcPct val="0"/>
              </a:spcAft>
              <a:defRPr/>
            </a:pPr>
            <a:r>
              <a:rPr lang="vi-VN" altLang="ko-KR" sz="1200" b="0" dirty="0"/>
              <a:t>Dữ liệu đã được xử lý và làm sạch (chúng tôi thường gọi đây là quá trình quản lý dữ liệu) được lưu trữ trong</a:t>
            </a:r>
            <a:r>
              <a:rPr lang="en-US" altLang="ko-KR" sz="1200" b="0" dirty="0"/>
              <a:t> CSDL</a:t>
            </a:r>
            <a:r>
              <a:rPr lang="vi-VN" altLang="ko-KR" sz="1200" b="0" dirty="0"/>
              <a:t> Azure SQL</a:t>
            </a:r>
            <a:r>
              <a:rPr lang="en-US" altLang="ko-KR" sz="1200" b="0" baseline="0" dirty="0"/>
              <a:t> </a:t>
            </a:r>
            <a:r>
              <a:rPr lang="vi-VN" altLang="ko-KR" sz="1200" b="0" dirty="0"/>
              <a:t>để phục vụ dưới dạng EDW.</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45</a:t>
            </a:fld>
            <a:endParaRPr lang="ko-KR" altLang="en-US" dirty="0"/>
          </a:p>
        </p:txBody>
      </p:sp>
    </p:spTree>
    <p:extLst>
      <p:ext uri="{BB962C8B-B14F-4D97-AF65-F5344CB8AC3E}">
        <p14:creationId xmlns:p14="http://schemas.microsoft.com/office/powerpoint/2010/main" val="3699203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r>
              <a:rPr lang="vi-VN" altLang="ko-KR" b="0" i="0" dirty="0">
                <a:solidFill>
                  <a:srgbClr val="000000"/>
                </a:solidFill>
                <a:effectLst/>
                <a:latin typeface="Noto Sans" panose="020B0502040504020204" pitchFamily="34" charset="0"/>
              </a:rPr>
              <a:t>Vui lòng tham khảo hướng dẫn demo (</a:t>
            </a:r>
            <a:r>
              <a:rPr lang="en-US" altLang="ko-KR" b="0" i="0" dirty="0">
                <a:solidFill>
                  <a:srgbClr val="000000"/>
                </a:solidFill>
                <a:effectLst/>
                <a:latin typeface="Noto Sans" panose="020B0502040504020204" pitchFamily="34" charset="0"/>
              </a:rPr>
              <a:t>Big</a:t>
            </a:r>
            <a:r>
              <a:rPr lang="en-US" altLang="ko-KR" b="0" i="0" baseline="0" dirty="0">
                <a:solidFill>
                  <a:srgbClr val="000000"/>
                </a:solidFill>
                <a:effectLst/>
                <a:latin typeface="Noto Sans" panose="020B0502040504020204" pitchFamily="34" charset="0"/>
              </a:rPr>
              <a:t> Data</a:t>
            </a:r>
            <a:r>
              <a:rPr lang="vi-VN" altLang="ko-KR" b="0" i="0" dirty="0">
                <a:solidFill>
                  <a:srgbClr val="000000"/>
                </a:solidFill>
                <a:effectLst/>
                <a:latin typeface="Noto Sans" panose="020B0502040504020204" pitchFamily="34" charset="0"/>
              </a:rPr>
              <a:t>_Ch</a:t>
            </a:r>
            <a:r>
              <a:rPr lang="en-US" altLang="ko-KR" b="0" i="0" dirty="0" err="1">
                <a:solidFill>
                  <a:srgbClr val="000000"/>
                </a:solidFill>
                <a:effectLst/>
                <a:latin typeface="Noto Sans" panose="020B0502040504020204" pitchFamily="34" charset="0"/>
              </a:rPr>
              <a:t>apter</a:t>
            </a:r>
            <a:r>
              <a:rPr lang="vi-VN" altLang="ko-KR" b="0" i="0" dirty="0">
                <a:solidFill>
                  <a:srgbClr val="000000"/>
                </a:solidFill>
                <a:effectLst/>
                <a:latin typeface="Noto Sans" panose="020B0502040504020204" pitchFamily="34" charset="0"/>
              </a:rPr>
              <a:t>2_DemoGuide_</a:t>
            </a:r>
            <a:r>
              <a:rPr lang="en-US" altLang="ko-KR" b="0" i="0" dirty="0">
                <a:solidFill>
                  <a:srgbClr val="000000"/>
                </a:solidFill>
                <a:effectLst/>
                <a:latin typeface="Noto Sans" panose="020B0502040504020204" pitchFamily="34" charset="0"/>
              </a:rPr>
              <a:t>for</a:t>
            </a:r>
            <a:r>
              <a:rPr lang="en-US" altLang="ko-KR" b="0" i="0" baseline="0" dirty="0">
                <a:solidFill>
                  <a:srgbClr val="000000"/>
                </a:solidFill>
                <a:effectLst/>
                <a:latin typeface="Noto Sans" panose="020B0502040504020204" pitchFamily="34" charset="0"/>
              </a:rPr>
              <a:t> Instructor</a:t>
            </a:r>
            <a:r>
              <a:rPr lang="vi-VN" altLang="ko-KR" b="0" i="0" dirty="0">
                <a:solidFill>
                  <a:srgbClr val="000000"/>
                </a:solidFill>
                <a:effectLst/>
                <a:latin typeface="Noto Sans" panose="020B0502040504020204" pitchFamily="34" charset="0"/>
              </a:rPr>
              <a:t>.docx) được cung cấp và hiển thị bản demo AWS cho học viên.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46</a:t>
            </a:fld>
            <a:endParaRPr lang="ko-KR" altLang="en-US" dirty="0"/>
          </a:p>
        </p:txBody>
      </p:sp>
    </p:spTree>
    <p:extLst>
      <p:ext uri="{BB962C8B-B14F-4D97-AF65-F5344CB8AC3E}">
        <p14:creationId xmlns:p14="http://schemas.microsoft.com/office/powerpoint/2010/main" val="623777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err="1"/>
              <a:t>Bài</a:t>
            </a:r>
            <a:r>
              <a:rPr lang="en-US" altLang="ko-KR" b="1" dirty="0"/>
              <a:t> 1: </a:t>
            </a:r>
            <a:r>
              <a:rPr lang="vi-VN" altLang="ko-KR" b="0" dirty="0"/>
              <a:t>Dự án Apache Hadoop phát triển phần mềm nguồn mở cho điện toán phân tán, có thể mở rộng và đáng tin cậy.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Nguồn gốc của Hadoop từ GFS và MR của Google được trình bày. Chúng ta sẽ tìm hiểu cách Hadoop giải quyết vấn đề Dữ liệu lớn thông qua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việc sử dụng xử lý song song trên các cụm Master-Slave. Sau đó, chúng tôi sẽ giới thiệu Apache Spark, thế hệ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Nền tảng dựa trên điện toán trong bộ nhớ.</a:t>
            </a:r>
            <a:endParaRPr lang="en-US" altLang="ko-KR"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p>
          <a:p>
            <a:r>
              <a:rPr lang="en-US" altLang="ko-KR" b="1" dirty="0" err="1"/>
              <a:t>Bài</a:t>
            </a:r>
            <a:r>
              <a:rPr lang="en-US" altLang="ko-KR" b="1" dirty="0"/>
              <a:t> 2: </a:t>
            </a:r>
            <a:r>
              <a:rPr lang="vi-VN" altLang="ko-Kore-KR" dirty="0"/>
              <a:t>Các dự án cốt lõi của Hadoop là HDFS và MapReduce, nhưng cũng có nhiều dự án phụ khác.</a:t>
            </a:r>
          </a:p>
          <a:p>
            <a:r>
              <a:rPr lang="vi-VN" altLang="ko-Kore-KR" dirty="0"/>
              <a:t>Hệ sinh thái Hadoop có thể được coi là một tập hợp các tiểu dự án khác nhau tạo nên khuôn khổ đó.</a:t>
            </a:r>
          </a:p>
          <a:p>
            <a:r>
              <a:rPr lang="vi-VN" altLang="ko-Kore-KR" dirty="0"/>
              <a:t>Chúng ta sẽ xem xét từng phần của hệ sinh thái Hadoop</a:t>
            </a:r>
            <a:endParaRPr lang="en-US" altLang="ko-KR" b="0"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48</a:t>
            </a:fld>
            <a:endParaRPr lang="ko-KR" altLang="en-US" dirty="0"/>
          </a:p>
        </p:txBody>
      </p:sp>
    </p:spTree>
    <p:extLst>
      <p:ext uri="{BB962C8B-B14F-4D97-AF65-F5344CB8AC3E}">
        <p14:creationId xmlns:p14="http://schemas.microsoft.com/office/powerpoint/2010/main" val="33069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ore-KR" sz="1200" b="1" kern="1200" dirty="0">
                <a:solidFill>
                  <a:schemeClr val="tx1"/>
                </a:solidFill>
                <a:ea typeface="+mn-ea"/>
                <a:cs typeface="+mn-cs"/>
              </a:rPr>
              <a:t>[</a:t>
            </a:r>
            <a:r>
              <a:rPr lang="en-US" altLang="ko-Kore-KR" sz="1200" b="1" kern="1200" dirty="0" err="1">
                <a:solidFill>
                  <a:schemeClr val="tx1"/>
                </a:solidFill>
                <a:ea typeface="+mn-ea"/>
                <a:cs typeface="+mn-cs"/>
              </a:rPr>
              <a:t>Hướng</a:t>
            </a:r>
            <a:r>
              <a:rPr lang="en-US" altLang="ko-Kore-KR" sz="1200" b="1" kern="1200" baseline="0" dirty="0">
                <a:solidFill>
                  <a:schemeClr val="tx1"/>
                </a:solidFill>
                <a:ea typeface="+mn-ea"/>
                <a:cs typeface="+mn-cs"/>
              </a:rPr>
              <a:t> </a:t>
            </a:r>
            <a:r>
              <a:rPr lang="en-US" altLang="ko-Kore-KR" sz="1200" b="1" kern="1200" baseline="0" dirty="0" err="1">
                <a:solidFill>
                  <a:schemeClr val="tx1"/>
                </a:solidFill>
                <a:ea typeface="+mn-ea"/>
                <a:cs typeface="+mn-cs"/>
              </a:rPr>
              <a:t>dẫn</a:t>
            </a:r>
            <a:r>
              <a:rPr lang="en-US" altLang="ko-Kore-KR" sz="1200" b="1" kern="1200" baseline="0" dirty="0">
                <a:solidFill>
                  <a:schemeClr val="tx1"/>
                </a:solidFill>
                <a:ea typeface="+mn-ea"/>
                <a:cs typeface="+mn-cs"/>
              </a:rPr>
              <a:t> </a:t>
            </a:r>
            <a:r>
              <a:rPr lang="en-US" altLang="ko-Kore-KR" sz="1200" b="1" kern="1200" baseline="0" dirty="0" err="1">
                <a:solidFill>
                  <a:schemeClr val="tx1"/>
                </a:solidFill>
                <a:ea typeface="+mn-ea"/>
                <a:cs typeface="+mn-cs"/>
              </a:rPr>
              <a:t>của</a:t>
            </a:r>
            <a:r>
              <a:rPr lang="en-US" altLang="ko-Kore-KR" sz="1200" b="1" kern="1200" baseline="0" dirty="0">
                <a:solidFill>
                  <a:schemeClr val="tx1"/>
                </a:solidFill>
                <a:ea typeface="+mn-ea"/>
                <a:cs typeface="+mn-cs"/>
              </a:rPr>
              <a:t> </a:t>
            </a:r>
            <a:r>
              <a:rPr lang="en-US" altLang="ko-Kore-KR" sz="1200" b="1" kern="1200" baseline="0" dirty="0" err="1">
                <a:solidFill>
                  <a:schemeClr val="tx1"/>
                </a:solidFill>
                <a:ea typeface="+mn-ea"/>
                <a:cs typeface="+mn-cs"/>
              </a:rPr>
              <a:t>giảng</a:t>
            </a:r>
            <a:r>
              <a:rPr lang="en-US" altLang="ko-Kore-KR" sz="1200" b="1" kern="1200" baseline="0" dirty="0">
                <a:solidFill>
                  <a:schemeClr val="tx1"/>
                </a:solidFill>
                <a:ea typeface="+mn-ea"/>
                <a:cs typeface="+mn-cs"/>
              </a:rPr>
              <a:t> </a:t>
            </a:r>
            <a:r>
              <a:rPr lang="en-US" altLang="ko-Kore-KR" sz="1200" b="1" kern="1200" baseline="0" dirty="0" err="1">
                <a:solidFill>
                  <a:schemeClr val="tx1"/>
                </a:solidFill>
                <a:ea typeface="+mn-ea"/>
                <a:cs typeface="+mn-cs"/>
              </a:rPr>
              <a:t>viên</a:t>
            </a:r>
            <a:r>
              <a:rPr lang="en-US" altLang="ko-Kore-KR" sz="1200" b="1" kern="1200" dirty="0">
                <a:solidFill>
                  <a:schemeClr val="tx1"/>
                </a:solidFill>
                <a:ea typeface="+mn-ea"/>
                <a:cs typeface="+mn-cs"/>
              </a:rPr>
              <a:t>] </a:t>
            </a:r>
          </a:p>
          <a:p>
            <a:r>
              <a:rPr lang="vi-VN" altLang="ko-Kore-KR" sz="1200" b="0" kern="1200" dirty="0">
                <a:solidFill>
                  <a:schemeClr val="tx1"/>
                </a:solidFill>
                <a:ea typeface="+mn-ea"/>
                <a:cs typeface="+mn-cs"/>
              </a:rPr>
              <a:t>Người ta đã chứng minh rằng các hệ thống RDBMS không thể theo kịp nhu cầu về sự phát triển bùng nổ của dữ liệu.</a:t>
            </a:r>
          </a:p>
          <a:p>
            <a:r>
              <a:rPr lang="vi-VN" altLang="ko-Kore-KR" sz="1200" b="0" kern="1200" dirty="0">
                <a:solidFill>
                  <a:schemeClr val="tx1"/>
                </a:solidFill>
                <a:ea typeface="+mn-ea"/>
                <a:cs typeface="+mn-cs"/>
              </a:rPr>
              <a:t>Giải pháp thay thế khả thi duy nhất để xử lý lượng dữ liệu khổng lồ là phân vùng và xử lý song song.</a:t>
            </a:r>
          </a:p>
          <a:p>
            <a:r>
              <a:rPr lang="vi-VN" altLang="ko-Kore-KR" sz="1200" b="0" kern="1200" dirty="0">
                <a:solidFill>
                  <a:schemeClr val="tx1"/>
                </a:solidFill>
                <a:ea typeface="+mn-ea"/>
                <a:cs typeface="+mn-cs"/>
              </a:rPr>
              <a:t>Hiện có các mô hình xử lý song song như máy khách-máy chủ, Xử lý đa đối xứng (SMP) và Xử lý song song lớn (MPP).</a:t>
            </a:r>
          </a:p>
          <a:p>
            <a:r>
              <a:rPr lang="vi-VN" altLang="ko-Kore-KR" sz="1200" b="0" kern="1200" dirty="0">
                <a:solidFill>
                  <a:schemeClr val="tx1"/>
                </a:solidFill>
                <a:ea typeface="+mn-ea"/>
                <a:cs typeface="+mn-cs"/>
              </a:rPr>
              <a:t>Các hệ thống này có xu hướng rất phức tạp và khó mở rộng quy mô.</a:t>
            </a:r>
          </a:p>
          <a:p>
            <a:r>
              <a:rPr lang="vi-VN" altLang="ko-Kore-KR" sz="1200" b="0" kern="1200" dirty="0">
                <a:solidFill>
                  <a:schemeClr val="tx1"/>
                </a:solidFill>
                <a:ea typeface="+mn-ea"/>
                <a:cs typeface="+mn-cs"/>
              </a:rPr>
              <a:t>Theo nhiều cách, MPP có liên quan đến Map </a:t>
            </a:r>
            <a:r>
              <a:rPr lang="en-US" altLang="ko-Kore-KR" sz="1200" b="0" kern="1200" dirty="0">
                <a:solidFill>
                  <a:schemeClr val="tx1"/>
                </a:solidFill>
                <a:ea typeface="+mn-ea"/>
                <a:cs typeface="+mn-cs"/>
              </a:rPr>
              <a:t>Reduce</a:t>
            </a:r>
            <a:r>
              <a:rPr lang="vi-VN" altLang="ko-Kore-KR" sz="1200" b="0" kern="1200" dirty="0">
                <a:solidFill>
                  <a:schemeClr val="tx1"/>
                </a:solidFill>
                <a:ea typeface="+mn-ea"/>
                <a:cs typeface="+mn-cs"/>
              </a:rPr>
              <a:t>.</a:t>
            </a:r>
          </a:p>
          <a:p>
            <a:r>
              <a:rPr lang="vi-VN" altLang="ko-Kore-KR" sz="1200" b="0" kern="1200" dirty="0">
                <a:solidFill>
                  <a:schemeClr val="tx1"/>
                </a:solidFill>
                <a:ea typeface="+mn-ea"/>
                <a:cs typeface="+mn-cs"/>
              </a:rPr>
              <a:t>Tuy nhiên, MPP có xu hướng được sử dụng trên phần cứng chuyên dụng, đắt tiền được điều chỉnh cho hiệu suất CPU, lưu trữ và mạng.</a:t>
            </a:r>
          </a:p>
          <a:p>
            <a:r>
              <a:rPr lang="vi-VN" altLang="ko-Kore-KR" sz="1200" b="0" kern="1200" dirty="0">
                <a:solidFill>
                  <a:schemeClr val="tx1"/>
                </a:solidFill>
                <a:ea typeface="+mn-ea"/>
                <a:cs typeface="+mn-cs"/>
              </a:rPr>
              <a:t>Chúng tôi chưa giới thiệu MapReduce nên không đi vào chi tiết ở đây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49</a:t>
            </a:fld>
            <a:endParaRPr lang="ko-KR" altLang="en-US" dirty="0"/>
          </a:p>
        </p:txBody>
      </p:sp>
    </p:spTree>
    <p:extLst>
      <p:ext uri="{BB962C8B-B14F-4D97-AF65-F5344CB8AC3E}">
        <p14:creationId xmlns:p14="http://schemas.microsoft.com/office/powerpoint/2010/main" val="600649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t>[</a:t>
            </a:r>
            <a:r>
              <a:rPr lang="en-US" altLang="ko-KR" sz="1200" b="1" u="none" baseline="0" dirty="0" err="1"/>
              <a:t>Thông</a:t>
            </a:r>
            <a:r>
              <a:rPr lang="en-US" altLang="ko-KR" sz="1200" b="1" u="none" baseline="0" dirty="0"/>
              <a:t> </a:t>
            </a:r>
            <a:r>
              <a:rPr lang="en-US" altLang="ko-KR" sz="1200" b="1" u="none" baseline="0" dirty="0" err="1"/>
              <a:t>điệp</a:t>
            </a:r>
            <a:r>
              <a:rPr lang="en-US" altLang="ko-KR" sz="1200" b="1" u="none" baseline="0" dirty="0"/>
              <a:t> </a:t>
            </a:r>
            <a:r>
              <a:rPr lang="en-US" altLang="ko-KR" sz="1200" b="1" u="none" baseline="0" dirty="0" err="1"/>
              <a:t>chính</a:t>
            </a:r>
            <a:r>
              <a:rPr lang="en-US" altLang="ko-KR" sz="1200" b="1" u="none" baseline="0" dirty="0"/>
              <a:t>]</a:t>
            </a:r>
          </a:p>
          <a:p>
            <a:pPr marL="942975" indent="-942975" latinLnBrk="0"/>
            <a:r>
              <a:rPr lang="en-US" altLang="ko-KR" sz="1200" b="1" dirty="0" err="1"/>
              <a:t>Tính</a:t>
            </a:r>
            <a:r>
              <a:rPr lang="en-US" altLang="ko-KR" sz="1200" b="1" baseline="0" dirty="0"/>
              <a:t> minh </a:t>
            </a:r>
            <a:r>
              <a:rPr lang="en-US" altLang="ko-KR" sz="1200" b="1" baseline="0" dirty="0" err="1"/>
              <a:t>bạch</a:t>
            </a:r>
            <a:r>
              <a:rPr lang="en-KR" altLang="ko-KR" sz="1200" b="1" dirty="0"/>
              <a:t>:</a:t>
            </a:r>
            <a:r>
              <a:rPr lang="en-KR" altLang="ko-KR" sz="1200" dirty="0"/>
              <a:t> </a:t>
            </a:r>
            <a:endParaRPr lang="en-US" altLang="ko-KR" sz="1200" dirty="0"/>
          </a:p>
          <a:p>
            <a:pPr marL="0" indent="0" algn="l" latinLnBrk="0"/>
            <a:r>
              <a:rPr lang="vi-VN" altLang="ko-KR" sz="1200" dirty="0"/>
              <a:t>Che giấu người dùng và nhà phát triển rằng họ đang ở trên một hệ thống phân tán.</a:t>
            </a:r>
          </a:p>
          <a:p>
            <a:pPr marL="0" indent="0" algn="l" latinLnBrk="0"/>
            <a:r>
              <a:rPr lang="vi-VN" altLang="ko-KR" sz="1200" dirty="0"/>
              <a:t>Họ sẽ cảm thấy như đang ở trên một máy chủ.</a:t>
            </a:r>
          </a:p>
          <a:p>
            <a:pPr marL="0" indent="0" algn="l" latinLnBrk="0"/>
            <a:r>
              <a:rPr lang="vi-VN" altLang="ko-KR" sz="1200" dirty="0"/>
              <a:t>Tất cả sự phức tạp của một hệ thống phân tán nên được ẩn khỏi người dùng và nhà phát triển để họ có thể tập trung giải quyết và phát triển các vấn đề và vấn đề cốt lõi thay vì phải lo lắng về các nhiệm vụ quản lý nhà cửa.</a:t>
            </a:r>
          </a:p>
          <a:p>
            <a:pPr marL="0" indent="0" algn="l" latinLnBrk="0"/>
            <a:r>
              <a:rPr lang="vi-VN" altLang="ko-KR" sz="1200" dirty="0"/>
              <a:t>(các nhiệm vụ sẽ bị ép buộc nếu hệ thống không minh bạch.)</a:t>
            </a:r>
            <a:endParaRPr lang="en-US" altLang="ko-KR" sz="1200" dirty="0"/>
          </a:p>
          <a:p>
            <a:pPr marL="0" indent="0" algn="l" latinLnBrk="0"/>
            <a:r>
              <a:rPr lang="en-KR" altLang="ko-KR" sz="1200" b="1" dirty="0"/>
              <a:t> </a:t>
            </a:r>
            <a:endParaRPr lang="en-KR" altLang="ko-KR" sz="1200" dirty="0"/>
          </a:p>
          <a:p>
            <a:pPr marL="942975" indent="-942975" latinLnBrk="0"/>
            <a:r>
              <a:rPr lang="en-US" altLang="ko-KR" sz="1200" b="1" dirty="0" err="1"/>
              <a:t>Khả</a:t>
            </a:r>
            <a:r>
              <a:rPr lang="en-US" altLang="ko-KR" sz="1200" b="1" baseline="0" dirty="0"/>
              <a:t> </a:t>
            </a:r>
            <a:r>
              <a:rPr lang="en-US" altLang="ko-KR" sz="1200" b="1" baseline="0" dirty="0" err="1"/>
              <a:t>năng</a:t>
            </a:r>
            <a:r>
              <a:rPr lang="en-US" altLang="ko-KR" sz="1200" b="1" baseline="0" dirty="0"/>
              <a:t> </a:t>
            </a:r>
            <a:r>
              <a:rPr lang="en-US" altLang="ko-KR" sz="1200" b="1" baseline="0" dirty="0" err="1"/>
              <a:t>chịu</a:t>
            </a:r>
            <a:r>
              <a:rPr lang="en-US" altLang="ko-KR" sz="1200" b="1" baseline="0" dirty="0"/>
              <a:t> </a:t>
            </a:r>
            <a:r>
              <a:rPr lang="en-US" altLang="ko-KR" sz="1200" b="1" baseline="0" dirty="0" err="1"/>
              <a:t>lỗi</a:t>
            </a:r>
            <a:r>
              <a:rPr lang="en-KR" altLang="ko-KR" sz="1200" b="1" dirty="0"/>
              <a:t>:</a:t>
            </a:r>
            <a:endParaRPr lang="en-US" altLang="ko-KR" sz="1200" b="1" dirty="0"/>
          </a:p>
          <a:p>
            <a:pPr marL="942975" indent="-942975" latinLnBrk="0"/>
            <a:r>
              <a:rPr lang="vi-VN" altLang="ko-KR" sz="1200" dirty="0"/>
              <a:t>Một hệ thống phân tán với nhiều thành phần phần cứng cuối cùng sẽ gặp lỗi.</a:t>
            </a:r>
          </a:p>
          <a:p>
            <a:pPr marL="942975" indent="-942975" latinLnBrk="0"/>
            <a:r>
              <a:rPr lang="vi-VN" altLang="ko-KR" sz="1200" dirty="0"/>
              <a:t>Hệ thống phải được thiết kế để tiếp tục hoạt động mà không cần sự can thiệp của người dùng khi đối mặt với những lỗi này.</a:t>
            </a:r>
          </a:p>
          <a:p>
            <a:pPr marL="942975" indent="-942975" latinLnBrk="0"/>
            <a:r>
              <a:rPr lang="vi-VN" altLang="ko-KR" sz="1200" dirty="0"/>
              <a:t>Hệ thống phải có sẵn các biện pháp để tự động phục hồi sau những lỗi này.</a:t>
            </a:r>
            <a:endParaRPr lang="en-KR" altLang="ko-KR" sz="1200" dirty="0"/>
          </a:p>
          <a:p>
            <a:pPr marL="942975" indent="-942975" latinLnBrk="0"/>
            <a:r>
              <a:rPr lang="en-KR" altLang="ko-KR" sz="1200" dirty="0"/>
              <a:t> </a:t>
            </a:r>
          </a:p>
          <a:p>
            <a:pPr marL="942975" indent="-942975" latinLnBrk="0"/>
            <a:r>
              <a:rPr lang="en-US" altLang="ko-KR" sz="1200" b="1" dirty="0" err="1"/>
              <a:t>Khả</a:t>
            </a:r>
            <a:r>
              <a:rPr lang="en-US" altLang="ko-KR" sz="1200" b="1" baseline="0" dirty="0"/>
              <a:t> </a:t>
            </a:r>
            <a:r>
              <a:rPr lang="en-US" altLang="ko-KR" sz="1200" b="1" baseline="0" dirty="0" err="1"/>
              <a:t>năng</a:t>
            </a:r>
            <a:r>
              <a:rPr lang="en-US" altLang="ko-KR" sz="1200" b="1" baseline="0" dirty="0"/>
              <a:t> </a:t>
            </a:r>
            <a:r>
              <a:rPr lang="en-US" altLang="ko-KR" sz="1200" b="1" baseline="0" dirty="0" err="1"/>
              <a:t>mở</a:t>
            </a:r>
            <a:r>
              <a:rPr lang="en-US" altLang="ko-KR" sz="1200" b="1" baseline="0" dirty="0"/>
              <a:t> </a:t>
            </a:r>
            <a:r>
              <a:rPr lang="en-US" altLang="ko-KR" sz="1200" b="1" baseline="0" dirty="0" err="1"/>
              <a:t>rộng</a:t>
            </a:r>
            <a:r>
              <a:rPr lang="en-KR" altLang="ko-KR" sz="1200" b="1" dirty="0"/>
              <a:t>:</a:t>
            </a:r>
            <a:r>
              <a:rPr lang="en-US" altLang="ko-KR" sz="1200" b="1" dirty="0"/>
              <a:t> </a:t>
            </a:r>
          </a:p>
          <a:p>
            <a:pPr marL="942975" indent="-942975" latinLnBrk="0"/>
            <a:r>
              <a:rPr lang="vi-VN" altLang="ko-KR" sz="1200" dirty="0"/>
              <a:t>Kiến trúc phải mở rộng quy mô khi khối lượng công việc tăng lên.</a:t>
            </a:r>
          </a:p>
          <a:p>
            <a:pPr marL="942975" indent="-942975" latinLnBrk="0"/>
            <a:r>
              <a:rPr lang="vi-VN" altLang="ko-KR" sz="1200" dirty="0"/>
              <a:t>Nó nên mở rộng quy mô một cách minh bạch mà không làm tăng thêm độ phức tạp cho hệ thống.</a:t>
            </a:r>
            <a:endParaRPr lang="en-US" altLang="ko-KR" sz="1200" dirty="0"/>
          </a:p>
          <a:p>
            <a:pPr marL="942975" indent="-942975" latinLnBrk="0"/>
            <a:r>
              <a:rPr lang="en-US" altLang="ko-KR" sz="1200" dirty="0"/>
              <a:t> </a:t>
            </a:r>
            <a:endParaRPr lang="en-KR" altLang="ko-KR" sz="1200" dirty="0"/>
          </a:p>
          <a:p>
            <a:pPr marL="942975" indent="-942975" latinLnBrk="0"/>
            <a:r>
              <a:rPr lang="en-US" altLang="ko-KR" sz="1200" b="1" dirty="0" err="1"/>
              <a:t>Tài</a:t>
            </a:r>
            <a:r>
              <a:rPr lang="en-US" altLang="ko-KR" sz="1200" b="1" baseline="0" dirty="0"/>
              <a:t> </a:t>
            </a:r>
            <a:r>
              <a:rPr lang="en-US" altLang="ko-KR" sz="1200" b="1" baseline="0" dirty="0" err="1"/>
              <a:t>nguyên</a:t>
            </a:r>
            <a:r>
              <a:rPr lang="en-US" altLang="ko-KR" sz="1200" b="1" baseline="0" dirty="0"/>
              <a:t> </a:t>
            </a:r>
            <a:r>
              <a:rPr lang="en-US" altLang="ko-KR" sz="1200" b="1" baseline="0" dirty="0" err="1"/>
              <a:t>được</a:t>
            </a:r>
            <a:r>
              <a:rPr lang="en-US" altLang="ko-KR" sz="1200" b="1" baseline="0" dirty="0"/>
              <a:t> chia </a:t>
            </a:r>
            <a:r>
              <a:rPr lang="en-US" altLang="ko-KR" sz="1200" b="1" baseline="0" dirty="0" err="1"/>
              <a:t>sẻ</a:t>
            </a:r>
            <a:r>
              <a:rPr lang="en-US" altLang="ko-KR" sz="1200" b="1" dirty="0"/>
              <a:t>:</a:t>
            </a:r>
            <a:r>
              <a:rPr lang="en-US" altLang="ko-KR" sz="1200" dirty="0"/>
              <a:t> </a:t>
            </a:r>
          </a:p>
          <a:p>
            <a:pPr marL="942975" indent="-942975" latinLnBrk="0"/>
            <a:r>
              <a:rPr lang="vi-VN" altLang="ko-KR" sz="1200" dirty="0"/>
              <a:t>Một hệ thống song song phân tán vốn dĩ sẽ có các tài nguyên phải được chia sẻ giữa những người dùng và ứng dụng khác nhau đang chạy trên nền tảng.</a:t>
            </a:r>
          </a:p>
          <a:p>
            <a:pPr marL="942975" indent="-942975" latinLnBrk="0"/>
            <a:r>
              <a:rPr lang="vi-VN" altLang="ko-KR" sz="1200" dirty="0"/>
              <a:t>Những tài nguyên này nên được chia sẻ một cách hiệu quả và tối ưu. (tức là tối đa hóa việc sử dụng, cung cấp mức độ ưu tiên cho các ứng dụng chính trong khi chia sẻ công bằng cho những người khác)</a:t>
            </a:r>
            <a:endParaRPr lang="en-US" altLang="ko-KR" sz="1200" dirty="0"/>
          </a:p>
          <a:p>
            <a:pPr marL="942975" indent="-942975" latinLnBrk="0"/>
            <a:r>
              <a:rPr lang="en-US" altLang="ko-KR" sz="1200" dirty="0"/>
              <a:t> </a:t>
            </a:r>
            <a:endParaRPr lang="en-KR" altLang="ko-KR" sz="1200" dirty="0"/>
          </a:p>
          <a:p>
            <a:pPr marL="942975" indent="-942975" latinLnBrk="0"/>
            <a:r>
              <a:rPr lang="en-US" altLang="ko-KR" sz="1200" b="1" dirty="0" err="1"/>
              <a:t>Sự</a:t>
            </a:r>
            <a:r>
              <a:rPr lang="en-US" altLang="ko-KR" sz="1200" b="1" baseline="0" dirty="0"/>
              <a:t> </a:t>
            </a:r>
            <a:r>
              <a:rPr lang="en-US" altLang="ko-KR" sz="1200" b="1" baseline="0" dirty="0" err="1"/>
              <a:t>cởi</a:t>
            </a:r>
            <a:r>
              <a:rPr lang="en-US" altLang="ko-KR" sz="1200" b="1" baseline="0" dirty="0"/>
              <a:t> </a:t>
            </a:r>
            <a:r>
              <a:rPr lang="en-US" altLang="ko-KR" sz="1200" b="1" baseline="0" dirty="0" err="1"/>
              <a:t>mở</a:t>
            </a:r>
            <a:r>
              <a:rPr lang="en-US" altLang="ko-KR" sz="1200" b="1" dirty="0"/>
              <a:t>: </a:t>
            </a:r>
          </a:p>
          <a:p>
            <a:pPr marL="942975" indent="-942975" latinLnBrk="0"/>
            <a:r>
              <a:rPr lang="vi-VN" altLang="ko-KR" sz="1200" dirty="0"/>
              <a:t>Hệ thống phải mở và có thể mở rộng.</a:t>
            </a:r>
          </a:p>
          <a:p>
            <a:pPr marL="942975" indent="-942975" latinLnBrk="0"/>
            <a:r>
              <a:rPr lang="vi-VN" altLang="ko-KR" sz="1200" dirty="0"/>
              <a:t>Nó sẽ cho phép các chương trình bổ trợ tăng cường và mở rộng hệ thống mà không làm phức tạp thêm.</a:t>
            </a:r>
            <a:endParaRPr lang="en-US" altLang="ko-KR" sz="1200" dirty="0"/>
          </a:p>
          <a:p>
            <a:pPr marL="942975" indent="-942975" latinLnBrk="0"/>
            <a:endParaRPr lang="en-US" altLang="ko-KR" sz="1200" b="1" dirty="0"/>
          </a:p>
          <a:p>
            <a:pPr marL="942975" indent="-942975" latinLnBrk="0"/>
            <a:r>
              <a:rPr lang="en-US" altLang="ko-KR" sz="1200" b="1" dirty="0" err="1"/>
              <a:t>Bảo</a:t>
            </a:r>
            <a:r>
              <a:rPr lang="en-US" altLang="ko-KR" sz="1200" b="1" baseline="0" dirty="0"/>
              <a:t> </a:t>
            </a:r>
            <a:r>
              <a:rPr lang="en-US" altLang="ko-KR" sz="1200" b="1" baseline="0" dirty="0" err="1"/>
              <a:t>mật</a:t>
            </a:r>
            <a:r>
              <a:rPr lang="en-US" altLang="ko-KR" sz="1200" b="1" dirty="0"/>
              <a:t>: </a:t>
            </a:r>
          </a:p>
          <a:p>
            <a:pPr marL="942975" indent="-942975" latinLnBrk="0"/>
            <a:r>
              <a:rPr lang="vi-VN" altLang="ko-KR" sz="1200" dirty="0"/>
              <a:t>Cần có các hệ thống để đảm bảo rằng dữ liệu sẽ không bị xâm phạm.</a:t>
            </a:r>
          </a:p>
          <a:p>
            <a:pPr marL="942975" indent="-942975" latinLnBrk="0"/>
            <a:r>
              <a:rPr lang="vi-VN" altLang="ko-KR" sz="1200" dirty="0"/>
              <a:t>Điều này bao gồm xác thực (xác minh bạn là ai), ủy quyền (cho phép bạn thực hiện một số hoạt động nhất định) và mã hóa (dữ liệu nằm yên trên cụm cũng như dữ liệu chuyển động khi dữ liệu di chuyển giữa các máy chủ và hệ thống)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50</a:t>
            </a:fld>
            <a:endParaRPr lang="ko-KR" altLang="en-US" dirty="0"/>
          </a:p>
        </p:txBody>
      </p:sp>
    </p:spTree>
    <p:extLst>
      <p:ext uri="{BB962C8B-B14F-4D97-AF65-F5344CB8AC3E}">
        <p14:creationId xmlns:p14="http://schemas.microsoft.com/office/powerpoint/2010/main" val="1797503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sz="1200" kern="1200" dirty="0">
              <a:solidFill>
                <a:schemeClr val="tx1"/>
              </a:solidFill>
              <a:effectLst/>
              <a:cs typeface="+mn-cs"/>
            </a:endParaRPr>
          </a:p>
          <a:p>
            <a:r>
              <a:rPr lang="vi-VN" altLang="ko-KR" sz="1200" kern="1200" dirty="0">
                <a:solidFill>
                  <a:schemeClr val="tx1"/>
                </a:solidFill>
                <a:effectLst/>
                <a:cs typeface="+mn-cs"/>
              </a:rPr>
              <a:t>Ở đây chúng tôi minh họa thời gian để đọc một terabyte dữ liệu.</a:t>
            </a:r>
          </a:p>
          <a:p>
            <a:r>
              <a:rPr lang="vi-VN" altLang="ko-KR" sz="1200" kern="1200" dirty="0">
                <a:solidFill>
                  <a:schemeClr val="tx1"/>
                </a:solidFill>
                <a:effectLst/>
                <a:cs typeface="+mn-cs"/>
              </a:rPr>
              <a:t>Nếu chúng tôi phải đọc 1 terabyte từ một đĩa cứng vật lý, thì sẽ mất gần 3 giờ.</a:t>
            </a:r>
          </a:p>
          <a:p>
            <a:endParaRPr lang="vi-VN" altLang="ko-KR" sz="1200" kern="1200" dirty="0">
              <a:solidFill>
                <a:schemeClr val="tx1"/>
              </a:solidFill>
              <a:effectLst/>
              <a:cs typeface="+mn-cs"/>
            </a:endParaRPr>
          </a:p>
          <a:p>
            <a:r>
              <a:rPr lang="vi-VN" altLang="ko-KR" sz="1200" kern="1200" dirty="0">
                <a:solidFill>
                  <a:schemeClr val="tx1"/>
                </a:solidFill>
                <a:effectLst/>
                <a:cs typeface="+mn-cs"/>
              </a:rPr>
              <a:t>Nhấn mạnh với học sinh rằng quá trình xử lý </a:t>
            </a:r>
            <a:r>
              <a:rPr lang="en-US" altLang="ko-KR" sz="1200" kern="1200" dirty="0">
                <a:solidFill>
                  <a:schemeClr val="tx1"/>
                </a:solidFill>
                <a:effectLst/>
                <a:cs typeface="+mn-cs"/>
              </a:rPr>
              <a:t>Big Data</a:t>
            </a:r>
            <a:r>
              <a:rPr lang="en-US" altLang="ko-KR" sz="1200" kern="1200" baseline="0" dirty="0">
                <a:solidFill>
                  <a:schemeClr val="tx1"/>
                </a:solidFill>
                <a:effectLst/>
                <a:cs typeface="+mn-cs"/>
              </a:rPr>
              <a:t> </a:t>
            </a:r>
            <a:r>
              <a:rPr lang="vi-VN" altLang="ko-KR" sz="1200" kern="1200" dirty="0">
                <a:solidFill>
                  <a:schemeClr val="tx1"/>
                </a:solidFill>
                <a:effectLst/>
                <a:cs typeface="+mn-cs"/>
              </a:rPr>
              <a:t>xử lý dữ liệu trong phạm vi petabyte.</a:t>
            </a:r>
          </a:p>
          <a:p>
            <a:r>
              <a:rPr lang="vi-VN" altLang="ko-KR" sz="1200" kern="1200" dirty="0">
                <a:solidFill>
                  <a:schemeClr val="tx1"/>
                </a:solidFill>
                <a:effectLst/>
                <a:cs typeface="+mn-cs"/>
              </a:rPr>
              <a:t>Một petabyte là 1000 terabyte.</a:t>
            </a:r>
          </a:p>
          <a:p>
            <a:r>
              <a:rPr lang="vi-VN" altLang="ko-KR" sz="1200" kern="1200" dirty="0">
                <a:solidFill>
                  <a:schemeClr val="tx1"/>
                </a:solidFill>
                <a:effectLst/>
                <a:cs typeface="+mn-cs"/>
              </a:rPr>
              <a:t>Sẽ mất 3000 giờ hoặc 125 ngày để đọc lượng dữ liệu đó từ một đĩa (không phải là có thể lưu trữ nhiều dữ liệu đó trên một đĩa)</a:t>
            </a:r>
            <a:endParaRPr lang="en-US" altLang="ko-KR" sz="1200" kern="1200" dirty="0">
              <a:solidFill>
                <a:schemeClr val="tx1"/>
              </a:solidFill>
              <a:effectLst/>
              <a:cs typeface="+mn-cs"/>
            </a:endParaRPr>
          </a:p>
          <a:p>
            <a:endParaRPr lang="en-US" altLang="ko-KR" dirty="0"/>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p>
          <a:p>
            <a:r>
              <a:rPr lang="vi-VN" altLang="ko-KR" sz="1200" kern="1200" dirty="0">
                <a:solidFill>
                  <a:schemeClr val="tx1"/>
                </a:solidFill>
                <a:effectLst/>
                <a:cs typeface="+mn-cs"/>
              </a:rPr>
              <a:t>Với lượng dữ liệu khổng lồ, việc di chuyển dữ liệu từ điểm a đến điểm b có thể mất rất nhiều thời gian.</a:t>
            </a:r>
          </a:p>
          <a:p>
            <a:r>
              <a:rPr lang="vi-VN" altLang="ko-KR" sz="1200" kern="1200" dirty="0">
                <a:solidFill>
                  <a:schemeClr val="tx1"/>
                </a:solidFill>
                <a:effectLst/>
                <a:cs typeface="+mn-cs"/>
              </a:rPr>
              <a:t>Thật không may, thời gian lưu lượng đĩa cứng không được cải thiện nhiều.</a:t>
            </a:r>
          </a:p>
          <a:p>
            <a:r>
              <a:rPr lang="vi-VN" altLang="ko-KR" sz="1200" kern="1200" dirty="0">
                <a:solidFill>
                  <a:schemeClr val="tx1"/>
                </a:solidFill>
                <a:effectLst/>
                <a:cs typeface="+mn-cs"/>
              </a:rPr>
              <a:t>Điều này là do những hạn chế vật lý của việc đọc dữ liệu từ đĩa cứng bằng kim.</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51</a:t>
            </a:fld>
            <a:endParaRPr lang="ko-KR" altLang="en-US" dirty="0"/>
          </a:p>
        </p:txBody>
      </p:sp>
    </p:spTree>
    <p:extLst>
      <p:ext uri="{BB962C8B-B14F-4D97-AF65-F5344CB8AC3E}">
        <p14:creationId xmlns:p14="http://schemas.microsoft.com/office/powerpoint/2010/main" val="4267076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sz="1200" kern="1200" dirty="0">
              <a:solidFill>
                <a:schemeClr val="tx1"/>
              </a:solidFill>
              <a:effectLst/>
              <a:cs typeface="+mn-cs"/>
            </a:endParaRPr>
          </a:p>
          <a:p>
            <a:r>
              <a:rPr lang="vi-VN" altLang="ko-KR" dirty="0"/>
              <a:t>Slide này tiếp tục từ slide trước. Ở đây chúng tôi đang chia thời gian đọc dữ liệu theo toán học.</a:t>
            </a:r>
          </a:p>
          <a:p>
            <a:r>
              <a:rPr lang="vi-VN" altLang="ko-KR" dirty="0"/>
              <a:t>Rõ ràng, dữ liệu sẽ không bao giờ thực sự được phân vùng lý tưởng như vậy để cho phép tất cả N lần đọc đồng thời.</a:t>
            </a:r>
          </a:p>
          <a:p>
            <a:r>
              <a:rPr lang="vi-VN" altLang="ko-KR" dirty="0"/>
              <a:t>Hơn nữa, sẽ có thời gian lưu lượng truy cập mạng, vì vậy thời gian đọc thực tế ngay cả khi đọc song song thường sẽ lâu hơn nhiều.</a:t>
            </a:r>
          </a:p>
          <a:p>
            <a:r>
              <a:rPr lang="vi-VN" altLang="ko-KR" dirty="0"/>
              <a:t>Trong slide tiếp theo, chúng tôi sẽ minh họa điểm này.</a:t>
            </a:r>
            <a:endParaRPr lang="en-US" altLang="ko-KR" dirty="0"/>
          </a:p>
          <a:p>
            <a:endParaRPr lang="en-KR" altLang="ko-KR" dirty="0"/>
          </a:p>
          <a:p>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en-KR" altLang="ko-KR" b="1" dirty="0"/>
          </a:p>
          <a:p>
            <a:r>
              <a:rPr lang="vi-VN" altLang="ko-KR" dirty="0"/>
              <a:t>Ở đây chúng tôi minh họa cho sinh viên sức mạnh của xử lý song song.</a:t>
            </a:r>
          </a:p>
          <a:p>
            <a:r>
              <a:rPr lang="vi-VN" altLang="ko-KR" dirty="0"/>
              <a:t>Trong ví dụ rất đơn giản này, chúng ta chỉ cần chia thời gian đọc đĩa cho số lần đọc đồng thời.</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52</a:t>
            </a:fld>
            <a:endParaRPr lang="ko-KR" altLang="en-US" dirty="0"/>
          </a:p>
        </p:txBody>
      </p:sp>
    </p:spTree>
    <p:extLst>
      <p:ext uri="{BB962C8B-B14F-4D97-AF65-F5344CB8AC3E}">
        <p14:creationId xmlns:p14="http://schemas.microsoft.com/office/powerpoint/2010/main" val="1522714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kern="1200" dirty="0">
              <a:solidFill>
                <a:schemeClr val="tx1"/>
              </a:solidFill>
              <a:effectLst/>
              <a:cs typeface="+mn-cs"/>
            </a:endParaRPr>
          </a:p>
          <a:p>
            <a:r>
              <a:rPr lang="vi-VN" altLang="ko-KR" sz="1200" dirty="0"/>
              <a:t>Trong vài slide tiếp theo, chúng tôi muốn trình bày một bức tranh thực tế hơn về việc đọc dữ liệu song song.</a:t>
            </a:r>
          </a:p>
          <a:p>
            <a:r>
              <a:rPr lang="vi-VN" altLang="ko-KR" sz="1200" dirty="0"/>
              <a:t>Bằng cách đó, chúng tôi cũng sẽ trình bày cho sinh viên những thách thức đối với việc đọc đĩa song song hiệu quả.</a:t>
            </a:r>
          </a:p>
          <a:p>
            <a:r>
              <a:rPr lang="vi-VN" altLang="ko-KR" sz="1200" dirty="0"/>
              <a:t>Học sinh nên hiểu rằng việc đọc đĩa song song thực tế thường sẽ phát sinh các chi phí đầu vào/đầu ra khác.</a:t>
            </a:r>
          </a:p>
          <a:p>
            <a:r>
              <a:rPr lang="vi-VN" altLang="ko-KR" sz="1200" dirty="0"/>
              <a:t>Điều này bao gồm giao tiếp giữa máy chủ với máy chủ, chi phí liên lạc chuyển đổi sang chuyển đổi (nếu dữ liệu nếu được chuyển đến máy chủ trên giá đỡ khác), v.v.</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53</a:t>
            </a:fld>
            <a:endParaRPr lang="ko-KR" altLang="en-US" dirty="0"/>
          </a:p>
        </p:txBody>
      </p:sp>
    </p:spTree>
    <p:extLst>
      <p:ext uri="{BB962C8B-B14F-4D97-AF65-F5344CB8AC3E}">
        <p14:creationId xmlns:p14="http://schemas.microsoft.com/office/powerpoint/2010/main" val="128956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Việc xử lý Big Data thường trải qua các bước tương tự.</a:t>
            </a:r>
          </a:p>
          <a:p>
            <a:pPr defTabSz="914400" eaLnBrk="0" fontAlgn="base" latinLnBrk="1" hangingPunct="0">
              <a:spcBef>
                <a:spcPct val="30000"/>
              </a:spcBef>
              <a:spcAft>
                <a:spcPct val="0"/>
              </a:spcAft>
              <a:defRPr/>
            </a:pPr>
            <a:r>
              <a:rPr lang="vi-VN" altLang="ko-KR" sz="1200" b="0" dirty="0"/>
              <a:t>Dữ liệu được thu thập và sắp xếp (đã làm sạch và sẵn sàng để phân tích).</a:t>
            </a:r>
          </a:p>
          <a:p>
            <a:pPr defTabSz="914400" eaLnBrk="0" fontAlgn="base" latinLnBrk="1" hangingPunct="0">
              <a:spcBef>
                <a:spcPct val="30000"/>
              </a:spcBef>
              <a:spcAft>
                <a:spcPct val="0"/>
              </a:spcAft>
              <a:defRPr/>
            </a:pPr>
            <a:r>
              <a:rPr lang="vi-VN" altLang="ko-KR" sz="1200" b="0" dirty="0"/>
              <a:t>Các báo cáo được tạo từ hiệu suất chính và truy vấn hoạt động cho doanh nghiệp.</a:t>
            </a:r>
          </a:p>
          <a:p>
            <a:pPr defTabSz="914400" eaLnBrk="0" fontAlgn="base" latinLnBrk="1" hangingPunct="0">
              <a:spcBef>
                <a:spcPct val="30000"/>
              </a:spcBef>
              <a:spcAft>
                <a:spcPct val="0"/>
              </a:spcAft>
              <a:defRPr/>
            </a:pPr>
            <a:r>
              <a:rPr lang="vi-VN" altLang="ko-KR" sz="1200" b="0" dirty="0"/>
              <a:t>Dữ liệu được quản lý và truy vấn được tiếp tục chuyển đến cơ sở dữ liệu hoạt động (cơ sở dữ liệu được các doanh nghiệp sử dụng cho các hoạt động hàng ngày).</a:t>
            </a:r>
          </a:p>
          <a:p>
            <a:pPr defTabSz="914400" eaLnBrk="0" fontAlgn="base" latinLnBrk="1" hangingPunct="0">
              <a:spcBef>
                <a:spcPct val="30000"/>
              </a:spcBef>
              <a:spcAft>
                <a:spcPct val="0"/>
              </a:spcAft>
              <a:defRPr/>
            </a:pPr>
            <a:r>
              <a:rPr lang="vi-VN" altLang="ko-KR" sz="1200" b="0" dirty="0"/>
              <a:t>Thông thường, ở giai đoạn này, bảng điều khiển và hình ảnh trực quan được tạo để giúp những người ra quyết định hiểu rõ hơn về phân tích.</a:t>
            </a:r>
          </a:p>
          <a:p>
            <a:pPr defTabSz="914400" eaLnBrk="0" fontAlgn="base" latinLnBrk="1" hangingPunct="0">
              <a:spcBef>
                <a:spcPct val="30000"/>
              </a:spcBef>
              <a:spcAft>
                <a:spcPct val="0"/>
              </a:spcAft>
              <a:defRPr/>
            </a:pPr>
            <a:r>
              <a:rPr lang="vi-VN" altLang="ko-KR" sz="1200" b="0" dirty="0"/>
              <a:t>Cuối cùng, dữ liệu được nhà khoa học dữ liệu sử dụng để tạo ra các mô hình dự đoán sao cho các công ty có thể chuyển từ</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a:t>
            </a:fld>
            <a:endParaRPr lang="ko-KR" altLang="en-US" dirty="0"/>
          </a:p>
        </p:txBody>
      </p:sp>
    </p:spTree>
    <p:extLst>
      <p:ext uri="{BB962C8B-B14F-4D97-AF65-F5344CB8AC3E}">
        <p14:creationId xmlns:p14="http://schemas.microsoft.com/office/powerpoint/2010/main" val="3107489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kern="1200" dirty="0">
              <a:solidFill>
                <a:schemeClr val="tx1"/>
              </a:solidFill>
              <a:effectLst/>
              <a:cs typeface="+mn-cs"/>
            </a:endParaRPr>
          </a:p>
          <a:p>
            <a:r>
              <a:rPr lang="vi-VN" altLang="ko-KR" sz="1200" dirty="0"/>
              <a:t>Slide này tiếp tục từ slide trước.</a:t>
            </a:r>
            <a:endParaRPr lang="en-KR" altLang="ko-KR" sz="1200" dirty="0"/>
          </a:p>
          <a:p>
            <a:endParaRPr lang="en-KR" altLang="ko-KR" sz="1200" dirty="0"/>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endParaRPr lang="en-US" altLang="ko-KR" sz="1200" u="none" dirty="0"/>
          </a:p>
          <a:p>
            <a:r>
              <a:rPr lang="vi-VN" altLang="ko-KR" sz="1200" dirty="0"/>
              <a:t>Trong kịch bản đầu tiên, dữ liệu được phân chia thành các khối và được phân phối theo cách lý tưởng.</a:t>
            </a:r>
          </a:p>
          <a:p>
            <a:r>
              <a:rPr lang="vi-VN" altLang="ko-KR" sz="1200" dirty="0"/>
              <a:t>Nói cách khác, mỗi máy chủ có một khối dữ liệu duy nhất để mọi khối có thể được đọc song song. (Hãy cẩn thận: Kịch bản không hoàn toàn chính xác.)</a:t>
            </a:r>
          </a:p>
          <a:p>
            <a:r>
              <a:rPr lang="vi-VN" altLang="ko-KR" sz="1200" dirty="0"/>
              <a:t>Mỗi máy chủ có nhiều lõi và nhiều đĩa vật lý.</a:t>
            </a:r>
          </a:p>
          <a:p>
            <a:r>
              <a:rPr lang="vi-VN" altLang="ko-KR" sz="1200" dirty="0"/>
              <a:t>Vì vậy, do đó, số lần đọc song song đồng thời tối đa sẽ là Tối thiểu (# đĩa, # lõi khả dụng).</a:t>
            </a:r>
          </a:p>
          <a:p>
            <a:r>
              <a:rPr lang="vi-VN" altLang="ko-KR" sz="1200" dirty="0"/>
              <a:t>Điều này cũng giả định rằng mỗi khối được định vị vật lý trên các đĩa vật lý khác nhau sao cho có thể đọc song song đồng thời.</a:t>
            </a:r>
          </a:p>
          <a:p>
            <a:r>
              <a:rPr lang="vi-VN" altLang="ko-KR" sz="1200" dirty="0"/>
              <a:t>Tuy nhiên, điều này sẽ làm bức tranh trở nên phức tạp hơn đối với những sinh viên chỉ đang cố gắng hiểu các nền tảng xử lý song song phân tán.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54</a:t>
            </a:fld>
            <a:endParaRPr lang="ko-KR" altLang="en-US" dirty="0"/>
          </a:p>
        </p:txBody>
      </p:sp>
    </p:spTree>
    <p:extLst>
      <p:ext uri="{BB962C8B-B14F-4D97-AF65-F5344CB8AC3E}">
        <p14:creationId xmlns:p14="http://schemas.microsoft.com/office/powerpoint/2010/main" val="3906822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kern="1200" dirty="0">
              <a:solidFill>
                <a:schemeClr val="tx1"/>
              </a:solidFill>
              <a:effectLst/>
              <a:cs typeface="+mn-cs"/>
            </a:endParaRPr>
          </a:p>
          <a:p>
            <a:r>
              <a:rPr lang="vi-VN" altLang="ko-KR" sz="1200" dirty="0"/>
              <a:t>Slide này tiếp tục từ slide trước.</a:t>
            </a:r>
            <a:endParaRPr lang="en-KR" altLang="ko-KR" sz="1200" dirty="0"/>
          </a:p>
          <a:p>
            <a:endParaRPr lang="en-KR" altLang="ko-KR" sz="1200" dirty="0"/>
          </a:p>
          <a:p>
            <a:endParaRPr lang="en-KR" altLang="ko-KR" sz="1200" dirty="0"/>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endParaRPr lang="en-US" altLang="ko-KR" sz="1200" u="none" dirty="0"/>
          </a:p>
          <a:p>
            <a:r>
              <a:rPr lang="vi-VN" altLang="ko-KR" sz="1200" dirty="0"/>
              <a:t>Trong kịch bản thứ hai, phân phối khối dữ liệu lý tưởng đã được thay thế khi các khối hiện được đặt trên cùng một máy chủ.</a:t>
            </a:r>
          </a:p>
          <a:p>
            <a:r>
              <a:rPr lang="vi-VN" altLang="ko-KR" sz="1200" dirty="0"/>
              <a:t>Vì chúng tôi không làm phức tạp slide với nhiều đĩa và nhiều lõi, nên việc có các khối trên cùng một máy chủ có nghĩa là chúng không thể sẵn sàng song song.</a:t>
            </a:r>
          </a:p>
          <a:p>
            <a:r>
              <a:rPr lang="vi-VN" altLang="ko-KR" sz="1200" dirty="0"/>
              <a:t>Tùy thuộc vào hệ thống tệp, điều này có nghĩa là các khối đó sẽ phát sinh lưu lượng truy cập mạng và được xử lý trên các máy chủ khả dụng khác.</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55</a:t>
            </a:fld>
            <a:endParaRPr lang="ko-KR" altLang="en-US" dirty="0"/>
          </a:p>
        </p:txBody>
      </p:sp>
    </p:spTree>
    <p:extLst>
      <p:ext uri="{BB962C8B-B14F-4D97-AF65-F5344CB8AC3E}">
        <p14:creationId xmlns:p14="http://schemas.microsoft.com/office/powerpoint/2010/main" val="1142221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US" altLang="ko-KR" sz="1200" kern="1200" dirty="0">
              <a:solidFill>
                <a:schemeClr val="tx1"/>
              </a:solidFill>
              <a:effectLst/>
              <a:cs typeface="+mn-cs"/>
            </a:endParaRPr>
          </a:p>
          <a:p>
            <a:r>
              <a:rPr lang="vi-VN" altLang="ko-KR" sz="1200" dirty="0"/>
              <a:t>Vì vậy, trong vài slide tiếp theo, chúng tôi sẽ giới thiệu cho sinh viên kiến trúc Hadoop.</a:t>
            </a:r>
          </a:p>
          <a:p>
            <a:endParaRPr lang="vi-VN" altLang="ko-KR" sz="1200" dirty="0"/>
          </a:p>
          <a:p>
            <a:r>
              <a:rPr lang="vi-VN" altLang="ko-KR" sz="1200" dirty="0"/>
              <a:t>Chúng tôi sẽ đề cập đến kiến trúc chính/phụ và từng vai trò chi tiết hơn trong các bài học sắp tới.</a:t>
            </a:r>
          </a:p>
          <a:p>
            <a:r>
              <a:rPr lang="vi-VN" altLang="ko-KR" sz="1200" dirty="0"/>
              <a:t>Ở đây, chúng tôi chỉ muốn truyền đạt cho sinh viên rằng kiến trúc cho phép chúng tôi thêm các nút nô lệ (công nhân) vào cụm, bổ sung thêm khả năng lưu trữ và xử lý một cách hiệu quả.</a:t>
            </a:r>
            <a:endParaRPr lang="en-US" altLang="ko-KR" sz="1200" dirty="0"/>
          </a:p>
          <a:p>
            <a:endParaRPr lang="en-US" altLang="ko-KR" sz="1200" dirty="0"/>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t>[</a:t>
            </a:r>
            <a:r>
              <a:rPr lang="en-US" altLang="ko-KR" sz="1200" b="1" u="none" baseline="0" dirty="0" err="1"/>
              <a:t>Thông</a:t>
            </a:r>
            <a:r>
              <a:rPr lang="en-US" altLang="ko-KR" sz="1200" b="1" u="none" baseline="0" dirty="0"/>
              <a:t> </a:t>
            </a:r>
            <a:r>
              <a:rPr lang="en-US" altLang="ko-KR" sz="1200" b="1" u="none" baseline="0" dirty="0" err="1"/>
              <a:t>điệp</a:t>
            </a:r>
            <a:r>
              <a:rPr lang="en-US" altLang="ko-KR" sz="1200" b="1" u="none" baseline="0" dirty="0"/>
              <a:t> </a:t>
            </a:r>
            <a:r>
              <a:rPr lang="en-US" altLang="ko-KR" sz="1200" b="1" u="none" baseline="0" dirty="0" err="1"/>
              <a:t>chính</a:t>
            </a:r>
            <a:r>
              <a:rPr lang="en-US" altLang="ko-KR" sz="1200" b="1" u="none" baseline="0" dirty="0"/>
              <a:t>]</a:t>
            </a:r>
            <a:endParaRPr lang="en-KR" altLang="ko-KR" sz="1200" u="none" dirty="0"/>
          </a:p>
          <a:p>
            <a:r>
              <a:rPr lang="vi-VN" altLang="ko-KR" sz="1200" dirty="0"/>
              <a:t>Điều đầu tiên mà chúng tôi muốn sinh viên hiểu là không giống như các kiến trúc xử lý song song trước đây như MPP (Xử lý song song lớn), chi phí hợp lý có thể mở rộng quy mô (không mở rộng quy mô) là chỉ thị chính trong kiến trúc.</a:t>
            </a:r>
          </a:p>
          <a:p>
            <a:r>
              <a:rPr lang="vi-VN" altLang="ko-KR" sz="1200" dirty="0"/>
              <a:t>Chi phí của đĩa cứng đã trở nên đủ thấp để kiến trúc máy khách-máy chủ thông thường không cần thiết.</a:t>
            </a:r>
          </a:p>
          <a:p>
            <a:r>
              <a:rPr lang="vi-VN" altLang="ko-KR" sz="1200" dirty="0"/>
              <a:t>Thay vào đó, ý tưởng là đặt các đĩa cứng một cách rộng rãi trong toàn cụm. Dữ liệu được phân chia thành các khối và các khối này được sao chép vào các đĩa cứng vật lý.</a:t>
            </a:r>
          </a:p>
          <a:p>
            <a:r>
              <a:rPr lang="vi-VN" altLang="ko-KR" sz="1200" dirty="0"/>
              <a:t>Trình tiện ích phần mềm đảm bảo rằng các khối không bị sao chép dưới mức và tự động tạo các bản sao thay thế khi cần thiết.</a:t>
            </a:r>
          </a:p>
          <a:p>
            <a:r>
              <a:rPr lang="vi-VN" altLang="ko-KR" sz="1200" dirty="0"/>
              <a:t>Do dữ liệu được sao chép và có sẵn ở nhiều vị trí nên ý tưởng là xử lý dữ liệu tại nơi dữ liệu được lưu trữ thay vì di chuyển dữ liệu để xử lý. (Tất nhiên, việc di chuyển dữ liệu vẫn có thể cần thiết nếu các máy chủ có khối dữ liệu cần thiết không khả dụng)</a:t>
            </a:r>
          </a:p>
          <a:p>
            <a:endParaRPr lang="vi-VN" altLang="ko-KR" sz="1200" dirty="0"/>
          </a:p>
          <a:p>
            <a:r>
              <a:rPr lang="vi-VN" altLang="ko-KR" sz="1200" dirty="0"/>
              <a:t>Các máy chủ được sử dụng trong cụm không phải là máy chủ lớp nhà cung cấp dịch vụ.</a:t>
            </a:r>
          </a:p>
          <a:p>
            <a:r>
              <a:rPr lang="vi-VN" altLang="ko-KR" sz="1200" dirty="0"/>
              <a:t>Họ là những máy chủ hàng hóa. Điều này có nghĩa là tỷ lệ thất bại sẽ cao hơn nhiều.</a:t>
            </a:r>
          </a:p>
          <a:p>
            <a:r>
              <a:rPr lang="vi-VN" altLang="ko-KR" sz="1200" dirty="0"/>
              <a:t>Điều này trở nên trầm trọng hơn (thậm chí còn tồi tệ hơn) bởi số lượng lớn máy chủ trong cụm.</a:t>
            </a:r>
          </a:p>
          <a:p>
            <a:r>
              <a:rPr lang="vi-VN" altLang="ko-KR" sz="1200" dirty="0"/>
              <a:t>Xác suất thất bại được nhân với số lượng máy chủ trong cụm.</a:t>
            </a:r>
          </a:p>
          <a:p>
            <a:r>
              <a:rPr lang="vi-VN" altLang="ko-KR" sz="1200" dirty="0"/>
              <a:t>Trong các kiến trúc khác, phần cứng loại tàu sân bay đắt tiền là tuyến phòng thủ đầu tiên chống lại lỗi phần cứng.</a:t>
            </a:r>
          </a:p>
          <a:p>
            <a:r>
              <a:rPr lang="vi-VN" altLang="ko-KR" sz="1200" dirty="0"/>
              <a:t>Nhiều phần cứng được sao chép có khả năng trao đổi nóng (trao đổi phần cứng bị lỗi mà không cần phải tắt nguồn) là tuyến phòng thủ thứ hai.</a:t>
            </a:r>
          </a:p>
          <a:p>
            <a:r>
              <a:rPr lang="vi-VN" altLang="ko-KR" sz="1200" dirty="0"/>
              <a:t>Trong kiến trúc Hadoop, tất cả những điều này được thay thế bằng phần mềm xử lý các điều kiện lỗi một cách tự động và duyên dáng.</a:t>
            </a:r>
          </a:p>
          <a:p>
            <a:endParaRPr lang="vi-VN" altLang="ko-KR" sz="1200" dirty="0"/>
          </a:p>
          <a:p>
            <a:r>
              <a:rPr lang="vi-VN" altLang="ko-KR" sz="1200" dirty="0"/>
              <a:t>Nhiều dịch vụ hệ thống (lưu trữ, xử lý, quản lý tài nguyên) sử dụng kiến trúc chủ-tớ.</a:t>
            </a:r>
          </a:p>
          <a:p>
            <a:r>
              <a:rPr lang="vi-VN" altLang="ko-KR" sz="1200" dirty="0"/>
              <a:t>Trong kiến trúc này có các daemon chủ và nô lệ.</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56</a:t>
            </a:fld>
            <a:endParaRPr lang="ko-KR" altLang="en-US" dirty="0"/>
          </a:p>
        </p:txBody>
      </p:sp>
    </p:spTree>
    <p:extLst>
      <p:ext uri="{BB962C8B-B14F-4D97-AF65-F5344CB8AC3E}">
        <p14:creationId xmlns:p14="http://schemas.microsoft.com/office/powerpoint/2010/main" val="3402141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t>[</a:t>
            </a:r>
            <a:r>
              <a:rPr lang="en-US" altLang="ko-KR" b="1" u="none"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dirty="0"/>
              <a:t>]</a:t>
            </a:r>
          </a:p>
          <a:p>
            <a:r>
              <a:rPr lang="vi-VN" altLang="ko-KR" dirty="0"/>
              <a:t>2003, Google đã trở thành công cụ tìm kiếm và nền tảng web toàn cầu lớn nhất thế giới.</a:t>
            </a:r>
          </a:p>
          <a:p>
            <a:r>
              <a:rPr lang="vi-VN" altLang="ko-KR" dirty="0"/>
              <a:t>Yêu cầu kỹ thuật của Google không gì khác hơn là lưu trữ và lập chỉ mục toàn bộ nội dung của world wide web.</a:t>
            </a:r>
          </a:p>
          <a:p>
            <a:r>
              <a:rPr lang="vi-VN" altLang="ko-KR" dirty="0"/>
              <a:t>Như bạn có thể tưởng tượng, vấn đề dữ liệu lớn có lẽ là nghiêm trọng nhất tại Google.</a:t>
            </a:r>
          </a:p>
          <a:p>
            <a:r>
              <a:rPr lang="vi-VN" altLang="ko-KR" dirty="0"/>
              <a:t>Google là một trong những doanh nghiệp đầu tiên cảm thấy khó khăn khi xử lý dữ liệu lớn và 2 bài báo này phản ánh giải pháp của họ cho vấn đề này.</a:t>
            </a:r>
          </a:p>
          <a:p>
            <a:endParaRPr lang="vi-VN" altLang="ko-KR" dirty="0"/>
          </a:p>
          <a:p>
            <a:r>
              <a:rPr lang="vi-VN" altLang="ko-KR" dirty="0"/>
              <a:t>Hadoop được tạo ra bởi Doug Cut</a:t>
            </a:r>
          </a:p>
          <a:p>
            <a:endParaRPr lang="vi-VN" altLang="ko-KR" dirty="0"/>
          </a:p>
          <a:p>
            <a:r>
              <a:rPr lang="vi-VN" altLang="ko-KR" dirty="0"/>
              <a:t>Doug Cutting đang làm việc trong dự án Nutch.</a:t>
            </a:r>
          </a:p>
          <a:p>
            <a:r>
              <a:rPr lang="vi-VN" altLang="ko-KR" dirty="0"/>
              <a:t>Mục tiêu của dự án là tạo ra một hệ thống công cụ tìm kiếm có thể lập chỉ mục cho một tỷ trang và hơn thế nữa.</a:t>
            </a:r>
          </a:p>
          <a:p>
            <a:r>
              <a:rPr lang="vi-VN" altLang="ko-KR" dirty="0"/>
              <a:t>Tuy nhiên, khi họ tiến hành dự án, Cutting nhận ra rằng chi phí của hệ thống mà họ đang tạo ra sẽ không khả thi và sẽ không mở rộng khi có nhiều trang web yêu cầu lập chỉ mục.</a:t>
            </a:r>
          </a:p>
          <a:p>
            <a:endParaRPr lang="vi-VN" altLang="ko-KR" dirty="0"/>
          </a:p>
          <a:p>
            <a:r>
              <a:rPr lang="vi-VN" altLang="ko-KR" dirty="0"/>
              <a:t>Đây là lúc Doug Cutting đọc sách trắng của Google và quyết định áp dụng những ý tưởng đó.</a:t>
            </a:r>
          </a:p>
          <a:p>
            <a:r>
              <a:rPr lang="vi-VN" altLang="ko-KR" dirty="0"/>
              <a:t>Anh ấy cần nhiều nguồn lực hơn để làm việc trong dự án hơn là nguồn lực có sẵn trong dự án Nutch.</a:t>
            </a:r>
          </a:p>
          <a:p>
            <a:r>
              <a:rPr lang="vi-VN" altLang="ko-KR" dirty="0"/>
              <a:t>Doug Cutting gia nhập Yahoo, nơi anh bắt đầu triển khai các ý tưởng từ sách trắng của Google</a:t>
            </a:r>
          </a:p>
          <a:p>
            <a:r>
              <a:rPr lang="vi-VN" altLang="ko-KR" dirty="0"/>
              <a:t>Ông đặt tên cho dự án là "Hadoop" theo tên con voi đồ chơi màu vàng của con trai mình.</a:t>
            </a:r>
          </a:p>
          <a:p>
            <a:endParaRPr lang="vi-VN" altLang="ko-KR" dirty="0"/>
          </a:p>
          <a:p>
            <a:r>
              <a:rPr lang="vi-VN" altLang="ko-KR" dirty="0"/>
              <a:t>Đến năm 2007, Yahoo đã thử nghiệm thành công Hadoop trên cụm 1000 nút.</a:t>
            </a:r>
            <a:endParaRPr lang="en-US" altLang="ko-KR" dirty="0"/>
          </a:p>
          <a:p>
            <a:endParaRPr lang="en-US" altLang="ko-KR" dirty="0"/>
          </a:p>
          <a:p>
            <a:r>
              <a:rPr lang="vi-VN" altLang="ko-KR" dirty="0"/>
              <a:t>Đến tháng 7 năm 2008, Hadoop đã được thử nghiệm thành công trên 4000 nút thông qua Quỹ Phần mềm Apache.</a:t>
            </a:r>
          </a:p>
          <a:p>
            <a:endParaRPr lang="vi-VN" altLang="ko-KR" dirty="0"/>
          </a:p>
          <a:p>
            <a:r>
              <a:rPr lang="vi-VN" altLang="ko-KR" dirty="0"/>
              <a:t>Vào năm 2009, Hadoop đã thử nghiệm thành công việc sắp xếp một PetaByte dữ liệu trong vòng chưa đầy 17 giờ, xử lý hàng tỷ lượt tìm kiếm và lập chỉ mục cho hàng triệu trang web.</a:t>
            </a:r>
          </a:p>
          <a:p>
            <a:r>
              <a:rPr lang="vi-VN" altLang="ko-KR" dirty="0"/>
              <a:t>Doug Cutting rời Yahoo và gia nhập Cloudera - một startup mới chuyên truyền bá Hadoop.</a:t>
            </a:r>
          </a:p>
          <a:p>
            <a:endParaRPr lang="vi-VN" altLang="ko-KR" dirty="0"/>
          </a:p>
          <a:p>
            <a:r>
              <a:rPr lang="vi-VN" altLang="ko-KR" dirty="0"/>
              <a:t>Vào tháng 12 năm 2011, Apache Software Foundation đã phát hành Apache Hadoop phiên bản 1.0, tiếp theo là phiên bản 2.0 chứa Yarn vào tháng 5 năm 2012.</a:t>
            </a:r>
            <a:endParaRPr lang="en-US" altLang="ko-KR" dirty="0"/>
          </a:p>
          <a:p>
            <a:endParaRPr lang="en-US" altLang="ko-KR" dirty="0"/>
          </a:p>
          <a:p>
            <a:r>
              <a:rPr lang="en-US" altLang="ko-KR" sz="1200" b="0" i="0" kern="1200" dirty="0" err="1">
                <a:solidFill>
                  <a:schemeClr val="tx1"/>
                </a:solidFill>
                <a:effectLst/>
                <a:cs typeface="+mn-cs"/>
              </a:rPr>
              <a:t>Vào</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ngày</a:t>
            </a:r>
            <a:r>
              <a:rPr lang="en-US" altLang="ko-KR" sz="1200" b="0" i="0" kern="1200" dirty="0">
                <a:solidFill>
                  <a:schemeClr val="tx1"/>
                </a:solidFill>
                <a:effectLst/>
                <a:cs typeface="+mn-cs"/>
              </a:rPr>
              <a:t> 13 </a:t>
            </a:r>
            <a:r>
              <a:rPr lang="en-US" altLang="ko-KR" sz="1200" b="0" i="0" kern="1200" dirty="0" err="1">
                <a:solidFill>
                  <a:schemeClr val="tx1"/>
                </a:solidFill>
                <a:effectLst/>
                <a:cs typeface="+mn-cs"/>
              </a:rPr>
              <a:t>tháng</a:t>
            </a:r>
            <a:r>
              <a:rPr lang="en-US" altLang="ko-KR" sz="1200" b="0" i="0" kern="1200" dirty="0">
                <a:solidFill>
                  <a:schemeClr val="tx1"/>
                </a:solidFill>
                <a:effectLst/>
                <a:cs typeface="+mn-cs"/>
              </a:rPr>
              <a:t> 12 </a:t>
            </a:r>
            <a:r>
              <a:rPr lang="en-US" altLang="ko-KR" sz="1200" b="0" i="0" kern="1200" dirty="0" err="1">
                <a:solidFill>
                  <a:schemeClr val="tx1"/>
                </a:solidFill>
                <a:effectLst/>
                <a:cs typeface="+mn-cs"/>
              </a:rPr>
              <a:t>năm</a:t>
            </a:r>
            <a:r>
              <a:rPr lang="en-US" altLang="ko-KR" sz="1200" b="0" i="0" kern="1200" dirty="0">
                <a:solidFill>
                  <a:schemeClr val="tx1"/>
                </a:solidFill>
                <a:effectLst/>
                <a:cs typeface="+mn-cs"/>
              </a:rPr>
              <a:t> 2017, </a:t>
            </a:r>
            <a:r>
              <a:rPr lang="en-US" altLang="ko-KR" sz="1200" b="0" i="0" kern="1200" dirty="0" err="1">
                <a:solidFill>
                  <a:schemeClr val="tx1"/>
                </a:solidFill>
                <a:effectLst/>
                <a:cs typeface="+mn-cs"/>
              </a:rPr>
              <a:t>bản</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phát</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hành</a:t>
            </a:r>
            <a:r>
              <a:rPr lang="en-US" altLang="ko-KR" sz="1200" b="0" i="0" kern="1200" dirty="0">
                <a:solidFill>
                  <a:schemeClr val="tx1"/>
                </a:solidFill>
                <a:effectLst/>
                <a:cs typeface="+mn-cs"/>
              </a:rPr>
              <a:t> 3.0.0 </a:t>
            </a:r>
            <a:r>
              <a:rPr lang="en-US" altLang="ko-KR" sz="1200" b="0" i="0" kern="1200" dirty="0" err="1">
                <a:solidFill>
                  <a:schemeClr val="tx1"/>
                </a:solidFill>
                <a:effectLst/>
                <a:cs typeface="+mn-cs"/>
              </a:rPr>
              <a:t>đã</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có</a:t>
            </a:r>
            <a:r>
              <a:rPr lang="en-US" altLang="ko-KR" sz="1200" b="0" i="0" kern="1200" dirty="0">
                <a:solidFill>
                  <a:schemeClr val="tx1"/>
                </a:solidFill>
                <a:effectLst/>
                <a:cs typeface="+mn-cs"/>
              </a:rPr>
              <a:t> </a:t>
            </a:r>
            <a:r>
              <a:rPr lang="en-US" altLang="ko-KR" sz="1200" b="0" i="0" kern="1200" dirty="0" err="1">
                <a:solidFill>
                  <a:schemeClr val="tx1"/>
                </a:solidFill>
                <a:effectLst/>
                <a:cs typeface="+mn-cs"/>
              </a:rPr>
              <a:t>sẵn</a:t>
            </a:r>
            <a:r>
              <a:rPr lang="en-US" altLang="ko-KR" sz="1200" b="0" i="0" kern="1200" dirty="0">
                <a:solidFill>
                  <a:schemeClr val="tx1"/>
                </a:solidFill>
                <a:effectLst/>
                <a:cs typeface="+mn-cs"/>
              </a:rPr>
              <a:t>..</a:t>
            </a:r>
          </a:p>
          <a:p>
            <a:endParaRPr lang="en-US"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Nguồn</a:t>
            </a:r>
            <a:r>
              <a:rPr lang="en-US" altLang="ko-KR" b="1" baseline="0" dirty="0"/>
              <a:t> </a:t>
            </a:r>
            <a:r>
              <a:rPr lang="en-US" altLang="ko-KR" b="1" baseline="0" dirty="0" err="1"/>
              <a:t>tài</a:t>
            </a:r>
            <a:r>
              <a:rPr lang="en-US" altLang="ko-KR" b="1" baseline="0" dirty="0"/>
              <a:t> </a:t>
            </a:r>
            <a:r>
              <a:rPr lang="en-US" altLang="ko-KR" b="1" baseline="0" dirty="0" err="1"/>
              <a:t>liệu</a:t>
            </a:r>
            <a:r>
              <a:rPr lang="en-US" altLang="ko-KR" b="1" baseline="0" dirty="0"/>
              <a:t> </a:t>
            </a:r>
            <a:r>
              <a:rPr lang="en-US" altLang="ko-KR" b="1" baseline="0" dirty="0" err="1"/>
              <a:t>tham</a:t>
            </a:r>
            <a:r>
              <a:rPr lang="en-US" altLang="ko-KR" b="1" baseline="0" dirty="0"/>
              <a:t> </a:t>
            </a:r>
            <a:r>
              <a:rPr lang="en-US" altLang="ko-KR" b="1" baseline="0" dirty="0" err="1"/>
              <a:t>khảo</a:t>
            </a:r>
            <a:r>
              <a:rPr lang="en-US" altLang="ko-KR" b="1" dirty="0"/>
              <a:t>]</a:t>
            </a:r>
            <a:endParaRPr lang="en-US" altLang="ko-KR" dirty="0"/>
          </a:p>
          <a:p>
            <a:r>
              <a:rPr lang="en-US" altLang="ko-KR" dirty="0" err="1"/>
              <a:t>Hệ</a:t>
            </a:r>
            <a:r>
              <a:rPr lang="en-US" altLang="ko-KR" dirty="0"/>
              <a:t> </a:t>
            </a:r>
            <a:r>
              <a:rPr lang="en-US" altLang="ko-KR" dirty="0" err="1"/>
              <a:t>thống</a:t>
            </a:r>
            <a:r>
              <a:rPr lang="en-US" altLang="ko-KR" dirty="0"/>
              <a:t> </a:t>
            </a:r>
            <a:r>
              <a:rPr lang="en-US" altLang="ko-KR" dirty="0" err="1"/>
              <a:t>tệp</a:t>
            </a:r>
            <a:r>
              <a:rPr lang="en-US" altLang="ko-KR" dirty="0"/>
              <a:t> </a:t>
            </a:r>
            <a:r>
              <a:rPr lang="en-US" altLang="ko-KR" dirty="0" err="1"/>
              <a:t>của</a:t>
            </a:r>
            <a:r>
              <a:rPr lang="en-US" altLang="ko-KR" dirty="0"/>
              <a:t> Google - https://pdos.csail.mit.edu/6.824/papers/gfs.pdf</a:t>
            </a:r>
          </a:p>
          <a:p>
            <a:r>
              <a:rPr lang="en-US" altLang="ko-KR" dirty="0" err="1"/>
              <a:t>MapReduce</a:t>
            </a:r>
            <a:r>
              <a:rPr lang="en-US" altLang="ko-KR" dirty="0"/>
              <a:t> - https://static.usenix.org/publications/library/proceedings/osdi04/tech/full_papers/dean/dean.pdf</a:t>
            </a:r>
          </a:p>
          <a:p>
            <a:r>
              <a:rPr lang="en-US" altLang="ko-KR" dirty="0"/>
              <a:t>https://www.techgoondu.com/2015/12/30/its-still-early-days-for-big-data/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57</a:t>
            </a:fld>
            <a:endParaRPr lang="ko-KR" altLang="en-US" dirty="0"/>
          </a:p>
        </p:txBody>
      </p:sp>
    </p:spTree>
    <p:extLst>
      <p:ext uri="{BB962C8B-B14F-4D97-AF65-F5344CB8AC3E}">
        <p14:creationId xmlns:p14="http://schemas.microsoft.com/office/powerpoint/2010/main" val="3482871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ea typeface="SamsungOne-400" panose="020B0503030303020204" pitchFamily="34" charset="0"/>
              </a:rPr>
              <a:t>[</a:t>
            </a:r>
            <a:r>
              <a:rPr lang="en-US" altLang="ko-KR" b="1" dirty="0" err="1">
                <a:ea typeface="SamsungOne-400" panose="020B0503030303020204" pitchFamily="34" charset="0"/>
              </a:rPr>
              <a:t>Hướng</a:t>
            </a:r>
            <a:r>
              <a:rPr lang="en-US" altLang="ko-KR" b="1" baseline="0" dirty="0">
                <a:ea typeface="SamsungOne-400" panose="020B0503030303020204" pitchFamily="34" charset="0"/>
              </a:rPr>
              <a:t> </a:t>
            </a:r>
            <a:r>
              <a:rPr lang="en-US" altLang="ko-KR" b="1" baseline="0" dirty="0" err="1">
                <a:ea typeface="SamsungOne-400" panose="020B0503030303020204" pitchFamily="34" charset="0"/>
              </a:rPr>
              <a:t>dẫn</a:t>
            </a:r>
            <a:r>
              <a:rPr lang="en-US" altLang="ko-KR" b="1" baseline="0" dirty="0">
                <a:ea typeface="SamsungOne-400" panose="020B0503030303020204" pitchFamily="34" charset="0"/>
              </a:rPr>
              <a:t> </a:t>
            </a:r>
            <a:r>
              <a:rPr lang="en-US" altLang="ko-KR" b="1" baseline="0" dirty="0" err="1">
                <a:ea typeface="SamsungOne-400" panose="020B0503030303020204" pitchFamily="34" charset="0"/>
              </a:rPr>
              <a:t>của</a:t>
            </a:r>
            <a:r>
              <a:rPr lang="en-US" altLang="ko-KR" b="1" baseline="0" dirty="0">
                <a:ea typeface="SamsungOne-400" panose="020B0503030303020204" pitchFamily="34" charset="0"/>
              </a:rPr>
              <a:t> </a:t>
            </a:r>
            <a:r>
              <a:rPr lang="en-US" altLang="ko-KR" b="1" baseline="0" dirty="0" err="1">
                <a:ea typeface="SamsungOne-400" panose="020B0503030303020204" pitchFamily="34" charset="0"/>
              </a:rPr>
              <a:t>giảng</a:t>
            </a:r>
            <a:r>
              <a:rPr lang="en-US" altLang="ko-KR" b="1" baseline="0" dirty="0">
                <a:ea typeface="SamsungOne-400" panose="020B0503030303020204" pitchFamily="34" charset="0"/>
              </a:rPr>
              <a:t> </a:t>
            </a:r>
            <a:r>
              <a:rPr lang="en-US" altLang="ko-KR" b="1" baseline="0" dirty="0" err="1">
                <a:ea typeface="SamsungOne-400" panose="020B0503030303020204" pitchFamily="34" charset="0"/>
              </a:rPr>
              <a:t>viên</a:t>
            </a:r>
            <a:r>
              <a:rPr lang="en-US" altLang="ko-KR" b="1" dirty="0">
                <a:ea typeface="SamsungOne-400" panose="020B0503030303020204" pitchFamily="34" charset="0"/>
              </a:rPr>
              <a:t>]</a:t>
            </a:r>
            <a:endParaRPr lang="en-KR" altLang="ko-KR" dirty="0">
              <a:ea typeface="SamsungOne-400" panose="020B0503030303020204" pitchFamily="34" charset="0"/>
            </a:endParaRPr>
          </a:p>
          <a:p>
            <a:r>
              <a:rPr lang="en-US" altLang="ko-KR" dirty="0" err="1">
                <a:ea typeface="SamsungOne-400" panose="020B0503030303020204" pitchFamily="34" charset="0"/>
              </a:rPr>
              <a:t>Bây</a:t>
            </a:r>
            <a:r>
              <a:rPr lang="en-US" altLang="ko-KR" dirty="0">
                <a:ea typeface="SamsungOne-400" panose="020B0503030303020204" pitchFamily="34" charset="0"/>
              </a:rPr>
              <a:t> </a:t>
            </a:r>
            <a:r>
              <a:rPr lang="en-US" altLang="ko-KR" dirty="0" err="1">
                <a:ea typeface="SamsungOne-400" panose="020B0503030303020204" pitchFamily="34" charset="0"/>
              </a:rPr>
              <a:t>giờ</a:t>
            </a:r>
            <a:r>
              <a:rPr lang="en-US" altLang="ko-KR" dirty="0">
                <a:ea typeface="SamsungOne-400" panose="020B0503030303020204" pitchFamily="34" charset="0"/>
              </a:rPr>
              <a:t> </a:t>
            </a:r>
            <a:r>
              <a:rPr lang="en-US" altLang="ko-KR" dirty="0" err="1">
                <a:ea typeface="SamsungOne-400" panose="020B0503030303020204" pitchFamily="34" charset="0"/>
              </a:rPr>
              <a:t>chúng</a:t>
            </a:r>
            <a:r>
              <a:rPr lang="en-US" altLang="ko-KR" dirty="0">
                <a:ea typeface="SamsungOne-400" panose="020B0503030303020204" pitchFamily="34" charset="0"/>
              </a:rPr>
              <a:t> ta </a:t>
            </a:r>
            <a:r>
              <a:rPr lang="en-US" altLang="ko-KR" dirty="0" err="1">
                <a:ea typeface="SamsungOne-400" panose="020B0503030303020204" pitchFamily="34" charset="0"/>
              </a:rPr>
              <a:t>định</a:t>
            </a:r>
            <a:r>
              <a:rPr lang="en-US" altLang="ko-KR" dirty="0">
                <a:ea typeface="SamsungOne-400" panose="020B0503030303020204" pitchFamily="34" charset="0"/>
              </a:rPr>
              <a:t> </a:t>
            </a:r>
            <a:r>
              <a:rPr lang="en-US" altLang="ko-KR" dirty="0" err="1">
                <a:ea typeface="SamsungOne-400" panose="020B0503030303020204" pitchFamily="34" charset="0"/>
              </a:rPr>
              <a:t>nghĩa</a:t>
            </a:r>
            <a:r>
              <a:rPr lang="en-US" altLang="ko-KR" dirty="0">
                <a:ea typeface="SamsungOne-400" panose="020B0503030303020204" pitchFamily="34" charset="0"/>
              </a:rPr>
              <a:t> Hadoop </a:t>
            </a:r>
            <a:r>
              <a:rPr lang="en-US" altLang="ko-KR" dirty="0" err="1">
                <a:ea typeface="SamsungOne-400" panose="020B0503030303020204" pitchFamily="34" charset="0"/>
              </a:rPr>
              <a:t>là</a:t>
            </a:r>
            <a:r>
              <a:rPr lang="en-US" altLang="ko-KR" dirty="0">
                <a:ea typeface="SamsungOne-400" panose="020B0503030303020204" pitchFamily="34" charset="0"/>
              </a:rPr>
              <a:t> </a:t>
            </a:r>
            <a:r>
              <a:rPr lang="en-US" altLang="ko-KR" dirty="0" err="1">
                <a:ea typeface="SamsungOne-400" panose="020B0503030303020204" pitchFamily="34" charset="0"/>
              </a:rPr>
              <a:t>gì</a:t>
            </a:r>
            <a:r>
              <a:rPr lang="en-US" altLang="ko-KR" dirty="0">
                <a:ea typeface="SamsungOne-400" panose="020B0503030303020204" pitchFamily="34" charset="0"/>
              </a:rPr>
              <a:t>.</a:t>
            </a:r>
          </a:p>
          <a:p>
            <a:endParaRPr lang="en-US" altLang="ko-KR" dirty="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ea typeface="SamsungOne-400" panose="020B0503030303020204" pitchFamily="34" charset="0"/>
              </a:rPr>
              <a:t>[</a:t>
            </a:r>
            <a:r>
              <a:rPr lang="en-US" altLang="ko-KR" b="1" u="none" baseline="0" dirty="0" err="1">
                <a:ea typeface="SamsungOne-400" panose="020B0503030303020204" pitchFamily="34" charset="0"/>
              </a:rPr>
              <a:t>Thông</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điệp</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chính</a:t>
            </a:r>
            <a:r>
              <a:rPr lang="en-US" altLang="ko-KR" b="1" u="none" baseline="0" dirty="0">
                <a:ea typeface="SamsungOne-400" panose="020B0503030303020204" pitchFamily="34" charset="0"/>
              </a:rPr>
              <a:t>]</a:t>
            </a:r>
            <a:endParaRPr lang="en-KR" altLang="ko-KR" u="none" dirty="0">
              <a:ea typeface="SamsungOne-400" panose="020B0503030303020204" pitchFamily="34" charset="0"/>
            </a:endParaRPr>
          </a:p>
          <a:p>
            <a:r>
              <a:rPr lang="vi-VN" altLang="ko-KR" dirty="0">
                <a:ea typeface="SamsungOne-400" panose="020B0503030303020204" pitchFamily="34" charset="0"/>
              </a:rPr>
              <a:t>Hadoop là sự kết hợp của phần cứng hàng hóa được kết nối dưới dạng một cụm song song.</a:t>
            </a:r>
          </a:p>
          <a:p>
            <a:r>
              <a:rPr lang="vi-VN" altLang="ko-KR" dirty="0">
                <a:ea typeface="SamsungOne-400" panose="020B0503030303020204" pitchFamily="34" charset="0"/>
              </a:rPr>
              <a:t>Hệ thống Hadoop cốt lõi là tất cả các daemon phần mềm cung cấp 2 dịch vụ cốt lõi – lưu trữ và tính toán.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58</a:t>
            </a:fld>
            <a:endParaRPr lang="ko-KR" altLang="en-US" dirty="0"/>
          </a:p>
        </p:txBody>
      </p:sp>
    </p:spTree>
    <p:extLst>
      <p:ext uri="{BB962C8B-B14F-4D97-AF65-F5344CB8AC3E}">
        <p14:creationId xmlns:p14="http://schemas.microsoft.com/office/powerpoint/2010/main" val="2958426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endParaRPr lang="en-KR" altLang="ko-KR" u="none" dirty="0"/>
          </a:p>
          <a:p>
            <a:r>
              <a:rPr lang="vi-VN" altLang="ko-KR" dirty="0"/>
              <a:t>Mặc dù hiện có các lựa chọn thay thế cho Hadoop, đặc biệt là trong các dịch vụ dựa trên đám mây như AWS, Azure hoặc Google Cloud Platform, Hadoop là nền tảng đầu tiên cho thế giới thấy rằng có thể lưu trữ và xử lý lượng dữ liệu khổng lồ.</a:t>
            </a:r>
          </a:p>
          <a:p>
            <a:r>
              <a:rPr lang="vi-VN" altLang="ko-KR" dirty="0"/>
              <a:t>Nó đã làm như vậy trong khi cho phép các cụm phát triển khi lượng dữ liệu tăng lên.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59</a:t>
            </a:fld>
            <a:endParaRPr lang="ko-KR" altLang="en-US" dirty="0"/>
          </a:p>
        </p:txBody>
      </p:sp>
    </p:spTree>
    <p:extLst>
      <p:ext uri="{BB962C8B-B14F-4D97-AF65-F5344CB8AC3E}">
        <p14:creationId xmlns:p14="http://schemas.microsoft.com/office/powerpoint/2010/main" val="37069533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t>[</a:t>
            </a:r>
            <a:r>
              <a:rPr lang="en-US" altLang="ko-KR" sz="1200" b="1" u="none" baseline="0" dirty="0" err="1"/>
              <a:t>Thông</a:t>
            </a:r>
            <a:r>
              <a:rPr lang="en-US" altLang="ko-KR" sz="1200" b="1" u="none" baseline="0" dirty="0"/>
              <a:t> </a:t>
            </a:r>
            <a:r>
              <a:rPr lang="en-US" altLang="ko-KR" sz="1200" b="1" u="none" baseline="0" dirty="0" err="1"/>
              <a:t>điệp</a:t>
            </a:r>
            <a:r>
              <a:rPr lang="en-US" altLang="ko-KR" sz="1200" b="1" u="none" baseline="0" dirty="0"/>
              <a:t> </a:t>
            </a:r>
            <a:r>
              <a:rPr lang="en-US" altLang="ko-KR" sz="1200" b="1" u="none" baseline="0" dirty="0" err="1"/>
              <a:t>chính</a:t>
            </a:r>
            <a:r>
              <a:rPr lang="en-US" altLang="ko-KR" sz="1200" b="1" u="none" baseline="0" dirty="0"/>
              <a:t>]</a:t>
            </a:r>
            <a:endParaRPr lang="en-KR" altLang="ko-KR" sz="1200" u="none" dirty="0"/>
          </a:p>
          <a:p>
            <a:r>
              <a:rPr lang="en-US" altLang="ko-KR" sz="1200" dirty="0" err="1"/>
              <a:t>Có</a:t>
            </a:r>
            <a:r>
              <a:rPr lang="en-US" altLang="ko-KR" sz="1200" dirty="0"/>
              <a:t> </a:t>
            </a:r>
            <a:r>
              <a:rPr lang="en-US" altLang="ko-KR" sz="1200" dirty="0" err="1"/>
              <a:t>các</a:t>
            </a:r>
            <a:r>
              <a:rPr lang="en-US" altLang="ko-KR" sz="1200" dirty="0"/>
              <a:t> </a:t>
            </a:r>
            <a:r>
              <a:rPr lang="en-US" altLang="ko-KR" sz="1200" dirty="0" err="1"/>
              <a:t>tính</a:t>
            </a:r>
            <a:r>
              <a:rPr lang="en-US" altLang="ko-KR" sz="1200" dirty="0"/>
              <a:t> </a:t>
            </a:r>
            <a:r>
              <a:rPr lang="en-US" altLang="ko-KR" sz="1200" dirty="0" err="1"/>
              <a:t>năng</a:t>
            </a:r>
            <a:r>
              <a:rPr lang="en-US" altLang="ko-KR" sz="1200" dirty="0"/>
              <a:t> </a:t>
            </a:r>
            <a:r>
              <a:rPr lang="en-US" altLang="ko-KR" sz="1200" dirty="0" err="1"/>
              <a:t>chính</a:t>
            </a:r>
            <a:r>
              <a:rPr lang="en-US" altLang="ko-KR" sz="1200" dirty="0"/>
              <a:t> </a:t>
            </a:r>
            <a:r>
              <a:rPr lang="en-US" altLang="ko-KR" sz="1200" dirty="0" err="1"/>
              <a:t>của</a:t>
            </a:r>
            <a:r>
              <a:rPr lang="en-US" altLang="ko-KR" sz="1200" dirty="0"/>
              <a:t> Hadoop.</a:t>
            </a:r>
          </a:p>
          <a:p>
            <a:endParaRPr lang="en-KR" altLang="ko-KR" sz="1200" dirty="0"/>
          </a:p>
          <a:p>
            <a:pPr marL="171450" marR="0" lvl="0" indent="-171450" algn="l" defTabSz="9143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200" dirty="0" err="1"/>
              <a:t>Tính</a:t>
            </a:r>
            <a:r>
              <a:rPr lang="en-US" altLang="ko-KR" sz="1200" baseline="0" dirty="0"/>
              <a:t> </a:t>
            </a:r>
            <a:r>
              <a:rPr lang="en-US" altLang="ko-KR" sz="1200" baseline="0" dirty="0" err="1"/>
              <a:t>linh</a:t>
            </a:r>
            <a:r>
              <a:rPr lang="en-US" altLang="ko-KR" sz="1200" baseline="0" dirty="0"/>
              <a:t> </a:t>
            </a:r>
            <a:r>
              <a:rPr lang="en-US" altLang="ko-KR" sz="1200" baseline="0" dirty="0" err="1"/>
              <a:t>hoạt</a:t>
            </a:r>
            <a:r>
              <a:rPr lang="en-KR" altLang="ko-KR" sz="1200" dirty="0"/>
              <a:t>:  </a:t>
            </a:r>
            <a:br>
              <a:rPr lang="en-US" altLang="ko-KR" sz="1200" dirty="0"/>
            </a:br>
            <a:r>
              <a:rPr lang="vi-VN" altLang="ko-KR" sz="1200" dirty="0">
                <a:ea typeface="SamsungOne-400" panose="020B0503030303020204" pitchFamily="34" charset="0"/>
              </a:rPr>
              <a:t>Hadoop quản lý dữ liệu dù có cấu trúc hay không cấu trúc, được mã hóa hay định dạng, hay nay là loại dữ liệu khác. Hadoop mang lại giá trị cho bảng nơi dữ liệu phi cấu trúc có thể hữu ích trong quá trình ra quyết định.</a:t>
            </a:r>
            <a:endParaRPr lang="en-KR" altLang="ko-KR" sz="1200" dirty="0"/>
          </a:p>
          <a:p>
            <a:pPr marL="171450" indent="-171450">
              <a:buFont typeface="Arial" panose="020B0604020202020204" pitchFamily="34" charset="0"/>
              <a:buChar char="•"/>
            </a:pPr>
            <a:endParaRPr lang="en-KR" altLang="ko-KR" sz="1200" dirty="0"/>
          </a:p>
          <a:p>
            <a:pPr marL="171450" indent="-171450">
              <a:buFont typeface="Arial" panose="020B0604020202020204" pitchFamily="34" charset="0"/>
              <a:buChar char="•"/>
            </a:pPr>
            <a:r>
              <a:rPr lang="en-US" altLang="ko-KR" sz="1200" dirty="0" err="1"/>
              <a:t>Khả</a:t>
            </a:r>
            <a:r>
              <a:rPr lang="en-US" altLang="ko-KR" sz="1200" baseline="0" dirty="0"/>
              <a:t> </a:t>
            </a:r>
            <a:r>
              <a:rPr lang="en-US" altLang="ko-KR" sz="1200" baseline="0" dirty="0" err="1"/>
              <a:t>năng</a:t>
            </a:r>
            <a:r>
              <a:rPr lang="en-US" altLang="ko-KR" sz="1200" baseline="0" dirty="0"/>
              <a:t> </a:t>
            </a:r>
            <a:r>
              <a:rPr lang="en-US" altLang="ko-KR" sz="1200" baseline="0" dirty="0" err="1"/>
              <a:t>chịu</a:t>
            </a:r>
            <a:r>
              <a:rPr lang="en-US" altLang="ko-KR" sz="1200" baseline="0" dirty="0"/>
              <a:t> </a:t>
            </a:r>
            <a:r>
              <a:rPr lang="en-US" altLang="ko-KR" sz="1200" baseline="0" dirty="0" err="1"/>
              <a:t>lỗi</a:t>
            </a:r>
            <a:r>
              <a:rPr lang="en-KR" altLang="ko-KR" sz="1200" dirty="0"/>
              <a:t>: </a:t>
            </a:r>
            <a:br>
              <a:rPr lang="en-US" altLang="ko-KR" sz="1200" dirty="0"/>
            </a:br>
            <a:r>
              <a:rPr lang="vi-VN" altLang="ko-KR" sz="1200" dirty="0"/>
              <a:t>Trong Hadoop, dữ liệu được lưu trữ trong HDFS nơi dữ liệu tự động được sao chép tại hai vị trí khác. Vì vậy, ngay cả khi một hoặc hai trong số các hệ thống bị sập, ít nhất tệp vẫn có sẵn trên hệ thống thứ ba. Điều này mang lại mức độ chịu lỗi cao</a:t>
            </a:r>
            <a:endParaRPr lang="en-US" altLang="ko-KR" sz="1200" dirty="0"/>
          </a:p>
          <a:p>
            <a:pPr marL="171450" indent="-171450">
              <a:buFont typeface="Arial" panose="020B0604020202020204" pitchFamily="34" charset="0"/>
              <a:buChar char="•"/>
            </a:pPr>
            <a:endParaRPr lang="en-KR" altLang="ko-KR" sz="1200" dirty="0"/>
          </a:p>
          <a:p>
            <a:pPr marL="171450" indent="-171450">
              <a:buFont typeface="Arial" panose="020B0604020202020204" pitchFamily="34" charset="0"/>
              <a:buChar char="•"/>
            </a:pPr>
            <a:r>
              <a:rPr lang="en-US" altLang="ko-KR" sz="1200" dirty="0" err="1"/>
              <a:t>Mạnh</a:t>
            </a:r>
            <a:r>
              <a:rPr lang="en-US" altLang="ko-KR" sz="1200" baseline="0" dirty="0"/>
              <a:t> </a:t>
            </a:r>
            <a:r>
              <a:rPr lang="en-US" altLang="ko-KR" sz="1200" baseline="0" dirty="0" err="1"/>
              <a:t>mẽ</a:t>
            </a:r>
            <a:r>
              <a:rPr lang="en-KR" altLang="ko-KR" sz="1200" dirty="0"/>
              <a:t>:  </a:t>
            </a:r>
            <a:br>
              <a:rPr lang="en-US" altLang="ko-KR" sz="1200" dirty="0"/>
            </a:br>
            <a:r>
              <a:rPr lang="en-US" altLang="ko-KR" sz="1200" dirty="0"/>
              <a:t>Hadoop </a:t>
            </a:r>
            <a:r>
              <a:rPr lang="en-US" altLang="ko-KR" sz="1200" dirty="0" err="1"/>
              <a:t>có</a:t>
            </a:r>
            <a:r>
              <a:rPr lang="en-US" altLang="ko-KR" sz="1200" dirty="0"/>
              <a:t> </a:t>
            </a:r>
            <a:r>
              <a:rPr lang="en-US" altLang="ko-KR" sz="1200" dirty="0" err="1"/>
              <a:t>một</a:t>
            </a:r>
            <a:r>
              <a:rPr lang="en-US" altLang="ko-KR" sz="1200" dirty="0"/>
              <a:t> </a:t>
            </a:r>
            <a:r>
              <a:rPr lang="en-US" altLang="ko-KR" sz="1200" dirty="0" err="1"/>
              <a:t>hệ</a:t>
            </a:r>
            <a:r>
              <a:rPr lang="en-US" altLang="ko-KR" sz="1200" dirty="0"/>
              <a:t> </a:t>
            </a:r>
            <a:r>
              <a:rPr lang="en-US" altLang="ko-KR" sz="1200" dirty="0" err="1"/>
              <a:t>sinh</a:t>
            </a:r>
            <a:r>
              <a:rPr lang="en-US" altLang="ko-KR" sz="1200" dirty="0"/>
              <a:t> </a:t>
            </a:r>
            <a:r>
              <a:rPr lang="en-US" altLang="ko-KR" sz="1200" dirty="0" err="1"/>
              <a:t>thái</a:t>
            </a:r>
            <a:r>
              <a:rPr lang="en-US" altLang="ko-KR" sz="1200" dirty="0"/>
              <a:t> </a:t>
            </a:r>
            <a:r>
              <a:rPr lang="en-US" altLang="ko-KR" sz="1200" dirty="0" err="1"/>
              <a:t>rất</a:t>
            </a:r>
            <a:r>
              <a:rPr lang="en-US" altLang="ko-KR" sz="1200" dirty="0"/>
              <a:t> </a:t>
            </a:r>
            <a:r>
              <a:rPr lang="en-US" altLang="ko-KR" sz="1200" dirty="0" err="1"/>
              <a:t>mạnh</a:t>
            </a:r>
            <a:r>
              <a:rPr lang="en-US" altLang="ko-KR" sz="1200" dirty="0"/>
              <a:t> </a:t>
            </a:r>
            <a:r>
              <a:rPr lang="en-US" altLang="ko-KR" sz="1200" dirty="0" err="1"/>
              <a:t>mẽ</a:t>
            </a:r>
            <a:r>
              <a:rPr lang="en-US" altLang="ko-KR" sz="1200" dirty="0"/>
              <a:t>, </a:t>
            </a:r>
            <a:r>
              <a:rPr lang="en-US" altLang="ko-KR" sz="1200" dirty="0" err="1"/>
              <a:t>rất</a:t>
            </a:r>
            <a:r>
              <a:rPr lang="en-US" altLang="ko-KR" sz="1200" dirty="0"/>
              <a:t> </a:t>
            </a:r>
            <a:r>
              <a:rPr lang="en-US" altLang="ko-KR" sz="1200" dirty="0" err="1"/>
              <a:t>phù</a:t>
            </a:r>
            <a:r>
              <a:rPr lang="en-US" altLang="ko-KR" sz="1200" dirty="0"/>
              <a:t> </a:t>
            </a:r>
            <a:r>
              <a:rPr lang="en-US" altLang="ko-KR" sz="1200" dirty="0" err="1"/>
              <a:t>hợp</a:t>
            </a:r>
            <a:r>
              <a:rPr lang="en-US" altLang="ko-KR" sz="1200" dirty="0"/>
              <a:t> </a:t>
            </a:r>
            <a:r>
              <a:rPr lang="en-US" altLang="ko-KR" sz="1200" dirty="0" err="1"/>
              <a:t>để</a:t>
            </a:r>
            <a:r>
              <a:rPr lang="en-US" altLang="ko-KR" sz="1200" dirty="0"/>
              <a:t> </a:t>
            </a:r>
            <a:r>
              <a:rPr lang="en-US" altLang="ko-KR" sz="1200" dirty="0" err="1"/>
              <a:t>đáp</a:t>
            </a:r>
            <a:r>
              <a:rPr lang="en-US" altLang="ko-KR" sz="1200" dirty="0"/>
              <a:t> </a:t>
            </a:r>
            <a:r>
              <a:rPr lang="en-US" altLang="ko-KR" sz="1200" dirty="0" err="1"/>
              <a:t>ứng</a:t>
            </a:r>
            <a:r>
              <a:rPr lang="en-US" altLang="ko-KR" sz="1200" dirty="0"/>
              <a:t> </a:t>
            </a:r>
            <a:r>
              <a:rPr lang="en-US" altLang="ko-KR" sz="1200" dirty="0" err="1"/>
              <a:t>nhu</a:t>
            </a:r>
            <a:r>
              <a:rPr lang="en-US" altLang="ko-KR" sz="1200" dirty="0"/>
              <a:t> </a:t>
            </a:r>
            <a:r>
              <a:rPr lang="en-US" altLang="ko-KR" sz="1200" dirty="0" err="1"/>
              <a:t>cầu</a:t>
            </a:r>
            <a:r>
              <a:rPr lang="en-US" altLang="ko-KR" sz="1200" dirty="0"/>
              <a:t> </a:t>
            </a:r>
            <a:r>
              <a:rPr lang="en-US" altLang="ko-KR" sz="1200" dirty="0" err="1"/>
              <a:t>phân</a:t>
            </a:r>
            <a:r>
              <a:rPr lang="en-US" altLang="ko-KR" sz="1200" dirty="0"/>
              <a:t> </a:t>
            </a:r>
            <a:r>
              <a:rPr lang="en-US" altLang="ko-KR" sz="1200" dirty="0" err="1"/>
              <a:t>tích</a:t>
            </a:r>
            <a:r>
              <a:rPr lang="en-US" altLang="ko-KR" sz="1200" dirty="0"/>
              <a:t> </a:t>
            </a:r>
            <a:r>
              <a:rPr lang="en-US" altLang="ko-KR" sz="1200" dirty="0" err="1"/>
              <a:t>của</a:t>
            </a:r>
            <a:r>
              <a:rPr lang="en-US" altLang="ko-KR" sz="1200" dirty="0"/>
              <a:t> </a:t>
            </a:r>
            <a:r>
              <a:rPr lang="en-US" altLang="ko-KR" sz="1200" dirty="0" err="1"/>
              <a:t>các</a:t>
            </a:r>
            <a:r>
              <a:rPr lang="en-US" altLang="ko-KR" sz="1200" dirty="0"/>
              <a:t> </a:t>
            </a:r>
            <a:r>
              <a:rPr lang="en-US" altLang="ko-KR" sz="1200" dirty="0" err="1"/>
              <a:t>nhà</a:t>
            </a:r>
            <a:r>
              <a:rPr lang="en-US" altLang="ko-KR" sz="1200" dirty="0"/>
              <a:t> </a:t>
            </a:r>
            <a:r>
              <a:rPr lang="en-US" altLang="ko-KR" sz="1200" dirty="0" err="1"/>
              <a:t>phát</a:t>
            </a:r>
            <a:r>
              <a:rPr lang="en-US" altLang="ko-KR" sz="1200" dirty="0"/>
              <a:t> </a:t>
            </a:r>
            <a:r>
              <a:rPr lang="en-US" altLang="ko-KR" sz="1200" dirty="0" err="1"/>
              <a:t>triển</a:t>
            </a:r>
            <a:r>
              <a:rPr lang="en-US" altLang="ko-KR" sz="1200" dirty="0"/>
              <a:t> </a:t>
            </a:r>
            <a:r>
              <a:rPr lang="en-US" altLang="ko-KR" sz="1200" dirty="0" err="1"/>
              <a:t>và</a:t>
            </a:r>
            <a:r>
              <a:rPr lang="en-US" altLang="ko-KR" sz="1200" dirty="0"/>
              <a:t> </a:t>
            </a:r>
            <a:r>
              <a:rPr lang="en-US" altLang="ko-KR" sz="1200" dirty="0" err="1"/>
              <a:t>các</a:t>
            </a:r>
            <a:r>
              <a:rPr lang="en-US" altLang="ko-KR" sz="1200" dirty="0"/>
              <a:t> </a:t>
            </a:r>
            <a:r>
              <a:rPr lang="en-US" altLang="ko-KR" sz="1200" dirty="0" err="1"/>
              <a:t>tổ</a:t>
            </a:r>
            <a:r>
              <a:rPr lang="en-US" altLang="ko-KR" sz="1200" dirty="0"/>
              <a:t> </a:t>
            </a:r>
            <a:r>
              <a:rPr lang="en-US" altLang="ko-KR" sz="1200" dirty="0" err="1"/>
              <a:t>chức</a:t>
            </a:r>
            <a:r>
              <a:rPr lang="en-US" altLang="ko-KR" sz="1200" dirty="0"/>
              <a:t> </a:t>
            </a:r>
            <a:r>
              <a:rPr lang="en-US" altLang="ko-KR" sz="1200" dirty="0" err="1"/>
              <a:t>từ</a:t>
            </a:r>
            <a:r>
              <a:rPr lang="en-US" altLang="ko-KR" sz="1200" dirty="0"/>
              <a:t> </a:t>
            </a:r>
            <a:r>
              <a:rPr lang="en-US" altLang="ko-KR" sz="1200" dirty="0" err="1"/>
              <a:t>nhỏ</a:t>
            </a:r>
            <a:r>
              <a:rPr lang="en-US" altLang="ko-KR" sz="1200" dirty="0"/>
              <a:t> </a:t>
            </a:r>
            <a:r>
              <a:rPr lang="en-US" altLang="ko-KR" sz="1200" dirty="0" err="1"/>
              <a:t>đến</a:t>
            </a:r>
            <a:r>
              <a:rPr lang="en-US" altLang="ko-KR" sz="1200" dirty="0"/>
              <a:t> </a:t>
            </a:r>
            <a:r>
              <a:rPr lang="en-US" altLang="ko-KR" sz="1200" dirty="0" err="1"/>
              <a:t>lớn</a:t>
            </a:r>
            <a:r>
              <a:rPr lang="en-US" altLang="ko-KR" sz="1200" dirty="0"/>
              <a:t>. </a:t>
            </a:r>
            <a:r>
              <a:rPr lang="en-US" altLang="ko-KR" sz="1200" dirty="0" err="1"/>
              <a:t>Hệ</a:t>
            </a:r>
            <a:r>
              <a:rPr lang="en-US" altLang="ko-KR" sz="1200" dirty="0"/>
              <a:t> </a:t>
            </a:r>
            <a:r>
              <a:rPr lang="en-US" altLang="ko-KR" sz="1200" dirty="0" err="1"/>
              <a:t>sinh</a:t>
            </a:r>
            <a:r>
              <a:rPr lang="en-US" altLang="ko-KR" sz="1200" dirty="0"/>
              <a:t> </a:t>
            </a:r>
            <a:r>
              <a:rPr lang="en-US" altLang="ko-KR" sz="1200" dirty="0" err="1"/>
              <a:t>thái</a:t>
            </a:r>
            <a:r>
              <a:rPr lang="en-US" altLang="ko-KR" sz="1200" dirty="0"/>
              <a:t> Hadoop </a:t>
            </a:r>
            <a:r>
              <a:rPr lang="en-US" altLang="ko-KR" sz="1200" dirty="0" err="1"/>
              <a:t>đi</a:t>
            </a:r>
            <a:r>
              <a:rPr lang="en-US" altLang="ko-KR" sz="1200" dirty="0"/>
              <a:t> </a:t>
            </a:r>
            <a:r>
              <a:rPr lang="en-US" altLang="ko-KR" sz="1200" dirty="0" err="1"/>
              <a:t>kèm</a:t>
            </a:r>
            <a:r>
              <a:rPr lang="en-US" altLang="ko-KR" sz="1200" dirty="0"/>
              <a:t> </a:t>
            </a:r>
            <a:r>
              <a:rPr lang="en-US" altLang="ko-KR" sz="1200" dirty="0" err="1"/>
              <a:t>với</a:t>
            </a:r>
            <a:r>
              <a:rPr lang="en-US" altLang="ko-KR" sz="1200" dirty="0"/>
              <a:t> </a:t>
            </a:r>
            <a:r>
              <a:rPr lang="en-US" altLang="ko-KR" sz="1200" dirty="0" err="1"/>
              <a:t>một</a:t>
            </a:r>
            <a:r>
              <a:rPr lang="en-US" altLang="ko-KR" sz="1200" dirty="0"/>
              <a:t> </a:t>
            </a:r>
            <a:r>
              <a:rPr lang="en-US" altLang="ko-KR" sz="1200" dirty="0" err="1"/>
              <a:t>bộ</a:t>
            </a:r>
            <a:r>
              <a:rPr lang="en-US" altLang="ko-KR" sz="1200" dirty="0"/>
              <a:t> </a:t>
            </a:r>
            <a:r>
              <a:rPr lang="en-US" altLang="ko-KR" sz="1200" dirty="0" err="1"/>
              <a:t>công</a:t>
            </a:r>
            <a:r>
              <a:rPr lang="en-US" altLang="ko-KR" sz="1200" dirty="0"/>
              <a:t> </a:t>
            </a:r>
            <a:r>
              <a:rPr lang="en-US" altLang="ko-KR" sz="1200" dirty="0" err="1"/>
              <a:t>cụ</a:t>
            </a:r>
            <a:r>
              <a:rPr lang="en-US" altLang="ko-KR" sz="1200" dirty="0"/>
              <a:t> </a:t>
            </a:r>
            <a:r>
              <a:rPr lang="en-US" altLang="ko-KR" sz="1200" dirty="0" err="1"/>
              <a:t>và</a:t>
            </a:r>
            <a:r>
              <a:rPr lang="en-US" altLang="ko-KR" sz="1200" dirty="0"/>
              <a:t> </a:t>
            </a:r>
            <a:r>
              <a:rPr lang="en-US" altLang="ko-KR" sz="1200" dirty="0" err="1"/>
              <a:t>công</a:t>
            </a:r>
            <a:r>
              <a:rPr lang="en-US" altLang="ko-KR" sz="1200" dirty="0"/>
              <a:t> </a:t>
            </a:r>
            <a:r>
              <a:rPr lang="en-US" altLang="ko-KR" sz="1200" dirty="0" err="1"/>
              <a:t>nghệ</a:t>
            </a:r>
            <a:r>
              <a:rPr lang="en-US" altLang="ko-KR" sz="1200" dirty="0"/>
              <a:t> </a:t>
            </a:r>
            <a:r>
              <a:rPr lang="en-US" altLang="ko-KR" sz="1200" dirty="0" err="1"/>
              <a:t>khiến</a:t>
            </a:r>
            <a:r>
              <a:rPr lang="en-US" altLang="ko-KR" sz="1200" dirty="0"/>
              <a:t> </a:t>
            </a:r>
            <a:r>
              <a:rPr lang="en-US" altLang="ko-KR" sz="1200" dirty="0" err="1"/>
              <a:t>nó</a:t>
            </a:r>
            <a:r>
              <a:rPr lang="en-US" altLang="ko-KR" sz="1200" dirty="0"/>
              <a:t> </a:t>
            </a:r>
            <a:r>
              <a:rPr lang="en-US" altLang="ko-KR" sz="1200" dirty="0" err="1"/>
              <a:t>rất</a:t>
            </a:r>
            <a:r>
              <a:rPr lang="en-US" altLang="ko-KR" sz="1200" dirty="0"/>
              <a:t> </a:t>
            </a:r>
            <a:r>
              <a:rPr lang="en-US" altLang="ko-KR" sz="1200" dirty="0" err="1"/>
              <a:t>phù</a:t>
            </a:r>
            <a:r>
              <a:rPr lang="en-US" altLang="ko-KR" sz="1200" dirty="0"/>
              <a:t> </a:t>
            </a:r>
            <a:r>
              <a:rPr lang="en-US" altLang="ko-KR" sz="1200" dirty="0" err="1"/>
              <a:t>hợp</a:t>
            </a:r>
            <a:r>
              <a:rPr lang="en-US" altLang="ko-KR" sz="1200" dirty="0"/>
              <a:t> </a:t>
            </a:r>
            <a:r>
              <a:rPr lang="en-US" altLang="ko-KR" sz="1200" dirty="0" err="1"/>
              <a:t>để</a:t>
            </a:r>
            <a:r>
              <a:rPr lang="en-US" altLang="ko-KR" sz="1200" dirty="0"/>
              <a:t> </a:t>
            </a:r>
            <a:r>
              <a:rPr lang="en-US" altLang="ko-KR" sz="1200" dirty="0" err="1"/>
              <a:t>cung</a:t>
            </a:r>
            <a:r>
              <a:rPr lang="en-US" altLang="ko-KR" sz="1200" dirty="0"/>
              <a:t> </a:t>
            </a:r>
            <a:r>
              <a:rPr lang="en-US" altLang="ko-KR" sz="1200" dirty="0" err="1"/>
              <a:t>cấp</a:t>
            </a:r>
            <a:r>
              <a:rPr lang="en-US" altLang="ko-KR" sz="1200" dirty="0"/>
              <a:t> </a:t>
            </a:r>
            <a:r>
              <a:rPr lang="en-US" altLang="ko-KR" sz="1200" dirty="0" err="1"/>
              <a:t>cho</a:t>
            </a:r>
            <a:r>
              <a:rPr lang="en-US" altLang="ko-KR" sz="1200" dirty="0"/>
              <a:t> </a:t>
            </a:r>
            <a:r>
              <a:rPr lang="en-US" altLang="ko-KR" sz="1200" dirty="0" err="1"/>
              <a:t>nhiều</a:t>
            </a:r>
            <a:r>
              <a:rPr lang="en-US" altLang="ko-KR" sz="1200" dirty="0"/>
              <a:t> </a:t>
            </a:r>
            <a:r>
              <a:rPr lang="en-US" altLang="ko-KR" sz="1200" dirty="0" err="1"/>
              <a:t>nhu</a:t>
            </a:r>
            <a:r>
              <a:rPr lang="en-US" altLang="ko-KR" sz="1200" dirty="0"/>
              <a:t> </a:t>
            </a:r>
            <a:r>
              <a:rPr lang="en-US" altLang="ko-KR" sz="1200" dirty="0" err="1"/>
              <a:t>cầu</a:t>
            </a:r>
            <a:r>
              <a:rPr lang="en-US" altLang="ko-KR" sz="1200" dirty="0"/>
              <a:t> </a:t>
            </a:r>
            <a:r>
              <a:rPr lang="en-US" altLang="ko-KR" sz="1200" dirty="0" err="1"/>
              <a:t>xử</a:t>
            </a:r>
            <a:r>
              <a:rPr lang="en-US" altLang="ko-KR" sz="1200" dirty="0"/>
              <a:t> </a:t>
            </a:r>
            <a:r>
              <a:rPr lang="en-US" altLang="ko-KR" sz="1200" dirty="0" err="1"/>
              <a:t>lý</a:t>
            </a:r>
            <a:r>
              <a:rPr lang="en-US" altLang="ko-KR" sz="1200" dirty="0"/>
              <a:t> </a:t>
            </a:r>
            <a:r>
              <a:rPr lang="en-US" altLang="ko-KR" sz="1200" dirty="0" err="1"/>
              <a:t>dữ</a:t>
            </a:r>
            <a:r>
              <a:rPr lang="en-US" altLang="ko-KR" sz="1200" dirty="0"/>
              <a:t> </a:t>
            </a:r>
            <a:r>
              <a:rPr lang="en-US" altLang="ko-KR" sz="1200" dirty="0" err="1"/>
              <a:t>liệu</a:t>
            </a:r>
            <a:r>
              <a:rPr lang="en-US" altLang="ko-KR" sz="1200" dirty="0"/>
              <a:t>.</a:t>
            </a:r>
          </a:p>
          <a:p>
            <a:pPr marL="171450" indent="-171450">
              <a:buFont typeface="Arial" panose="020B0604020202020204" pitchFamily="34" charset="0"/>
              <a:buChar char="•"/>
            </a:pPr>
            <a:endParaRPr lang="en-KR" altLang="ko-KR" sz="1200" dirty="0"/>
          </a:p>
          <a:p>
            <a:pPr marL="171450" indent="-171450">
              <a:buFont typeface="Arial" panose="020B0604020202020204" pitchFamily="34" charset="0"/>
              <a:buChar char="•"/>
            </a:pPr>
            <a:r>
              <a:rPr lang="en-US" altLang="ko-KR" sz="1200" dirty="0" err="1"/>
              <a:t>Nhanh</a:t>
            </a:r>
            <a:r>
              <a:rPr lang="en-KR" altLang="ko-KR" sz="1200" dirty="0"/>
              <a:t>:  </a:t>
            </a:r>
            <a:br>
              <a:rPr lang="en-US" altLang="ko-KR" sz="1200" dirty="0"/>
            </a:br>
            <a:r>
              <a:rPr lang="vi-VN" altLang="ko-KR" sz="1200" dirty="0"/>
              <a:t>Hadoop cực kỳ giỏi trong việc xử lý hàng loạt khối lượng lớn vì khả năng xử lý song song của nó. Hadoop có thể thực hiện các quy trình hàng loạt nhanh hơn 10 lần so với trên một máy chủ luồng hoặc trên máy tính lớn</a:t>
            </a:r>
            <a:endParaRPr lang="en-KR" altLang="ko-KR" sz="1200" dirty="0"/>
          </a:p>
          <a:p>
            <a:pPr marL="171450" indent="-171450">
              <a:buFont typeface="Arial" panose="020B0604020202020204" pitchFamily="34" charset="0"/>
              <a:buChar char="•"/>
            </a:pPr>
            <a:endParaRPr lang="en-KR" altLang="ko-KR" sz="1200" dirty="0"/>
          </a:p>
          <a:p>
            <a:pPr marL="171450" indent="-171450">
              <a:buFont typeface="Arial" panose="020B0604020202020204" pitchFamily="34" charset="0"/>
              <a:buChar char="•"/>
            </a:pPr>
            <a:r>
              <a:rPr lang="en-KR" altLang="ko-KR" sz="1200" dirty="0"/>
              <a:t>C</a:t>
            </a:r>
            <a:r>
              <a:rPr lang="en-US" altLang="ko-KR" sz="1200" dirty="0"/>
              <a:t>hi</a:t>
            </a:r>
            <a:r>
              <a:rPr lang="en-US" altLang="ko-KR" sz="1200" baseline="0" dirty="0"/>
              <a:t> </a:t>
            </a:r>
            <a:r>
              <a:rPr lang="en-US" altLang="ko-KR" sz="1200" baseline="0" dirty="0" err="1"/>
              <a:t>phí</a:t>
            </a:r>
            <a:r>
              <a:rPr lang="en-US" altLang="ko-KR" sz="1200" baseline="0" dirty="0"/>
              <a:t> </a:t>
            </a:r>
            <a:r>
              <a:rPr lang="en-US" altLang="ko-KR" sz="1200" baseline="0" dirty="0" err="1"/>
              <a:t>hiệu</a:t>
            </a:r>
            <a:r>
              <a:rPr lang="en-US" altLang="ko-KR" sz="1200" baseline="0" dirty="0"/>
              <a:t> </a:t>
            </a:r>
            <a:r>
              <a:rPr lang="en-US" altLang="ko-KR" sz="1200" baseline="0" dirty="0" err="1"/>
              <a:t>quả</a:t>
            </a:r>
            <a:r>
              <a:rPr lang="en-KR" altLang="ko-KR" sz="1200" dirty="0"/>
              <a:t>: </a:t>
            </a:r>
            <a:br>
              <a:rPr lang="en-US" altLang="ko-KR" sz="1200" dirty="0"/>
            </a:br>
            <a:r>
              <a:rPr lang="vi-VN" altLang="ko-KR" sz="1200" dirty="0"/>
              <a:t>Trong Hadoop, dữ liệu được lưu trữ trong HDFS nơi dữ liệu tự động được sao chép tại hai vị trí khác. Vì vậy, ngay cả khi một hoặc hai trong số các hệ thống bị sập, ít nhất tệp vẫn có sẵn trên hệ thống thứ ba. Điều này mang lại mức độ chịu lỗi cao</a:t>
            </a:r>
            <a:endParaRPr lang="en-US" altLang="ko-KR" sz="1200" dirty="0"/>
          </a:p>
          <a:p>
            <a:pPr marL="171450" indent="-171450">
              <a:buFont typeface="Arial" panose="020B0604020202020204" pitchFamily="34" charset="0"/>
              <a:buChar char="•"/>
            </a:pPr>
            <a:endParaRPr lang="en-US" altLang="ko-KR" sz="1200" dirty="0"/>
          </a:p>
          <a:p>
            <a:pPr marL="171450" indent="-171450">
              <a:buFont typeface="Arial" panose="020B0604020202020204" pitchFamily="34" charset="0"/>
              <a:buChar char="•"/>
            </a:pPr>
            <a:r>
              <a:rPr lang="en-US" altLang="ko-KR" sz="1200" dirty="0" err="1"/>
              <a:t>Khả</a:t>
            </a:r>
            <a:r>
              <a:rPr lang="en-US" altLang="ko-KR" sz="1200" baseline="0" dirty="0"/>
              <a:t> </a:t>
            </a:r>
            <a:r>
              <a:rPr lang="en-US" altLang="ko-KR" sz="1200" baseline="0" dirty="0" err="1"/>
              <a:t>năng</a:t>
            </a:r>
            <a:r>
              <a:rPr lang="en-US" altLang="ko-KR" sz="1200" baseline="0" dirty="0"/>
              <a:t> </a:t>
            </a:r>
            <a:r>
              <a:rPr lang="en-US" altLang="ko-KR" sz="1200" baseline="0" dirty="0" err="1"/>
              <a:t>mở</a:t>
            </a:r>
            <a:r>
              <a:rPr lang="en-US" altLang="ko-KR" sz="1200" baseline="0" dirty="0"/>
              <a:t> </a:t>
            </a:r>
            <a:r>
              <a:rPr lang="en-US" altLang="ko-KR" sz="1200" baseline="0" dirty="0" err="1"/>
              <a:t>rộng</a:t>
            </a:r>
            <a:r>
              <a:rPr lang="en-US" altLang="ko-KR" sz="1200" dirty="0"/>
              <a:t>:</a:t>
            </a:r>
            <a:br>
              <a:rPr lang="en-US" altLang="ko-KR" sz="1200" dirty="0"/>
            </a:br>
            <a:r>
              <a:rPr lang="vi-VN" altLang="ko-KR" sz="1200" dirty="0"/>
              <a:t>Hadoop là một nền tảng có khả năng mở rộng cực cao, nơi có thể dễ dàng thêm các nút mới vào hệ thống khi khối lượng dữ liệu của nhu cầu xử lý tăng lên mà không làm thay đổi bất kỳ thứ gì trong các hệ thống hoặc chương trình hiện có.</a:t>
            </a:r>
            <a:endParaRPr lang="en-KR" altLang="ko-KR" sz="1200"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60</a:t>
            </a:fld>
            <a:endParaRPr lang="ko-KR" altLang="en-US" dirty="0"/>
          </a:p>
        </p:txBody>
      </p:sp>
    </p:spTree>
    <p:extLst>
      <p:ext uri="{BB962C8B-B14F-4D97-AF65-F5344CB8AC3E}">
        <p14:creationId xmlns:p14="http://schemas.microsoft.com/office/powerpoint/2010/main" val="318777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ea typeface="SamsungOne-400" panose="020B0503030303020204" pitchFamily="34" charset="0"/>
              </a:rPr>
              <a:t>[</a:t>
            </a:r>
            <a:r>
              <a:rPr lang="en-US" altLang="ko-KR" sz="1200" b="1" dirty="0" err="1">
                <a:ea typeface="SamsungOne-400" panose="020B0503030303020204" pitchFamily="34" charset="0"/>
              </a:rPr>
              <a:t>Hướng</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dẫn</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của</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giảng</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viên</a:t>
            </a:r>
            <a:r>
              <a:rPr lang="en-US" altLang="ko-KR" sz="1200" b="1" dirty="0">
                <a:ea typeface="SamsungOne-400" panose="020B0503030303020204" pitchFamily="34" charset="0"/>
              </a:rPr>
              <a:t>]</a:t>
            </a:r>
          </a:p>
          <a:p>
            <a:r>
              <a:rPr lang="vi-VN" altLang="ko-KR" dirty="0">
                <a:ea typeface="SamsungOne-400" panose="020B0503030303020204" pitchFamily="34" charset="0"/>
              </a:rPr>
              <a:t>Chúng tôi tiếp tục giới thiệu cụm Hadoop dưới dạng tập hợp phần mềm và phần cứng để xử lý </a:t>
            </a:r>
            <a:r>
              <a:rPr lang="en-US" altLang="ko-KR" dirty="0">
                <a:ea typeface="SamsungOne-400" panose="020B0503030303020204" pitchFamily="34" charset="0"/>
              </a:rPr>
              <a:t>Big Data</a:t>
            </a:r>
            <a:r>
              <a:rPr lang="vi-VN" altLang="ko-KR" dirty="0">
                <a:ea typeface="SamsungOne-400" panose="020B0503030303020204" pitchFamily="34" charset="0"/>
              </a:rPr>
              <a:t>.</a:t>
            </a:r>
          </a:p>
          <a:p>
            <a:r>
              <a:rPr lang="vi-VN" altLang="ko-KR" dirty="0">
                <a:ea typeface="SamsungOne-400" panose="020B0503030303020204" pitchFamily="34" charset="0"/>
              </a:rPr>
              <a:t>Ở đây chúng tôi hiển thị bố cục vật lý của cụm Hadoop.</a:t>
            </a:r>
            <a:endParaRPr lang="en-US" altLang="ko-KR" dirty="0">
              <a:ea typeface="SamsungOne-400" panose="020B0503030303020204" pitchFamily="34" charset="0"/>
            </a:endParaRPr>
          </a:p>
          <a:p>
            <a:endParaRPr lang="en-US" altLang="ko-KR" dirty="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baseline="0" dirty="0">
                <a:ea typeface="SamsungOne-400" panose="020B0503030303020204" pitchFamily="34" charset="0"/>
              </a:rPr>
              <a:t>[</a:t>
            </a:r>
            <a:r>
              <a:rPr lang="en-US" altLang="ko-KR" b="1" u="none" baseline="0" dirty="0" err="1">
                <a:ea typeface="SamsungOne-400" panose="020B0503030303020204" pitchFamily="34" charset="0"/>
              </a:rPr>
              <a:t>Thông</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điệp</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chính</a:t>
            </a:r>
            <a:r>
              <a:rPr lang="en-US" altLang="ko-KR" b="1" u="none" baseline="0" dirty="0">
                <a:ea typeface="SamsungOne-400" panose="020B0503030303020204" pitchFamily="34" charset="0"/>
              </a:rPr>
              <a:t>]</a:t>
            </a:r>
            <a:endParaRPr lang="en-US" altLang="ko-KR" u="none" dirty="0">
              <a:ea typeface="SamsungOne-400" panose="020B0503030303020204" pitchFamily="34" charset="0"/>
            </a:endParaRPr>
          </a:p>
          <a:p>
            <a:r>
              <a:rPr lang="vi-VN" altLang="ko-KR" dirty="0">
                <a:ea typeface="SamsungOne-400" panose="020B0503030303020204" pitchFamily="34" charset="0"/>
              </a:rPr>
              <a:t>Cụm sẽ bao gồm các máy chủ trên nhiều giá đỡ. (Giá đỡ là một phần quan trọng của hệ thống tệp Hadoop và tầm quan trọng của nó sẽ được giới thiệu trong phần sau)</a:t>
            </a:r>
          </a:p>
          <a:p>
            <a:r>
              <a:rPr lang="vi-VN" altLang="ko-KR" dirty="0">
                <a:ea typeface="SamsungOne-400" panose="020B0503030303020204" pitchFamily="34" charset="0"/>
              </a:rPr>
              <a:t>Mỗi máy chủ được cài đặt trên một giá đỡ và sẽ có đĩa cứng vật lý, lõi và bộ nhớ.</a:t>
            </a:r>
          </a:p>
          <a:p>
            <a:r>
              <a:rPr lang="vi-VN" altLang="ko-KR" dirty="0">
                <a:ea typeface="SamsungOne-400" panose="020B0503030303020204" pitchFamily="34" charset="0"/>
              </a:rPr>
              <a:t>Họ đang chạy hệ điều hành Linux. (Mặc dù có thể cài đặt Hadoop trên Windows, nhưng tôi không biết về bất kỳ cụm sản xuất thực tế nào có hệ điều hành cơ bản là Windows)</a:t>
            </a:r>
          </a:p>
          <a:p>
            <a:r>
              <a:rPr lang="vi-VN" altLang="ko-KR" dirty="0">
                <a:ea typeface="SamsungOne-400" panose="020B0503030303020204" pitchFamily="34" charset="0"/>
              </a:rPr>
              <a:t>Java là cần thiết và nhiều phần mềm chạy trong JVM (Máy ảo Java).</a:t>
            </a:r>
          </a:p>
          <a:p>
            <a:r>
              <a:rPr lang="vi-VN" altLang="ko-KR" dirty="0">
                <a:ea typeface="SamsungOne-400" panose="020B0503030303020204" pitchFamily="34" charset="0"/>
              </a:rPr>
              <a:t>Mỗi máy chạy các trình nền hadoop cần thiết để cung cấp các dịch vụ cốt lõi.</a:t>
            </a:r>
          </a:p>
          <a:p>
            <a:r>
              <a:rPr lang="vi-VN" altLang="ko-KR" dirty="0">
                <a:ea typeface="SamsungOne-400" panose="020B0503030303020204" pitchFamily="34" charset="0"/>
              </a:rPr>
              <a:t>Tất cả các máy chủ trong tủ rack đều được kết nối thông qua công tắc trên cùng của tủ rack.</a:t>
            </a:r>
          </a:p>
          <a:p>
            <a:r>
              <a:rPr lang="vi-VN" altLang="ko-KR" dirty="0">
                <a:ea typeface="SamsungOne-400" panose="020B0503030303020204" pitchFamily="34" charset="0"/>
              </a:rPr>
              <a:t>Mặt trên của công tắc giá đỡ cũng kết nối tất cả các giá đỡ lại với nhau.</a:t>
            </a:r>
          </a:p>
          <a:p>
            <a:r>
              <a:rPr lang="vi-VN" altLang="ko-KR" dirty="0">
                <a:ea typeface="SamsungOne-400" panose="020B0503030303020204" pitchFamily="34" charset="0"/>
              </a:rPr>
              <a:t>Công tắc đường trục kết nối cụm với mạng diện rộng.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61</a:t>
            </a:fld>
            <a:endParaRPr lang="ko-KR" altLang="en-US" dirty="0"/>
          </a:p>
        </p:txBody>
      </p:sp>
    </p:spTree>
    <p:extLst>
      <p:ext uri="{BB962C8B-B14F-4D97-AF65-F5344CB8AC3E}">
        <p14:creationId xmlns:p14="http://schemas.microsoft.com/office/powerpoint/2010/main" val="2016596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ea typeface="SamsungOne-400" panose="020B0503030303020204" pitchFamily="34" charset="0"/>
              </a:rPr>
              <a:t>[</a:t>
            </a:r>
            <a:r>
              <a:rPr lang="en-US" altLang="ko-KR" sz="1200" b="1" dirty="0" err="1">
                <a:ea typeface="SamsungOne-400" panose="020B0503030303020204" pitchFamily="34" charset="0"/>
              </a:rPr>
              <a:t>Hướng</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dẫn</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của</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giảng</a:t>
            </a:r>
            <a:r>
              <a:rPr lang="en-US" altLang="ko-KR" sz="1200" b="1" baseline="0" dirty="0">
                <a:ea typeface="SamsungOne-400" panose="020B0503030303020204" pitchFamily="34" charset="0"/>
              </a:rPr>
              <a:t> </a:t>
            </a:r>
            <a:r>
              <a:rPr lang="en-US" altLang="ko-KR" sz="1200" b="1" baseline="0" dirty="0" err="1">
                <a:ea typeface="SamsungOne-400" panose="020B0503030303020204" pitchFamily="34" charset="0"/>
              </a:rPr>
              <a:t>viên</a:t>
            </a:r>
            <a:r>
              <a:rPr lang="en-US" altLang="ko-KR" sz="1200" b="1" dirty="0">
                <a:ea typeface="SamsungOne-400" panose="020B0503030303020204" pitchFamily="34" charset="0"/>
              </a:rPr>
              <a:t>]</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Mục đích của slide này rất đơn giản.</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Hãy nghĩ về một chiếc xe hơi như một sự tương tự.</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Để một chiếc ô tô trở thành một chiếc ô tô, nó cần 2 điều cơ bản. Một động cơ và một khung thân để chứa hành khách.</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Hadoop cung cấp Động cơ ở dạng MR/Sợi và khung thân dưới dạng HDFS.</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Đây là tất cả những gì chúng tôi muốn truyền đạt với slide này.</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Chúng ta sẽ thảo luận sau, tại sao chiếc xe này sẽ rất nhàm chán</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trừ khi nó có một số nội thất và phụ kiện rất đẹp và mát mẻ. (Hệ sinh thái Hadoop)</a:t>
            </a:r>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r>
              <a:rPr kumimoji="1" lang="vi-VN" altLang="ko-KR" dirty="0"/>
              <a:t>Trong slide này, chúng tôi chỉ giới thiệu 2 thành phần cốt lõi này.</a:t>
            </a:r>
            <a:endParaRPr kumimoji="1" lang="en-US" altLang="ko-KR" dirty="0"/>
          </a:p>
          <a:p>
            <a:pPr marL="0" marR="0" lvl="0" indent="-344808" algn="l" defTabSz="449565" rtl="0" eaLnBrk="0" fontAlgn="base" latinLnBrk="0" hangingPunct="0">
              <a:lnSpc>
                <a:spcPct val="100000"/>
              </a:lnSpc>
              <a:spcBef>
                <a:spcPts val="393"/>
              </a:spcBef>
              <a:spcAft>
                <a:spcPct val="0"/>
              </a:spcAft>
              <a:buClr>
                <a:schemeClr val="accent1"/>
              </a:buClr>
              <a:buSzPct val="100000"/>
              <a:buFont typeface="Arial" charset="0"/>
              <a:buNone/>
              <a:tabLst/>
              <a:defRPr/>
            </a:pPr>
            <a:endParaRPr lang="en-US" altLang="ko-KR" sz="1200" b="1"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u="none" baseline="0" dirty="0">
                <a:ea typeface="SamsungOne-400" panose="020B0503030303020204" pitchFamily="34" charset="0"/>
              </a:rPr>
              <a:t>[</a:t>
            </a:r>
            <a:r>
              <a:rPr lang="en-US" altLang="ko-KR" b="1" u="none" baseline="0" dirty="0" err="1">
                <a:ea typeface="SamsungOne-400" panose="020B0503030303020204" pitchFamily="34" charset="0"/>
              </a:rPr>
              <a:t>Thông</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điệp</a:t>
            </a:r>
            <a:r>
              <a:rPr lang="en-US" altLang="ko-KR" b="1" u="none" baseline="0" dirty="0">
                <a:ea typeface="SamsungOne-400" panose="020B0503030303020204" pitchFamily="34" charset="0"/>
              </a:rPr>
              <a:t> </a:t>
            </a:r>
            <a:r>
              <a:rPr lang="en-US" altLang="ko-KR" b="1" u="none" baseline="0" dirty="0" err="1">
                <a:ea typeface="SamsungOne-400" panose="020B0503030303020204" pitchFamily="34" charset="0"/>
              </a:rPr>
              <a:t>chính</a:t>
            </a:r>
            <a:r>
              <a:rPr lang="en-US" altLang="ko-KR" b="1" u="none" baseline="0" dirty="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ea typeface="SamsungOne-400" panose="020B0503030303020204" pitchFamily="34" charset="0"/>
              </a:rPr>
              <a:t>Có</a:t>
            </a:r>
            <a:r>
              <a:rPr lang="en-US" altLang="ko-KR" dirty="0">
                <a:ea typeface="SamsungOne-400" panose="020B0503030303020204" pitchFamily="34" charset="0"/>
              </a:rPr>
              <a:t> </a:t>
            </a:r>
            <a:r>
              <a:rPr lang="en-US" altLang="ko-KR" dirty="0" err="1">
                <a:ea typeface="SamsungOne-400" panose="020B0503030303020204" pitchFamily="34" charset="0"/>
              </a:rPr>
              <a:t>hai</a:t>
            </a:r>
            <a:r>
              <a:rPr lang="en-US" altLang="ko-KR" dirty="0">
                <a:ea typeface="SamsungOne-400" panose="020B0503030303020204" pitchFamily="34" charset="0"/>
              </a:rPr>
              <a:t> </a:t>
            </a:r>
            <a:r>
              <a:rPr lang="en-US" altLang="ko-KR" dirty="0" err="1">
                <a:ea typeface="SamsungOne-400" panose="020B0503030303020204" pitchFamily="34" charset="0"/>
              </a:rPr>
              <a:t>thành</a:t>
            </a:r>
            <a:r>
              <a:rPr lang="en-US" altLang="ko-KR" dirty="0">
                <a:ea typeface="SamsungOne-400" panose="020B0503030303020204" pitchFamily="34" charset="0"/>
              </a:rPr>
              <a:t> </a:t>
            </a:r>
            <a:r>
              <a:rPr lang="en-US" altLang="ko-KR" dirty="0" err="1">
                <a:ea typeface="SamsungOne-400" panose="020B0503030303020204" pitchFamily="34" charset="0"/>
              </a:rPr>
              <a:t>phần</a:t>
            </a:r>
            <a:r>
              <a:rPr lang="en-US" altLang="ko-KR" dirty="0">
                <a:ea typeface="SamsungOne-400" panose="020B0503030303020204" pitchFamily="34" charset="0"/>
              </a:rPr>
              <a:t> </a:t>
            </a:r>
            <a:r>
              <a:rPr lang="en-US" altLang="ko-KR" dirty="0" err="1">
                <a:ea typeface="SamsungOne-400" panose="020B0503030303020204" pitchFamily="34" charset="0"/>
              </a:rPr>
              <a:t>cốt</a:t>
            </a:r>
            <a:r>
              <a:rPr lang="en-US" altLang="ko-KR" dirty="0">
                <a:ea typeface="SamsungOne-400" panose="020B0503030303020204" pitchFamily="34" charset="0"/>
              </a:rPr>
              <a:t> </a:t>
            </a:r>
            <a:r>
              <a:rPr lang="en-US" altLang="ko-KR" dirty="0" err="1">
                <a:ea typeface="SamsungOne-400" panose="020B0503030303020204" pitchFamily="34" charset="0"/>
              </a:rPr>
              <a:t>lõi</a:t>
            </a:r>
            <a:r>
              <a:rPr lang="en-US" altLang="ko-KR" dirty="0">
                <a:ea typeface="SamsungOne-400" panose="020B0503030303020204" pitchFamily="34" charset="0"/>
              </a:rPr>
              <a:t> </a:t>
            </a:r>
            <a:r>
              <a:rPr lang="en-US" altLang="ko-KR" dirty="0" err="1">
                <a:ea typeface="SamsungOne-400" panose="020B0503030303020204" pitchFamily="34" charset="0"/>
              </a:rPr>
              <a:t>trong</a:t>
            </a:r>
            <a:r>
              <a:rPr lang="en-US" altLang="ko-KR" dirty="0">
                <a:ea typeface="SamsungOne-400" panose="020B0503030303020204" pitchFamily="34" charset="0"/>
              </a:rPr>
              <a:t> Hadoop:</a:t>
            </a:r>
            <a:endParaRPr lang="en-US" altLang="ko-KR" baseline="0" dirty="0">
              <a:ea typeface="SamsungOne-400" panose="020B0503030303020204" pitchFamily="34" charset="0"/>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aseline="0" dirty="0" err="1">
                <a:latin typeface="SamsungOne-400" panose="020B0503030303020204" pitchFamily="34" charset="0"/>
                <a:ea typeface="SamsungOne-400" panose="020B0503030303020204" pitchFamily="34" charset="0"/>
              </a:rPr>
              <a:t>Thành</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phần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cửa</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hàng</a:t>
            </a:r>
            <a:endParaRPr lang="en-US" altLang="ko-KR" baseline="0" dirty="0">
              <a:latin typeface="SamsungOne-400" panose="020B0503030303020204" pitchFamily="34" charset="0"/>
              <a:ea typeface="SamsungOne-400" panose="020B0503030303020204" pitchFamily="34" charset="0"/>
            </a:endParaRPr>
          </a:p>
          <a:p>
            <a:pPr marL="628650" marR="0" lvl="1"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baseline="0" dirty="0" err="1">
                <a:latin typeface="SamsungOne-400" panose="020B0503030303020204" pitchFamily="34" charset="0"/>
                <a:ea typeface="SamsungOne-400" panose="020B0503030303020204" pitchFamily="34" charset="0"/>
              </a:rPr>
              <a:t>Thành</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phần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tính</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toán</a:t>
            </a:r>
            <a:endParaRPr lang="en-US" altLang="ko-KR" baseline="0" dirty="0">
              <a:latin typeface="SamsungOne-400" panose="020B0503030303020204" pitchFamily="34" charset="0"/>
              <a:ea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62</a:t>
            </a:fld>
            <a:endParaRPr lang="ko-KR" altLang="en-US" dirty="0"/>
          </a:p>
        </p:txBody>
      </p:sp>
    </p:spTree>
    <p:extLst>
      <p:ext uri="{BB962C8B-B14F-4D97-AF65-F5344CB8AC3E}">
        <p14:creationId xmlns:p14="http://schemas.microsoft.com/office/powerpoint/2010/main" val="1426328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sẽ tiếp tục tương tự ô tô từ slide trước.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Các hệ thống cốt lõi, HDFS và MR/Sợi được hiển thị bằng màu xanh lam.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chúng tôi giới thiệu với sinh viên rằng Hadoop có một hệ sinh thái phong phú (các phụ kiện và tiện ích bổ sung đẹp mắt cho chiếc xe xương trần của chúng tôi từ slide trước)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Không đi sâu vào chi tiết về từng công cụ hệ sinh thái.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sẽ đề cập chi tiết hơn về tất cả các công cụ này trong các chương sau.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Trang trình bày này chỉ đơn giản là cho thấy rằng có một hệ sinh thái công cụ lớn và phong phú bao quanh hệ thống Hadoop cốt lõi giúp nâng cao khả năng của nó.</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p>
          <a:p>
            <a:r>
              <a:rPr lang="en-KR"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KR" altLang="ko-KR" b="1" dirty="0"/>
              <a:t>]</a:t>
            </a:r>
          </a:p>
          <a:p>
            <a:r>
              <a:rPr lang="en-US" altLang="ko-KR" dirty="0" err="1"/>
              <a:t>Giới</a:t>
            </a:r>
            <a:r>
              <a:rPr lang="en-US" altLang="ko-KR" dirty="0"/>
              <a:t> </a:t>
            </a:r>
            <a:r>
              <a:rPr lang="en-US" altLang="ko-KR" dirty="0" err="1"/>
              <a:t>thiệu</a:t>
            </a:r>
            <a:r>
              <a:rPr lang="en-US" altLang="ko-KR" dirty="0"/>
              <a:t> slide </a:t>
            </a:r>
            <a:r>
              <a:rPr lang="en-US" altLang="ko-KR" dirty="0" err="1"/>
              <a:t>thảo</a:t>
            </a:r>
            <a:r>
              <a:rPr lang="en-US" altLang="ko-KR" dirty="0"/>
              <a:t> </a:t>
            </a:r>
            <a:r>
              <a:rPr lang="en-US" altLang="ko-KR" dirty="0" err="1"/>
              <a:t>luận</a:t>
            </a:r>
            <a:r>
              <a:rPr lang="en-US" altLang="ko-KR" dirty="0"/>
              <a:t> </a:t>
            </a:r>
            <a:r>
              <a:rPr lang="en-US" altLang="ko-KR" dirty="0" err="1"/>
              <a:t>về</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hệ</a:t>
            </a:r>
            <a:r>
              <a:rPr lang="en-US" altLang="ko-KR" dirty="0"/>
              <a:t> </a:t>
            </a:r>
            <a:r>
              <a:rPr lang="en-US" altLang="ko-KR" dirty="0" err="1"/>
              <a:t>sinh</a:t>
            </a:r>
            <a:r>
              <a:rPr lang="en-US" altLang="ko-KR" dirty="0"/>
              <a:t> </a:t>
            </a:r>
            <a:r>
              <a:rPr lang="en-US" altLang="ko-KR" dirty="0" err="1"/>
              <a:t>thái</a:t>
            </a:r>
            <a:r>
              <a:rPr lang="en-US" altLang="ko-KR" dirty="0"/>
              <a:t> Hadoop </a:t>
            </a:r>
            <a:r>
              <a:rPr lang="en-US" altLang="ko-KR" dirty="0" err="1"/>
              <a:t>nâng</a:t>
            </a:r>
            <a:r>
              <a:rPr lang="en-US" altLang="ko-KR" dirty="0"/>
              <a:t> </a:t>
            </a:r>
            <a:r>
              <a:rPr lang="en-US" altLang="ko-KR" dirty="0" err="1"/>
              <a:t>cao</a:t>
            </a:r>
            <a:r>
              <a:rPr lang="en-US" altLang="ko-KR" dirty="0"/>
              <a:t> </a:t>
            </a:r>
            <a:r>
              <a:rPr lang="en-US" altLang="ko-KR" dirty="0" err="1"/>
              <a:t>nền</a:t>
            </a:r>
            <a:r>
              <a:rPr lang="en-US" altLang="ko-KR" dirty="0"/>
              <a:t> </a:t>
            </a:r>
            <a:r>
              <a:rPr lang="en-US" altLang="ko-KR" dirty="0" err="1"/>
              <a:t>tảng</a:t>
            </a:r>
            <a:r>
              <a:rPr lang="en-US" altLang="ko-KR" dirty="0"/>
              <a:t> Hadoop.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63</a:t>
            </a:fld>
            <a:endParaRPr lang="ko-KR" altLang="en-US" dirty="0"/>
          </a:p>
        </p:txBody>
      </p:sp>
    </p:spTree>
    <p:extLst>
      <p:ext uri="{BB962C8B-B14F-4D97-AF65-F5344CB8AC3E}">
        <p14:creationId xmlns:p14="http://schemas.microsoft.com/office/powerpoint/2010/main" val="300940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Trong loạt slide tiếp theo, chúng tôi sẽ trình bày một số trường hợp sử dụng </a:t>
            </a:r>
            <a:r>
              <a:rPr lang="en-US" altLang="ko-KR" sz="1200" b="0" dirty="0"/>
              <a:t>Big</a:t>
            </a:r>
            <a:r>
              <a:rPr lang="en-US" altLang="ko-KR" sz="1200" b="0" baseline="0" dirty="0"/>
              <a:t> Data</a:t>
            </a:r>
            <a:r>
              <a:rPr lang="vi-VN" altLang="ko-KR" sz="1200" b="0" dirty="0"/>
              <a:t> theo ngành.</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Đề xuất có lẽ là trường hợp sử dụng được triển khai thường xuyên nhất.</a:t>
            </a:r>
          </a:p>
          <a:p>
            <a:pPr defTabSz="914400" eaLnBrk="0" fontAlgn="base" latinLnBrk="1" hangingPunct="0">
              <a:spcBef>
                <a:spcPct val="30000"/>
              </a:spcBef>
              <a:spcAft>
                <a:spcPct val="0"/>
              </a:spcAft>
              <a:defRPr/>
            </a:pPr>
            <a:r>
              <a:rPr lang="vi-VN" altLang="ko-KR" sz="1200" b="0" dirty="0"/>
              <a:t>Đề xuất các mặt hàng là một tính năng mà hầu hết mọi ngành công nghiệp đều có thể sử dụng và hưởng lợi ngay lập tức.</a:t>
            </a:r>
          </a:p>
          <a:p>
            <a:pPr defTabSz="914400" eaLnBrk="0" fontAlgn="base" latinLnBrk="1" hangingPunct="0">
              <a:spcBef>
                <a:spcPct val="30000"/>
              </a:spcBef>
              <a:spcAft>
                <a:spcPct val="0"/>
              </a:spcAft>
              <a:defRPr/>
            </a:pPr>
            <a:r>
              <a:rPr lang="vi-VN" altLang="ko-KR" sz="1200" b="0" dirty="0"/>
              <a:t>Netflix và Amazon có lẽ là 2 trong số những công ty nổi tiếng nhất sử dụng đề xuất rất nhiều và vì lợi ích của họ.</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a:t>
            </a:fld>
            <a:endParaRPr lang="ko-KR" altLang="en-US" dirty="0"/>
          </a:p>
        </p:txBody>
      </p:sp>
    </p:spTree>
    <p:extLst>
      <p:ext uri="{BB962C8B-B14F-4D97-AF65-F5344CB8AC3E}">
        <p14:creationId xmlns:p14="http://schemas.microsoft.com/office/powerpoint/2010/main" val="39288108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đã đề cập đến Hadoop nhưng bây giờ sẽ chuyển sang một hướng mới và so sánh Hadoop với Spark.</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Spark được coi là công cụ tính toán thế hệ tiếp theo cho Hadoop.</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sẽ tiếp tục tương tự đầu bếp. Cho học sinh xem giá của bộ nhớ.</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Hãy nhớ rằng thang đo y là logarit. Mỗi lần giảm 1 đơn vị tương ứng với mức giảm giá 1/10.</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Trước đây, khi Hadoop đang được phát triển, giá bộ nhớ vẫn còn quá cao để coi chúng là phương tiện lưu trữ khả thi.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giá tiếp tục giảm theo cấp số nhân.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Giờ đây, các kỹ sư có thể sử dụng các thiết bị bộ nhớ như một phần kiến trúc của họ trong khi vẫn giảm chi phí.</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Đây là lúc chúng ta bắt đầu nghe về "xử lý trong bộ nhớ"</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Thảo luận với sinh viên nếu họ nhớ lần đầu tiên họ có máy tính với bộ nhớ SSD.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Yêu cầu họ nhớ lại trải nghiệm đó.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Đối với hầu hết, đó là sự thay đổi cuộc sống và trải nghiệm cả ngày lẫn đêm so với làm việc với các máy tính hoàn toàn dựa trên đĩa.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Trước đây, máy tính chỉ mất vài phút để khởi động trong khi chỉ vài giây sau khi bộ nhớ SSD được phổ biến rộng rãi.</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[Key Message]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Giá bộ nhớ tiếp tục giảm khiến các loại kiến trúc khác trở nên khả thi.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Điện toán trong bộ nhớ ra đời bắt đầu cung cấp các đơn đặt hàng có hiệu suất tốt hơn</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Tài</a:t>
            </a:r>
            <a:r>
              <a:rPr lang="en-US" altLang="ko-KR" sz="1200" b="1" baseline="0" dirty="0"/>
              <a:t> </a:t>
            </a:r>
            <a:r>
              <a:rPr lang="en-US" altLang="ko-KR" sz="1200" b="1" baseline="0" dirty="0" err="1"/>
              <a:t>liệu</a:t>
            </a:r>
            <a:r>
              <a:rPr lang="en-US" altLang="ko-KR" sz="1200" b="1" baseline="0" dirty="0"/>
              <a:t> </a:t>
            </a:r>
            <a:r>
              <a:rPr lang="en-US" altLang="ko-KR" sz="1200" b="1" baseline="0" dirty="0" err="1"/>
              <a:t>tham</a:t>
            </a:r>
            <a:r>
              <a:rPr lang="en-US" altLang="ko-KR" sz="1200" b="1" baseline="0" dirty="0"/>
              <a:t> </a:t>
            </a:r>
            <a:r>
              <a:rPr lang="en-US" altLang="ko-KR" sz="1200" b="1" baseline="0" dirty="0" err="1"/>
              <a:t>khảo</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https://en.wikipedia.org/wiki/In-memory_processing</a:t>
            </a:r>
            <a:endParaRPr lang="en-KR" altLang="ko-KR"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64</a:t>
            </a:fld>
            <a:endParaRPr lang="ko-KR" altLang="en-US" dirty="0"/>
          </a:p>
        </p:txBody>
      </p:sp>
    </p:spTree>
    <p:extLst>
      <p:ext uri="{BB962C8B-B14F-4D97-AF65-F5344CB8AC3E}">
        <p14:creationId xmlns:p14="http://schemas.microsoft.com/office/powerpoint/2010/main" val="560448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Xem lại mô hình vận hành MapReduce đã được trình bày trong Bài 1 của chương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Thảo luận về sự khác biệt và lợi thế của việc có đĩa liên quan đến từng giai đoạn, như trong MR hoặc đơn giản là hoạt động trong bộ nhớ xuyên suốt (ngoại trừ giai đoạn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lần đọc đầu tiên và lần viết cuối cùng)</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So sánh cách hoạt động của MapReduce (sử dụng đĩa làm phương tiện trao đổi dữ liệu giữa các giai đoạn) và Spark,</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lúc đầu chỉ đọc từ đĩa và sau đó tiếp tục hoạt động trong bộ nhớ.</a:t>
            </a:r>
            <a:endParaRPr lang="en-US" altLang="ko-KR" sz="1200"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65</a:t>
            </a:fld>
            <a:endParaRPr lang="ko-KR" altLang="en-US" dirty="0"/>
          </a:p>
        </p:txBody>
      </p:sp>
    </p:spTree>
    <p:extLst>
      <p:ext uri="{BB962C8B-B14F-4D97-AF65-F5344CB8AC3E}">
        <p14:creationId xmlns:p14="http://schemas.microsoft.com/office/powerpoint/2010/main" val="214042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Đây là một cái nhìn tổng quan rất cao về những lợi thế của Spark.</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Nó hiện là một trong những chủ đề nóng nhất của xử lý Dữ liệu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Chúng tôi sẽ dành toàn bộ một chương dài chỉ về Spark.</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Đừng cảm thấy cần phải đi vào quá nhiều chi tiết ngoài sự khác biệt rõ ràng do tính toán trong bộ nhớ.</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Spark nhanh hơn nhiều so với MR và cũng tích hợp tốt Hadoop và các công cụ hệ sinh thái Hadoop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Nó có API lập trình mạnh mẽ nhưng dễ dàng hơn nhiều.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Tất cả những lợi thế này làm cho Spark trở thành ứng cử viên tự nhiên với tư cách là công cụ tính toán thay thế cho Hadoop.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66</a:t>
            </a:fld>
            <a:endParaRPr lang="ko-KR" altLang="en-US" dirty="0"/>
          </a:p>
        </p:txBody>
      </p:sp>
    </p:spTree>
    <p:extLst>
      <p:ext uri="{BB962C8B-B14F-4D97-AF65-F5344CB8AC3E}">
        <p14:creationId xmlns:p14="http://schemas.microsoft.com/office/powerpoint/2010/main" val="3978932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Tất cả các API khác sẽ được đề cập trong Chương 6 ngoại trừ API GraphX. quy trình GraphX</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các nút và các cạnh. Ví dụ đơn giản nhất để cung cấp cho sinh viên là facebook hoặc một số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dịch vụ mạng xã hội. Trong facebook, các nút có thể được coi là người dùng và các cạnh là các mối quan hệ</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giữa các nút (người dùng). Một cạnh có thể là một người bạn, gia đình. Kết nối các nút với các cạnh phơi bày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các mối quan hệ chẳng hạn như "bạn có những người bạn chung xyz", v.v.</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Apache Spark là một khung xử lý hiển thị nhiều API như được hiển thị trên </a:t>
            </a:r>
            <a:r>
              <a:rPr lang="en-US" altLang="ko-KR" sz="1200" b="0" dirty="0"/>
              <a:t>slide</a:t>
            </a:r>
            <a:r>
              <a:rPr lang="vi-VN" altLang="ko-KR" sz="1200" b="0"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67</a:t>
            </a:fld>
            <a:endParaRPr lang="ko-KR" altLang="en-US" dirty="0"/>
          </a:p>
        </p:txBody>
      </p:sp>
    </p:spTree>
    <p:extLst>
      <p:ext uri="{BB962C8B-B14F-4D97-AF65-F5344CB8AC3E}">
        <p14:creationId xmlns:p14="http://schemas.microsoft.com/office/powerpoint/2010/main" val="2399796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Trong khi Spark là nhà vô địch mới cho nhiều khu vực xử lý, MR vẫn giữ vững vị trí.</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Khi chúng ta có hàng Petabyte dữ liệu thực sự để xử lý, MapReduce vẫn là lựa chọn an toàn hơn nhiều so với Spark.</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Điều này là do MR sử dụng đĩa để lưu trữ kết quả trung gian.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Spark không sử dụng đĩa và mọi thứ vẫn còn trong bộ nhớ, điều đó khiến Spark gặp phải các sự cố hết bộ nhớ.</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Không có gì tệ hơn việc xử lý dữ liệu của bạn trong 36 giờ qua chỉ để nó chết.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MR linh hoạt hơn nhiều đối với các loại lỗi này bởi thực tế là nó sử dụng đĩa để lưu trữ lâu dài các kết quả trung gian.</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So sánh Hadoop và Spark và trình bày điểm nổi bật của từng công cụ.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Nói một cách rất thô sơ và cơ bản, MR tốt hơn cho xử lý hàng loạt thông lượng cao trong khi Spark vượt trội hơn nhiều đối với xử lý tương tác có độ trễ thấp.</a:t>
            </a:r>
            <a:endParaRPr lang="en-KR" altLang="ko-KR"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68</a:t>
            </a:fld>
            <a:endParaRPr lang="ko-KR" altLang="en-US" dirty="0"/>
          </a:p>
        </p:txBody>
      </p:sp>
    </p:spTree>
    <p:extLst>
      <p:ext uri="{BB962C8B-B14F-4D97-AF65-F5344CB8AC3E}">
        <p14:creationId xmlns:p14="http://schemas.microsoft.com/office/powerpoint/2010/main" val="2439755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 altLang="ko-Kore-KR" dirty="0"/>
          </a:p>
          <a:p>
            <a:r>
              <a:rPr lang="vi-VN" altLang="ko-Kore-KR" dirty="0"/>
              <a:t>Các dự án cốt lõi của Hadoop là HDFS và MapReduce, nhưng cũng có nhiều dự án phụ khác.</a:t>
            </a:r>
          </a:p>
          <a:p>
            <a:r>
              <a:rPr lang="vi-VN" altLang="ko-Kore-KR" dirty="0"/>
              <a:t>Hệ sinh thái Hadoop có thể được coi là một tập hợp các tiểu dự án khác nhau tạo nên khuôn khổ đó.</a:t>
            </a:r>
          </a:p>
          <a:p>
            <a:r>
              <a:rPr lang="vi-VN" altLang="ko-Kore-KR" dirty="0"/>
              <a:t>Chúng ta sẽ xem xét từng phần của hệ sinh thái Hadoop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69</a:t>
            </a:fld>
            <a:endParaRPr lang="ko-KR" altLang="en-US" dirty="0"/>
          </a:p>
        </p:txBody>
      </p:sp>
    </p:spTree>
    <p:extLst>
      <p:ext uri="{BB962C8B-B14F-4D97-AF65-F5344CB8AC3E}">
        <p14:creationId xmlns:p14="http://schemas.microsoft.com/office/powerpoint/2010/main" val="4260226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Trong chuỗi slide tiếp theo, chúng ta sẽ phân loại các công cụ hệ sinh thái khác nhau trong hệ sinh thái Hadoop.</a:t>
            </a:r>
          </a:p>
          <a:p>
            <a:r>
              <a:rPr lang="vi-VN" altLang="ko-KR" dirty="0"/>
              <a:t>Chúng ta sẽ theo đường dẫn dữ liệu đã được giới thiệu trong Bài 1 của Chương 2.</a:t>
            </a:r>
          </a:p>
          <a:p>
            <a:r>
              <a:rPr lang="vi-VN" altLang="ko-KR" dirty="0"/>
              <a:t>Đừng đi sâu vào chi tiết cho từng công cụ của hệ sinh thái.</a:t>
            </a:r>
          </a:p>
          <a:p>
            <a:r>
              <a:rPr lang="vi-VN" altLang="ko-KR" dirty="0"/>
              <a:t>Dành khoảng một câu để mô tả từng công cụ của hệ sinh thái.</a:t>
            </a:r>
          </a:p>
          <a:p>
            <a:r>
              <a:rPr lang="vi-VN" altLang="ko-KR" dirty="0"/>
              <a:t>Các slide này đóng vai trò là bản đồ cho từng công cụ và vai trò của chúng trong hệ sinh thái.</a:t>
            </a:r>
          </a:p>
          <a:p>
            <a:endParaRPr lang="vi-VN" altLang="ko-KR" dirty="0"/>
          </a:p>
          <a:p>
            <a:r>
              <a:rPr lang="vi-VN" altLang="ko-KR" dirty="0"/>
              <a:t>Trang trình bày ban đầu này hiển thị toàn bộ đường dẫn dữ liệu. Trong loạt slide tiếp theo, chúng ta sẽ đề cập đến từng giai đoạn của đường dẫn dữ liệu.</a:t>
            </a:r>
          </a:p>
          <a:p>
            <a:endParaRPr lang="vi-VN" altLang="ko-KR" dirty="0"/>
          </a:p>
          <a:p>
            <a:r>
              <a:rPr lang="vi-VN" altLang="ko-KR" dirty="0"/>
              <a:t>Nhập và lưu trữ &gt; Tiền xử lý dữ liệu &gt; Phân tích dữ liệu &gt; Trực quan hóa và trình bày.</a:t>
            </a:r>
          </a:p>
          <a:p>
            <a:r>
              <a:rPr lang="vi-VN" altLang="ko-KR" dirty="0"/>
              <a:t>Chúng tôi cũng tạo các mô hình dữ liệu bằng cách sử dụng máy học để phân tích theo quy định.</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70</a:t>
            </a:fld>
            <a:endParaRPr lang="ko-KR" altLang="en-US" dirty="0"/>
          </a:p>
        </p:txBody>
      </p:sp>
    </p:spTree>
    <p:extLst>
      <p:ext uri="{BB962C8B-B14F-4D97-AF65-F5344CB8AC3E}">
        <p14:creationId xmlns:p14="http://schemas.microsoft.com/office/powerpoint/2010/main" val="38250116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endParaRPr lang="en-KR" altLang="ko-KR" u="none" dirty="0"/>
          </a:p>
          <a:p>
            <a:r>
              <a:rPr lang="en-US" altLang="ko-KR" b="1" u="sng" dirty="0" err="1"/>
              <a:t>Lớp</a:t>
            </a:r>
            <a:r>
              <a:rPr lang="en-US" altLang="ko-KR" b="1" u="sng" dirty="0"/>
              <a:t> </a:t>
            </a:r>
            <a:r>
              <a:rPr lang="en-US" altLang="ko-KR" b="1" u="sng" dirty="0" err="1"/>
              <a:t>nhập</a:t>
            </a:r>
            <a:r>
              <a:rPr lang="en-US" altLang="ko-KR" b="1" u="sng" dirty="0"/>
              <a:t> </a:t>
            </a:r>
            <a:r>
              <a:rPr lang="en-US" altLang="ko-KR" b="1" u="sng" dirty="0" err="1"/>
              <a:t>dữ</a:t>
            </a:r>
            <a:r>
              <a:rPr lang="en-US" altLang="ko-KR" b="1" u="sng" dirty="0"/>
              <a:t> </a:t>
            </a:r>
            <a:r>
              <a:rPr lang="en-US" altLang="ko-KR" b="1" u="sng" dirty="0" err="1"/>
              <a:t>liệu</a:t>
            </a:r>
            <a:endParaRPr lang="en-US" altLang="ko-KR" b="1" u="sng" dirty="0"/>
          </a:p>
          <a:p>
            <a:r>
              <a:rPr lang="en-US" altLang="ko-KR" dirty="0" err="1"/>
              <a:t>Trong</a:t>
            </a:r>
            <a:r>
              <a:rPr lang="en-US" altLang="ko-KR" dirty="0"/>
              <a:t> </a:t>
            </a:r>
            <a:r>
              <a:rPr lang="en-US" altLang="ko-KR" dirty="0" err="1"/>
              <a:t>lớp</a:t>
            </a:r>
            <a:r>
              <a:rPr lang="en-US" altLang="ko-KR" dirty="0"/>
              <a:t> </a:t>
            </a:r>
            <a:r>
              <a:rPr lang="en-US" altLang="ko-KR" dirty="0" err="1"/>
              <a:t>này</a:t>
            </a:r>
            <a:r>
              <a:rPr lang="en-US" altLang="ko-KR" dirty="0"/>
              <a:t>, </a:t>
            </a:r>
            <a:r>
              <a:rPr lang="en-US" altLang="ko-KR" dirty="0" err="1"/>
              <a:t>chúng</a:t>
            </a:r>
            <a:r>
              <a:rPr lang="en-US" altLang="ko-KR" dirty="0"/>
              <a:t> </a:t>
            </a:r>
            <a:r>
              <a:rPr lang="en-US" altLang="ko-KR" dirty="0" err="1"/>
              <a:t>tôi</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nhiều</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khác</a:t>
            </a:r>
            <a:r>
              <a:rPr lang="en-US" altLang="ko-KR" dirty="0"/>
              <a:t> </a:t>
            </a:r>
            <a:r>
              <a:rPr lang="en-US" altLang="ko-KR" dirty="0" err="1"/>
              <a:t>nhau</a:t>
            </a:r>
            <a:r>
              <a:rPr lang="en-US" altLang="ko-KR" dirty="0"/>
              <a:t> </a:t>
            </a:r>
            <a:r>
              <a:rPr lang="en-US" altLang="ko-KR" dirty="0" err="1"/>
              <a:t>để</a:t>
            </a:r>
            <a:r>
              <a:rPr lang="en-US" altLang="ko-KR" dirty="0"/>
              <a:t> </a:t>
            </a:r>
            <a:r>
              <a:rPr lang="en-US" altLang="ko-KR" dirty="0" err="1"/>
              <a:t>nhập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nhiều</a:t>
            </a:r>
            <a:r>
              <a:rPr lang="en-US" altLang="ko-KR" dirty="0"/>
              <a:t> </a:t>
            </a:r>
            <a:r>
              <a:rPr lang="en-US" altLang="ko-KR" dirty="0" err="1"/>
              <a:t>nguồn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khác</a:t>
            </a:r>
            <a:r>
              <a:rPr lang="en-US" altLang="ko-KR" dirty="0"/>
              <a:t> </a:t>
            </a:r>
            <a:r>
              <a:rPr lang="en-US" altLang="ko-KR" dirty="0" err="1"/>
              <a:t>nhau</a:t>
            </a:r>
            <a:r>
              <a:rPr lang="en-US" altLang="ko-KR" dirty="0"/>
              <a:t>.</a:t>
            </a:r>
          </a:p>
          <a:p>
            <a:endParaRPr lang="en-KR" altLang="ko-KR" dirty="0"/>
          </a:p>
          <a:p>
            <a:r>
              <a:rPr lang="en-KR" altLang="ko-KR" b="1" dirty="0"/>
              <a:t>Sqoop</a:t>
            </a:r>
            <a:r>
              <a:rPr lang="en-KR" altLang="ko-KR" dirty="0"/>
              <a:t>: </a:t>
            </a:r>
            <a:r>
              <a:rPr lang="vi-VN" altLang="ko-KR" dirty="0"/>
              <a:t>Một công cụ để di chuyển dữ liệu từ cơ sở dữ liệu quan hệ đến và từ Hadoop.</a:t>
            </a:r>
            <a:endParaRPr lang="en-US" altLang="ko-KR" dirty="0"/>
          </a:p>
          <a:p>
            <a:endParaRPr lang="en-KR" altLang="ko-KR" dirty="0"/>
          </a:p>
          <a:p>
            <a:r>
              <a:rPr lang="en-KR" altLang="ko-KR" b="1" dirty="0"/>
              <a:t>Flume</a:t>
            </a:r>
            <a:r>
              <a:rPr lang="en-KR" altLang="ko-KR" dirty="0"/>
              <a:t>: </a:t>
            </a:r>
            <a:r>
              <a:rPr lang="en-US" altLang="ko-KR" dirty="0" err="1"/>
              <a:t>Với</a:t>
            </a:r>
            <a:r>
              <a:rPr lang="en-US" altLang="ko-KR" dirty="0"/>
              <a:t> Flume, </a:t>
            </a:r>
            <a:r>
              <a:rPr lang="en-US" altLang="ko-KR" dirty="0" err="1"/>
              <a:t>bạn</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nguồn</a:t>
            </a:r>
            <a:r>
              <a:rPr lang="en-US" altLang="ko-KR" dirty="0"/>
              <a:t>, </a:t>
            </a:r>
            <a:r>
              <a:rPr lang="en-US" altLang="ko-KR" dirty="0" err="1"/>
              <a:t>kênh</a:t>
            </a:r>
            <a:r>
              <a:rPr lang="en-US" altLang="ko-KR" dirty="0"/>
              <a:t> </a:t>
            </a:r>
            <a:r>
              <a:rPr lang="en-US" altLang="ko-KR" dirty="0" err="1"/>
              <a:t>và</a:t>
            </a:r>
            <a:r>
              <a:rPr lang="en-US" altLang="ko-KR" dirty="0"/>
              <a:t> </a:t>
            </a:r>
            <a:r>
              <a:rPr lang="en-US" altLang="ko-KR" dirty="0" err="1"/>
              <a:t>phần</a:t>
            </a:r>
            <a:r>
              <a:rPr lang="en-US" altLang="ko-KR" dirty="0"/>
              <a:t> </a:t>
            </a:r>
            <a:r>
              <a:rPr lang="en-US" altLang="ko-KR" dirty="0" err="1"/>
              <a:t>chìm</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thu</a:t>
            </a:r>
            <a:r>
              <a:rPr lang="en-US" altLang="ko-KR" dirty="0"/>
              <a:t> </a:t>
            </a:r>
            <a:r>
              <a:rPr lang="en-US" altLang="ko-KR" dirty="0" err="1"/>
              <a:t>thập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truyền</a:t>
            </a:r>
            <a:r>
              <a:rPr lang="en-US" altLang="ko-KR" dirty="0"/>
              <a:t> </a:t>
            </a:r>
            <a:r>
              <a:rPr lang="en-US" altLang="ko-KR" dirty="0" err="1"/>
              <a:t>phát</a:t>
            </a:r>
            <a:r>
              <a:rPr lang="en-US" altLang="ko-KR" dirty="0"/>
              <a:t>.</a:t>
            </a:r>
          </a:p>
          <a:p>
            <a:endParaRPr lang="en-KR" altLang="ko-KR" dirty="0"/>
          </a:p>
          <a:p>
            <a:r>
              <a:rPr lang="en-KR" altLang="ko-KR" b="1" dirty="0"/>
              <a:t>Streamset/NiFi</a:t>
            </a:r>
            <a:r>
              <a:rPr lang="en-KR" altLang="ko-KR" dirty="0"/>
              <a:t>: </a:t>
            </a:r>
            <a:r>
              <a:rPr lang="vi-VN" altLang="ko-KR" dirty="0"/>
              <a:t>Mặc dù hai công cụ này là những công cụ hoàn toàn riêng biệt nhưng cả hai đều cung cấp giao diện dựa trên GUI để xác định quy trình nhập dữ liệu.</a:t>
            </a:r>
          </a:p>
          <a:p>
            <a:r>
              <a:rPr lang="vi-VN" altLang="ko-KR" dirty="0"/>
              <a:t>Trên thực tế, chúng cung cấp nhiều hơn bao gồm chuyển đổi phút và xử lý dữ liệu đến</a:t>
            </a:r>
            <a:endParaRPr lang="en-US" altLang="ko-KR" dirty="0"/>
          </a:p>
          <a:p>
            <a:endParaRPr lang="en-KR" altLang="ko-KR" dirty="0"/>
          </a:p>
          <a:p>
            <a:r>
              <a:rPr lang="en-KR" altLang="ko-KR" b="1" dirty="0"/>
              <a:t>Kafka</a:t>
            </a:r>
            <a:r>
              <a:rPr lang="vi-VN" altLang="ko-KR" dirty="0"/>
              <a:t>: là hệ thống người đăng ký của nhà xuất bản tách riêng nhà sản xuất (nguồn dữ liệu) và người tiêu dùng (dữ liệu).</a:t>
            </a:r>
          </a:p>
          <a:p>
            <a:r>
              <a:rPr lang="vi-VN" altLang="ko-KR" dirty="0"/>
              <a:t>Trong các ứng dụng phát trực tuyến, nó hoạt động hiệu quả như một bộ đệm bền cho dữ liệu thời gian thực mới.</a:t>
            </a:r>
            <a:endParaRPr lang="en-US" altLang="ko-KR" dirty="0"/>
          </a:p>
          <a:p>
            <a:endParaRPr lang="en-KR" altLang="ko-KR" dirty="0"/>
          </a:p>
          <a:p>
            <a:r>
              <a:rPr lang="vi-VN" altLang="ko-KR" b="1" u="sng" dirty="0"/>
              <a:t>Lớp lưu trữ</a:t>
            </a:r>
            <a:endParaRPr lang="en-US" altLang="ko-KR" b="1" u="sng" dirty="0"/>
          </a:p>
          <a:p>
            <a:endParaRPr lang="en-KR" altLang="ko-KR" dirty="0"/>
          </a:p>
          <a:p>
            <a:r>
              <a:rPr lang="en-KR" altLang="ko-KR" b="1" dirty="0"/>
              <a:t>HDFS</a:t>
            </a:r>
            <a:r>
              <a:rPr lang="en-KR" altLang="ko-KR" dirty="0"/>
              <a:t>: </a:t>
            </a:r>
            <a:r>
              <a:rPr lang="en-US" altLang="ko-KR" dirty="0" err="1"/>
              <a:t>Hệ</a:t>
            </a:r>
            <a:r>
              <a:rPr lang="en-US" altLang="ko-KR" dirty="0"/>
              <a:t> </a:t>
            </a:r>
            <a:r>
              <a:rPr lang="en-US" altLang="ko-KR" dirty="0" err="1"/>
              <a:t>thống</a:t>
            </a:r>
            <a:r>
              <a:rPr lang="en-US" altLang="ko-KR" dirty="0"/>
              <a:t> </a:t>
            </a:r>
            <a:r>
              <a:rPr lang="en-US" altLang="ko-KR" dirty="0" err="1"/>
              <a:t>tệp</a:t>
            </a:r>
            <a:r>
              <a:rPr lang="en-US" altLang="ko-KR" dirty="0"/>
              <a:t> </a:t>
            </a:r>
            <a:r>
              <a:rPr lang="en-US" altLang="ko-KR" dirty="0" err="1"/>
              <a:t>phân</a:t>
            </a:r>
            <a:r>
              <a:rPr lang="en-US" altLang="ko-KR" dirty="0"/>
              <a:t> </a:t>
            </a:r>
            <a:r>
              <a:rPr lang="en-US" altLang="ko-KR" dirty="0" err="1"/>
              <a:t>tán</a:t>
            </a:r>
            <a:r>
              <a:rPr lang="en-US" altLang="ko-KR" dirty="0"/>
              <a:t> Hadoop</a:t>
            </a:r>
            <a:r>
              <a:rPr lang="en-US" altLang="ko-KR" baseline="0" dirty="0"/>
              <a:t> (</a:t>
            </a:r>
            <a:r>
              <a:rPr lang="en-KR" altLang="ko-KR" dirty="0"/>
              <a:t>Hadoop Distributed File System</a:t>
            </a:r>
            <a:r>
              <a:rPr lang="en-US" altLang="ko-KR" dirty="0"/>
              <a:t> )</a:t>
            </a:r>
            <a:r>
              <a:rPr lang="en-KR" altLang="ko-KR" dirty="0"/>
              <a:t>. </a:t>
            </a:r>
            <a:r>
              <a:rPr lang="vi-VN" altLang="ko-KR" dirty="0"/>
              <a:t>Hệ thống lưu trữ cốt lõi của Hadoop.</a:t>
            </a:r>
            <a:endParaRPr lang="en-US" altLang="ko-KR" dirty="0"/>
          </a:p>
          <a:p>
            <a:endParaRPr lang="en-KR" altLang="ko-KR" dirty="0"/>
          </a:p>
          <a:p>
            <a:r>
              <a:rPr lang="en-KR" altLang="ko-KR" b="1" dirty="0"/>
              <a:t>NoSql</a:t>
            </a:r>
            <a:r>
              <a:rPr lang="en-KR" altLang="ko-KR" dirty="0"/>
              <a:t>: </a:t>
            </a:r>
            <a:r>
              <a:rPr lang="vi-VN" altLang="ko-KR" dirty="0"/>
              <a:t>Chúng tôi sẽ đề cập đến chủ đề này một cách rộng rãi trong một chương sau. Không chỉ SQL là giải pháp thay thế dữ liệu lớn cho RDBMS. Tuy nhiên, lược đồ không cứng nhắc và năng động.</a:t>
            </a:r>
          </a:p>
          <a:p>
            <a:r>
              <a:rPr lang="vi-VN" altLang="ko-KR" dirty="0"/>
              <a:t>NoSQL sẽ không tuân thủ ACID. Chúng tôi sẽ đề cập đến định nghĩa về ACID và các hệ thống giao dịch trong chương NoSQL.</a:t>
            </a:r>
            <a:endParaRPr lang="en-US" altLang="ko-KR" dirty="0"/>
          </a:p>
          <a:p>
            <a:endParaRPr lang="en-KR" altLang="ko-KR" dirty="0"/>
          </a:p>
          <a:p>
            <a:r>
              <a:rPr lang="en-KR" altLang="ko-KR" b="1" dirty="0"/>
              <a:t>Kudu</a:t>
            </a:r>
            <a:r>
              <a:rPr lang="en-KR" altLang="ko-KR" dirty="0"/>
              <a:t>: </a:t>
            </a:r>
            <a:r>
              <a:rPr lang="vi-VN" altLang="ko-KR" dirty="0"/>
              <a:t>Một giải pháp thay thế cho HDFS do Cloudera phát triển sau này. HDFS mạnh về thông lượng dữ liệu. Hbase, một hệ thống NoSQL hoạt động trong hệ sinh thái Hadoop có độ trễ cao.</a:t>
            </a:r>
          </a:p>
          <a:p>
            <a:r>
              <a:rPr lang="vi-VN" altLang="ko-KR" dirty="0"/>
              <a:t>Kudo cố gắng thành thạo cả thông lượng và độ trễ</a:t>
            </a:r>
            <a:endParaRPr lang="en-US" altLang="ko-KR" dirty="0"/>
          </a:p>
          <a:p>
            <a:endParaRPr lang="en-US" altLang="ko-KR" b="1" dirty="0"/>
          </a:p>
          <a:p>
            <a:r>
              <a:rPr lang="en-KR" altLang="ko-KR" b="1" dirty="0"/>
              <a:t>In-Memory Databases </a:t>
            </a:r>
            <a:r>
              <a:rPr lang="en-US" altLang="ko-KR" b="0" dirty="0" err="1"/>
              <a:t>và</a:t>
            </a:r>
            <a:r>
              <a:rPr lang="en-KR" altLang="ko-KR" dirty="0"/>
              <a:t> </a:t>
            </a:r>
            <a:r>
              <a:rPr lang="en-KR" altLang="ko-KR" b="1" dirty="0"/>
              <a:t>RDBMS</a:t>
            </a:r>
            <a:r>
              <a:rPr lang="en-KR" altLang="ko-KR" dirty="0"/>
              <a:t>: </a:t>
            </a:r>
            <a:r>
              <a:rPr lang="vi-VN" altLang="ko-KR" dirty="0"/>
              <a:t>Cả hai đều là hệ thống cơ sở dữ liệu thông thường. Tuy nhiên, với sự sẵn có của các thiết bị bộ nhớ chi phí thấp, cơ sở dữ liệu</a:t>
            </a:r>
          </a:p>
          <a:p>
            <a:r>
              <a:rPr lang="vi-VN" altLang="ko-KR" dirty="0"/>
              <a:t>trong đó dữ liệu nằm hoàn toàn trong bộ nhớ đã trở nên phổ biến.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71</a:t>
            </a:fld>
            <a:endParaRPr lang="ko-KR" altLang="en-US" dirty="0"/>
          </a:p>
        </p:txBody>
      </p:sp>
    </p:spTree>
    <p:extLst>
      <p:ext uri="{BB962C8B-B14F-4D97-AF65-F5344CB8AC3E}">
        <p14:creationId xmlns:p14="http://schemas.microsoft.com/office/powerpoint/2010/main" val="911853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p>
          <a:p>
            <a:r>
              <a:rPr lang="vi-VN" altLang="ko-KR" dirty="0"/>
              <a:t>Trong lớp tiền xử lý, dữ liệu đã nhập hoặc lưu trữ được xử lý và sẵn sàng cho lớp tiếp theo (thường được gọi là ETL – Trích xuất tải chuyển đổi), nơi dữ liệu sẽ được truy vấn hoặc chuyển đến thuật toán học máy để tạo mô hình dữ liệu.</a:t>
            </a:r>
            <a:endParaRPr lang="en-US" altLang="ko-KR" dirty="0"/>
          </a:p>
          <a:p>
            <a:endParaRPr lang="en-US" altLang="ko-KR" b="1" dirty="0"/>
          </a:p>
          <a:p>
            <a:r>
              <a:rPr lang="en-KR" altLang="ko-KR" b="1" dirty="0"/>
              <a:t>Apache Spark: </a:t>
            </a:r>
            <a:r>
              <a:rPr lang="vi-VN" altLang="ko-KR" dirty="0"/>
              <a:t>Spark là một công cụ xử lý trong bộ nhớ có mục đích chung. Nó hiện là công cụ được sử dụng nhiều nhất để chuyển đổi và xử lý trước dữ liệu. Chúng tôi sẽ dành toàn bộ một chương cho Spark.</a:t>
            </a:r>
            <a:endParaRPr lang="en-KR" altLang="ko-KR" dirty="0"/>
          </a:p>
          <a:p>
            <a:endParaRPr lang="en-KR" altLang="ko-KR" dirty="0"/>
          </a:p>
          <a:p>
            <a:r>
              <a:rPr lang="en-KR" altLang="ko-KR" b="1" dirty="0"/>
              <a:t>Apache Hive: </a:t>
            </a:r>
            <a:r>
              <a:rPr lang="vi-VN" altLang="ko-KR" dirty="0"/>
              <a:t>Hive cho phép người dùng truy vấn dữ liệu lớn bằng SQL. Đó là lý tưởng cho xử lý </a:t>
            </a:r>
            <a:r>
              <a:rPr lang="en-US" altLang="ko-KR" dirty="0"/>
              <a:t>batch</a:t>
            </a:r>
            <a:r>
              <a:rPr lang="vi-VN" altLang="ko-KR" dirty="0"/>
              <a:t>.</a:t>
            </a:r>
            <a:endParaRPr lang="en-US" altLang="ko-KR" dirty="0"/>
          </a:p>
          <a:p>
            <a:endParaRPr lang="en-KR" altLang="ko-KR" dirty="0"/>
          </a:p>
          <a:p>
            <a:r>
              <a:rPr lang="en-KR" altLang="ko-KR" b="1" dirty="0"/>
              <a:t>Apache Pig: </a:t>
            </a:r>
            <a:r>
              <a:rPr lang="vi-VN" altLang="ko-KR" dirty="0"/>
              <a:t>Pig sử dụng một tập lệnh giống như ngôn ngữ (Pig latin) giúp sử dụng chuyển đổi và xử lý dữ liệu.</a:t>
            </a:r>
            <a:endParaRPr lang="en-US" altLang="ko-KR" dirty="0"/>
          </a:p>
          <a:p>
            <a:endParaRPr lang="en-KR" altLang="ko-KR" dirty="0"/>
          </a:p>
          <a:p>
            <a:r>
              <a:rPr lang="en-KR" altLang="ko-KR" b="1" dirty="0"/>
              <a:t>Apache Map Reduce</a:t>
            </a:r>
            <a:r>
              <a:rPr lang="en-KR" altLang="ko-KR" dirty="0"/>
              <a:t>: </a:t>
            </a:r>
            <a:r>
              <a:rPr lang="vi-VN" altLang="ko-KR" dirty="0"/>
              <a:t>Map </a:t>
            </a:r>
            <a:r>
              <a:rPr lang="en-US" altLang="ko-KR" dirty="0"/>
              <a:t>Reduce</a:t>
            </a:r>
            <a:r>
              <a:rPr lang="vi-VN" altLang="ko-KR" dirty="0"/>
              <a:t> là công cụ xử lý dữ liệu gốc trong nền tảng Hadoop. Các nhà phát triển sử dụng Java để tạo Mappers và Reducers. (Chúng tôi sẽ đề cập đến điều này có nghĩa là gì trong </a:t>
            </a:r>
            <a:r>
              <a:rPr lang="en-US" altLang="ko-KR" dirty="0" err="1"/>
              <a:t>bài</a:t>
            </a:r>
            <a:r>
              <a:rPr lang="en-US" altLang="ko-KR" baseline="0" dirty="0"/>
              <a:t> </a:t>
            </a:r>
            <a:r>
              <a:rPr lang="vi-VN" altLang="ko-KR" dirty="0"/>
              <a:t>sau)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72</a:t>
            </a:fld>
            <a:endParaRPr lang="ko-KR" altLang="en-US" dirty="0"/>
          </a:p>
        </p:txBody>
      </p:sp>
    </p:spTree>
    <p:extLst>
      <p:ext uri="{BB962C8B-B14F-4D97-AF65-F5344CB8AC3E}">
        <p14:creationId xmlns:p14="http://schemas.microsoft.com/office/powerpoint/2010/main" val="815839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u="none" baseline="0" dirty="0"/>
              <a:t>[</a:t>
            </a:r>
            <a:r>
              <a:rPr lang="en-US" altLang="ko-KR" b="1" u="none" baseline="0"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baseline="0" dirty="0"/>
              <a:t>]</a:t>
            </a:r>
          </a:p>
          <a:p>
            <a:r>
              <a:rPr lang="vi-VN" altLang="ko-KR" dirty="0"/>
              <a:t>Trong lớp phân tích, dữ liệu được xử lý trước được truy vấn để tạo phân tích chẩn đoán và dự đoán. (Chúng tôi sẽ xác định sự khác biệt giữa phân tích chẩn đoán, dự đoán và kê đơn trong chương sau)</a:t>
            </a:r>
          </a:p>
          <a:p>
            <a:r>
              <a:rPr lang="vi-VN" altLang="ko-KR" dirty="0"/>
              <a:t>Hầu hết các doanh nghiệp phân tích hai loại dữ liệu khác nhau.</a:t>
            </a:r>
          </a:p>
          <a:p>
            <a:r>
              <a:rPr lang="vi-VN" altLang="ko-KR" dirty="0"/>
              <a:t>Trong lớp </a:t>
            </a:r>
            <a:r>
              <a:rPr lang="en-US" altLang="ko-KR" dirty="0"/>
              <a:t>batch</a:t>
            </a:r>
            <a:r>
              <a:rPr lang="vi-VN" altLang="ko-KR" dirty="0"/>
              <a:t>, dữ liệu lịch sử được phân tích.</a:t>
            </a:r>
          </a:p>
          <a:p>
            <a:endParaRPr lang="vi-VN" altLang="ko-KR" dirty="0"/>
          </a:p>
          <a:p>
            <a:r>
              <a:rPr lang="vi-VN" altLang="ko-KR" dirty="0"/>
              <a:t>Trong lớp tốc độ, dữ liệu phát trực tuyến theo thời gian thực được phân tích cho các sự kiện hiện tại.</a:t>
            </a:r>
          </a:p>
          <a:p>
            <a:r>
              <a:rPr lang="vi-VN" altLang="ko-KR" dirty="0"/>
              <a:t>Thông thường, cũng có một lớp phục vụ trong đó dữ liệu từ lớp tốc độ và lớp hàng loạt được kết hợp.</a:t>
            </a:r>
          </a:p>
          <a:p>
            <a:r>
              <a:rPr lang="vi-VN" altLang="ko-KR" dirty="0"/>
              <a:t>Điều này cho phép dữ liệu lịch sử được so sánh với dữ liệu hiện tại theo thời gian thực từ các điểm bất thường tiềm ẩn.</a:t>
            </a:r>
            <a:endParaRPr lang="en-US" altLang="ko-KR" dirty="0"/>
          </a:p>
          <a:p>
            <a:endParaRPr lang="en-KR" altLang="ko-KR" dirty="0"/>
          </a:p>
          <a:p>
            <a:r>
              <a:rPr lang="en-KR" altLang="ko-KR" b="1" dirty="0"/>
              <a:t>Apache Spark Streaming</a:t>
            </a:r>
            <a:r>
              <a:rPr lang="en-KR" altLang="ko-KR" dirty="0"/>
              <a:t>:  </a:t>
            </a:r>
            <a:r>
              <a:rPr lang="en-US" altLang="ko-KR" dirty="0" err="1"/>
              <a:t>Đây</a:t>
            </a:r>
            <a:r>
              <a:rPr lang="en-US" altLang="ko-KR" dirty="0"/>
              <a:t> </a:t>
            </a:r>
            <a:r>
              <a:rPr lang="en-US" altLang="ko-KR" dirty="0" err="1"/>
              <a:t>là</a:t>
            </a:r>
            <a:r>
              <a:rPr lang="en-US" altLang="ko-KR" dirty="0"/>
              <a:t> </a:t>
            </a:r>
            <a:r>
              <a:rPr lang="en-US" altLang="ko-KR" dirty="0" err="1"/>
              <a:t>phần</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luồng</a:t>
            </a:r>
            <a:r>
              <a:rPr lang="en-US" altLang="ko-KR" dirty="0"/>
              <a:t> </a:t>
            </a:r>
            <a:r>
              <a:rPr lang="en-US" altLang="ko-KR" dirty="0" err="1"/>
              <a:t>của</a:t>
            </a:r>
            <a:r>
              <a:rPr lang="en-US" altLang="ko-KR" dirty="0"/>
              <a:t> Apache Spark</a:t>
            </a:r>
          </a:p>
          <a:p>
            <a:endParaRPr lang="en-KR" altLang="ko-KR" dirty="0"/>
          </a:p>
          <a:p>
            <a:r>
              <a:rPr lang="en-KR" altLang="ko-KR" b="1" dirty="0"/>
              <a:t>Hive</a:t>
            </a:r>
            <a:r>
              <a:rPr lang="en-KR" altLang="ko-KR" dirty="0"/>
              <a:t>: </a:t>
            </a:r>
            <a:r>
              <a:rPr lang="vi-VN" altLang="ko-KR" dirty="0"/>
              <a:t>Được bảo hiểm trước đây. Hive có thể được sử dụng cho cả tiền xử lý và truy vấn</a:t>
            </a:r>
            <a:endParaRPr lang="en-KR" altLang="ko-KR" dirty="0"/>
          </a:p>
          <a:p>
            <a:endParaRPr lang="en-KR" altLang="ko-KR" dirty="0"/>
          </a:p>
          <a:p>
            <a:r>
              <a:rPr lang="en-KR" altLang="ko-KR" b="1" dirty="0"/>
              <a:t>Impala</a:t>
            </a:r>
            <a:r>
              <a:rPr lang="vi-VN" altLang="ko-KR" dirty="0"/>
              <a:t>: Phân tích dữ liệu lớn sử dụng SQL. Impala được tối ưu hóa cho các truy vấn tương tác và đặc biệt.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73</a:t>
            </a:fld>
            <a:endParaRPr lang="ko-KR" altLang="en-US" dirty="0"/>
          </a:p>
        </p:txBody>
      </p:sp>
    </p:spTree>
    <p:extLst>
      <p:ext uri="{BB962C8B-B14F-4D97-AF65-F5344CB8AC3E}">
        <p14:creationId xmlns:p14="http://schemas.microsoft.com/office/powerpoint/2010/main" val="2562795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Một tập đoàn bán lẻ rất nổi tiếng và rất được ưa chuộng ở Hàn Quốc đã sử dụng dịch vụ này để cung cấp các phiếu giảm giá theo yêu cầu.</a:t>
            </a:r>
          </a:p>
          <a:p>
            <a:pPr defTabSz="914400" eaLnBrk="0" fontAlgn="base" latinLnBrk="1" hangingPunct="0">
              <a:spcBef>
                <a:spcPct val="30000"/>
              </a:spcBef>
              <a:spcAft>
                <a:spcPct val="0"/>
              </a:spcAft>
              <a:defRPr/>
            </a:pPr>
            <a:r>
              <a:rPr lang="vi-VN" altLang="ko-KR" sz="1200" b="0" dirty="0"/>
              <a:t>Họ đã thực hiện một nghiên cứu </a:t>
            </a:r>
            <a:r>
              <a:rPr lang="en-US" altLang="ko-KR" sz="1200" b="0" dirty="0"/>
              <a:t>Big</a:t>
            </a:r>
            <a:r>
              <a:rPr lang="en-US" altLang="ko-KR" sz="1200" b="0" baseline="0" dirty="0"/>
              <a:t> Data</a:t>
            </a:r>
            <a:r>
              <a:rPr lang="vi-VN" altLang="ko-KR" sz="1200" b="0" dirty="0"/>
              <a:t> và nhận ra rằng mọi người thường ở những địa điểm rất khác nhau vào cuối tuần so với ngày thường.</a:t>
            </a:r>
          </a:p>
          <a:p>
            <a:pPr defTabSz="914400" eaLnBrk="0" fontAlgn="base" latinLnBrk="1" hangingPunct="0">
              <a:spcBef>
                <a:spcPct val="30000"/>
              </a:spcBef>
              <a:spcAft>
                <a:spcPct val="0"/>
              </a:spcAft>
              <a:defRPr/>
            </a:pPr>
            <a:r>
              <a:rPr lang="vi-VN" altLang="ko-KR" sz="1200" b="0" dirty="0"/>
              <a:t>Điều này có thể là do các hoạt động giải trí, đoàn thể gia đình, v.v.</a:t>
            </a:r>
          </a:p>
          <a:p>
            <a:pPr defTabSz="914400" eaLnBrk="0" fontAlgn="base" latinLnBrk="1" hangingPunct="0">
              <a:spcBef>
                <a:spcPct val="30000"/>
              </a:spcBef>
              <a:spcAft>
                <a:spcPct val="0"/>
              </a:spcAft>
              <a:defRPr/>
            </a:pPr>
            <a:r>
              <a:rPr lang="vi-VN" altLang="ko-KR" sz="1200" b="0" dirty="0"/>
              <a:t>Nhà cung cấp bắt đầu theo dõi vị trí của khách hàng và bắt đầu gửi phiếu giảm giá chỉ hợp lệ tại một cửa hàng bán lẻ gần vị trí hiện tại của họ.</a:t>
            </a:r>
          </a:p>
          <a:p>
            <a:pPr defTabSz="914400" eaLnBrk="0" fontAlgn="base" latinLnBrk="1" hangingPunct="0">
              <a:spcBef>
                <a:spcPct val="30000"/>
              </a:spcBef>
              <a:spcAft>
                <a:spcPct val="0"/>
              </a:spcAft>
              <a:defRPr/>
            </a:pPr>
            <a:r>
              <a:rPr lang="vi-VN" altLang="ko-KR" sz="1200" b="0" dirty="0"/>
              <a:t>Chương trình này là một thành công lớn.</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Nhìn bề ngoài, dịch vụ tùy chỉnh có vẻ hơi giống với đề xuất, tuy nhiên, có một yếu tố bổ sung rất quan trọng cần được tích hợp vào hệ thống.</a:t>
            </a:r>
          </a:p>
          <a:p>
            <a:pPr defTabSz="914400" eaLnBrk="0" fontAlgn="base" latinLnBrk="1" hangingPunct="0">
              <a:spcBef>
                <a:spcPct val="30000"/>
              </a:spcBef>
              <a:spcAft>
                <a:spcPct val="0"/>
              </a:spcAft>
              <a:defRPr/>
            </a:pPr>
            <a:r>
              <a:rPr lang="vi-VN" altLang="ko-KR" sz="1200" b="0" dirty="0"/>
              <a:t>Thông tin thời gian thực hiện tại như vị trí hiện tại, hoạt động lướt web hiện tại được kết hợp để tạo nội dung khác nhau.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a:t>
            </a:fld>
            <a:endParaRPr lang="ko-KR" altLang="en-US" dirty="0"/>
          </a:p>
        </p:txBody>
      </p:sp>
    </p:spTree>
    <p:extLst>
      <p:ext uri="{BB962C8B-B14F-4D97-AF65-F5344CB8AC3E}">
        <p14:creationId xmlns:p14="http://schemas.microsoft.com/office/powerpoint/2010/main" val="3967087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Lớp trình bày này là nơi dữ liệu được trực quan hóa.</a:t>
            </a:r>
          </a:p>
          <a:p>
            <a:endParaRPr lang="vi-VN" altLang="ko-KR" dirty="0"/>
          </a:p>
          <a:p>
            <a:r>
              <a:rPr lang="vi-VN" altLang="ko-KR" dirty="0"/>
              <a:t>Danh sách này bao gồm một số gói phần mềm trực quan phổ biến hơn</a:t>
            </a:r>
          </a:p>
          <a:p>
            <a:r>
              <a:rPr lang="vi-VN" altLang="ko-KR" dirty="0"/>
              <a:t>Elaticsearch/Kibana: Elaticsearch là một công cụ tìm kiếm tương tự như Solr.</a:t>
            </a:r>
          </a:p>
          <a:p>
            <a:r>
              <a:rPr lang="vi-VN" altLang="ko-KR" dirty="0"/>
              <a:t>Sau khi dữ liệu được lập chỉ mục, Kibana là công cụ cho phép người dùng tạo bảng điều khiển và trực quan hóa.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74</a:t>
            </a:fld>
            <a:endParaRPr lang="ko-KR" altLang="en-US" dirty="0"/>
          </a:p>
        </p:txBody>
      </p:sp>
    </p:spTree>
    <p:extLst>
      <p:ext uri="{BB962C8B-B14F-4D97-AF65-F5344CB8AC3E}">
        <p14:creationId xmlns:p14="http://schemas.microsoft.com/office/powerpoint/2010/main" val="2127583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Hiện tại, xu hướng là Edge to AI.</a:t>
            </a:r>
          </a:p>
          <a:p>
            <a:r>
              <a:rPr lang="vi-VN" altLang="ko-KR" dirty="0"/>
              <a:t>Điều này có nghĩa là các bộ dữ liệu được thu thập từ các thiết bị biên (cảm biến, IoT, máy chủ web, v.v.) được thu thập và áp dụng trí tuệ nhân tạo.</a:t>
            </a:r>
          </a:p>
          <a:p>
            <a:r>
              <a:rPr lang="vi-VN" altLang="ko-KR" dirty="0"/>
              <a:t>Chuyển động dữ liệu cho trang trình bày này được hiển thị bằng các đường màu xanh lam.</a:t>
            </a:r>
          </a:p>
          <a:p>
            <a:r>
              <a:rPr lang="vi-VN" altLang="ko-KR" dirty="0"/>
              <a:t>Sau khi dữ liệu được xử lý trước, nó được chuyển đến lớp mô hình nơi mô hình dữ liệu được tạo.</a:t>
            </a:r>
          </a:p>
          <a:p>
            <a:r>
              <a:rPr lang="vi-VN" altLang="ko-KR" dirty="0"/>
              <a:t>Trong lớp suy luận, mô hình được áp dụng trên dữ liệu đến để tạo dự đoán.</a:t>
            </a:r>
          </a:p>
          <a:p>
            <a:r>
              <a:rPr lang="vi-VN" altLang="ko-KR" dirty="0"/>
              <a:t>Mô hình hiện tại được cập nhật liên tục bằng cách cập nhật mô hình với các bộ dữ liệu lớn hơn khi chúng được biên dịch và cập nhật trong lớp lưu trữ dữ liệu.</a:t>
            </a:r>
            <a:endParaRPr lang="en-US" altLang="ko-KR" dirty="0"/>
          </a:p>
          <a:p>
            <a:endParaRPr lang="en-KR" altLang="ko-KR" dirty="0"/>
          </a:p>
          <a:p>
            <a:r>
              <a:rPr lang="en-KR" altLang="ko-KR" b="1" dirty="0"/>
              <a:t>Tensorframes</a:t>
            </a:r>
            <a:r>
              <a:rPr lang="vi-VN" altLang="ko-KR" dirty="0"/>
              <a:t>: Cho phép các nhà phát triển thao tác với Apache Spark Dataframes bằng các chương trình TensorFlow.</a:t>
            </a:r>
          </a:p>
          <a:p>
            <a:r>
              <a:rPr lang="vi-VN" altLang="ko-KR" dirty="0"/>
              <a:t>Chúng tôi sẽ đề cập chi tiết về Spark Dataframes trong một chương khác.</a:t>
            </a:r>
          </a:p>
          <a:p>
            <a:r>
              <a:rPr lang="vi-VN" altLang="ko-KR" dirty="0"/>
              <a:t>Nói một cách đơn giản, nó cho phép các nhà phát triển chạy Tensorflow trên Spark</a:t>
            </a:r>
            <a:endParaRPr lang="en-US" altLang="ko-KR" dirty="0"/>
          </a:p>
          <a:p>
            <a:endParaRPr lang="en-KR" altLang="ko-KR" dirty="0"/>
          </a:p>
          <a:p>
            <a:r>
              <a:rPr lang="en-KR" altLang="ko-KR" b="1" dirty="0"/>
              <a:t>Apache Spark ML/M</a:t>
            </a:r>
            <a:r>
              <a:rPr lang="en-US" altLang="ko-KR" b="1" dirty="0"/>
              <a:t>l</a:t>
            </a:r>
            <a:r>
              <a:rPr lang="en-KR" altLang="ko-KR" b="1" dirty="0"/>
              <a:t>lib</a:t>
            </a:r>
            <a:r>
              <a:rPr lang="en-KR" altLang="ko-KR" dirty="0"/>
              <a:t>: </a:t>
            </a:r>
            <a:r>
              <a:rPr lang="vi-VN" altLang="ko-KR" dirty="0"/>
              <a:t>Mô-đun máy học của Apache Spark. Cung cấp nhiều "công cụ ước tính" như hồi quy logistic để tạo mô hình dữ liệu</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75</a:t>
            </a:fld>
            <a:endParaRPr lang="ko-KR" altLang="en-US" dirty="0"/>
          </a:p>
        </p:txBody>
      </p:sp>
    </p:spTree>
    <p:extLst>
      <p:ext uri="{BB962C8B-B14F-4D97-AF65-F5344CB8AC3E}">
        <p14:creationId xmlns:p14="http://schemas.microsoft.com/office/powerpoint/2010/main" val="18093276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Hãy để học sinh giải quyết các câu hỏi cơ bản.</a:t>
            </a:r>
          </a:p>
          <a:p>
            <a:r>
              <a:rPr lang="vi-VN" altLang="ko-KR" dirty="0"/>
              <a:t>Làm cho họ nhắc nhở nội dung chính của </a:t>
            </a:r>
            <a:r>
              <a:rPr lang="en-US" altLang="ko-KR" dirty="0" err="1"/>
              <a:t>bài</a:t>
            </a:r>
            <a:r>
              <a:rPr lang="vi-VN" altLang="ko-KR" dirty="0"/>
              <a:t> này.</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76</a:t>
            </a:fld>
            <a:endParaRPr lang="ko-KR" altLang="en-US" dirty="0"/>
          </a:p>
        </p:txBody>
      </p:sp>
    </p:spTree>
    <p:extLst>
      <p:ext uri="{BB962C8B-B14F-4D97-AF65-F5344CB8AC3E}">
        <p14:creationId xmlns:p14="http://schemas.microsoft.com/office/powerpoint/2010/main" val="276558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Hãy để học sinh giải quyết các câu hỏi cơ bản.</a:t>
            </a:r>
          </a:p>
          <a:p>
            <a:r>
              <a:rPr lang="vi-VN" altLang="ko-KR" dirty="0"/>
              <a:t>Làm cho họ nhắc nội dung chính của bài này.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77</a:t>
            </a:fld>
            <a:endParaRPr lang="ko-KR" altLang="en-US" dirty="0"/>
          </a:p>
        </p:txBody>
      </p:sp>
    </p:spTree>
    <p:extLst>
      <p:ext uri="{BB962C8B-B14F-4D97-AF65-F5344CB8AC3E}">
        <p14:creationId xmlns:p14="http://schemas.microsoft.com/office/powerpoint/2010/main" val="42119441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Hãy để học sinh giải quyết các câu hỏi cơ bản.</a:t>
            </a:r>
          </a:p>
          <a:p>
            <a:r>
              <a:rPr lang="vi-VN" altLang="ko-KR" dirty="0"/>
              <a:t>Làm cho họ nhắc nội dung chính của bài này.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78</a:t>
            </a:fld>
            <a:endParaRPr lang="ko-KR" altLang="en-US" dirty="0"/>
          </a:p>
        </p:txBody>
      </p:sp>
    </p:spTree>
    <p:extLst>
      <p:ext uri="{BB962C8B-B14F-4D97-AF65-F5344CB8AC3E}">
        <p14:creationId xmlns:p14="http://schemas.microsoft.com/office/powerpoint/2010/main" val="6835148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vi-VN" altLang="ko-KR" dirty="0"/>
              <a:t>Hãy để học sinh giải quyết các câu hỏi cơ bản.</a:t>
            </a:r>
          </a:p>
          <a:p>
            <a:r>
              <a:rPr lang="vi-VN" altLang="ko-KR" dirty="0"/>
              <a:t>Làm cho họ nhắc nội dung chính của bài này.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79</a:t>
            </a:fld>
            <a:endParaRPr lang="ko-KR" altLang="en-US" dirty="0"/>
          </a:p>
        </p:txBody>
      </p:sp>
    </p:spTree>
    <p:extLst>
      <p:ext uri="{BB962C8B-B14F-4D97-AF65-F5344CB8AC3E}">
        <p14:creationId xmlns:p14="http://schemas.microsoft.com/office/powerpoint/2010/main" val="17376455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endParaRPr lang="en-US" altLang="ko-KR" dirty="0"/>
          </a:p>
          <a:p>
            <a:r>
              <a:rPr lang="vi-VN" altLang="ko-KR" dirty="0"/>
              <a:t>Trong hai phần tiếp theo, chúng ta sẽ xem xét chi tiết hai chức năng cốt lõi của Hadoop.</a:t>
            </a:r>
          </a:p>
          <a:p>
            <a:r>
              <a:rPr lang="vi-VN" altLang="ko-KR" dirty="0"/>
              <a:t>Chúng tôi sẽ đề cập đến HDFS (lưu trữ lượng dữ liệu khổng lồ) và Yarn/MapReduce (xử lý lượng dữ liệu khổng lồ)</a:t>
            </a:r>
          </a:p>
          <a:p>
            <a:r>
              <a:rPr lang="vi-VN" altLang="ko-KR" dirty="0"/>
              <a:t>Chúng tôi đã đề cập đến mô hình tính toán MapReduce, vì vậy, ở đây, chúng tôi đề cập đến cách phân bổ tài nguyên thông qua YARN cho MR.</a:t>
            </a:r>
            <a:endParaRPr lang="en-US" altLang="ko-KR"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81</a:t>
            </a:fld>
            <a:endParaRPr lang="ko-KR" altLang="en-US" dirty="0"/>
          </a:p>
        </p:txBody>
      </p:sp>
    </p:spTree>
    <p:extLst>
      <p:ext uri="{BB962C8B-B14F-4D97-AF65-F5344CB8AC3E}">
        <p14:creationId xmlns:p14="http://schemas.microsoft.com/office/powerpoint/2010/main" val="52920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Trong các hệ thống phân tán song song, thường có 2 loại kiến trúc – master/slave (M/S) và leader/follower (L/F).</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Các điểm phân biệt chính giữa hai kiến trúc này là a) trong M/S, chủ và nô lệ thực thi daemon/phần mềm khác nhau, trong khi ở L/F, cả hai đều chạy cùng một mã.</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Điều này dẫn đến điểm thứ hai. Trong M/S, có một điểm thất bại duy nhất (các bậc thầy), trong khi ở L/F, nếu bất kỳ người lãnh đạo nào thất bại, bất kỳ người theo dõi nào khác có thể tiếp quản vì họ đang chạy cùng một mã.</a:t>
            </a:r>
            <a:endParaRPr lang="en-US" altLang="ko-KR" sz="1200" b="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en-US" altLang="ko-KR" sz="1200" b="0" dirty="0">
                <a:ea typeface="SamsungOne-400" panose="020B0503030303020204" pitchFamily="34" charset="0"/>
              </a:rPr>
              <a:t>HDFS </a:t>
            </a:r>
            <a:r>
              <a:rPr lang="en-US" altLang="ko-KR" sz="1200" b="0" dirty="0" err="1">
                <a:ea typeface="SamsungOne-400" panose="020B0503030303020204" pitchFamily="34" charset="0"/>
              </a:rPr>
              <a:t>là</a:t>
            </a:r>
            <a:r>
              <a:rPr lang="en-US" altLang="ko-KR" sz="1200" b="0" dirty="0">
                <a:ea typeface="SamsungOne-400" panose="020B0503030303020204" pitchFamily="34" charset="0"/>
              </a:rPr>
              <a:t> </a:t>
            </a:r>
            <a:r>
              <a:rPr lang="en-US" altLang="ko-KR" sz="1200" b="0" dirty="0" err="1">
                <a:ea typeface="SamsungOne-400" panose="020B0503030303020204" pitchFamily="34" charset="0"/>
              </a:rPr>
              <a:t>một</a:t>
            </a:r>
            <a:r>
              <a:rPr lang="en-US" altLang="ko-KR" sz="1200" b="0" dirty="0">
                <a:ea typeface="SamsungOne-400" panose="020B0503030303020204" pitchFamily="34" charset="0"/>
              </a:rPr>
              <a:t> </a:t>
            </a:r>
            <a:r>
              <a:rPr lang="en-US" altLang="ko-KR" sz="1200" b="0" dirty="0" err="1">
                <a:ea typeface="SamsungOne-400" panose="020B0503030303020204" pitchFamily="34" charset="0"/>
              </a:rPr>
              <a:t>kiến</a:t>
            </a:r>
            <a:r>
              <a:rPr lang="en-US" altLang="ko-KR" sz="1200" b="0" dirty="0">
                <a:ea typeface="SamsungOne-400" panose="020B0503030303020204" pitchFamily="34" charset="0"/>
              </a:rPr>
              <a:t> </a:t>
            </a:r>
            <a:r>
              <a:rPr lang="en-US" altLang="ko-KR" sz="1200" b="0" dirty="0" err="1">
                <a:ea typeface="SamsungOne-400" panose="020B0503030303020204" pitchFamily="34" charset="0"/>
              </a:rPr>
              <a:t>trúc</a:t>
            </a:r>
            <a:r>
              <a:rPr lang="en-US" altLang="ko-KR" sz="1200" b="0" dirty="0">
                <a:ea typeface="SamsungOne-400" panose="020B0503030303020204" pitchFamily="34" charset="0"/>
              </a:rPr>
              <a:t> M/S.</a:t>
            </a:r>
          </a:p>
          <a:p>
            <a:r>
              <a:rPr lang="en-US" altLang="ko-KR" sz="1200" b="0" dirty="0" err="1">
                <a:ea typeface="SamsungOne-400" panose="020B0503030303020204" pitchFamily="34" charset="0"/>
              </a:rPr>
              <a:t>Các</a:t>
            </a:r>
            <a:r>
              <a:rPr lang="en-US" altLang="ko-KR" sz="1200" b="0" dirty="0">
                <a:ea typeface="SamsungOne-400" panose="020B0503030303020204" pitchFamily="34" charset="0"/>
              </a:rPr>
              <a:t> daemon </a:t>
            </a:r>
            <a:r>
              <a:rPr lang="en-US" altLang="ko-KR" sz="1200" b="0" dirty="0" err="1">
                <a:ea typeface="SamsungOne-400" panose="020B0503030303020204" pitchFamily="34" charset="0"/>
              </a:rPr>
              <a:t>chủ</a:t>
            </a:r>
            <a:r>
              <a:rPr lang="en-US" altLang="ko-KR" sz="1200" b="0" dirty="0">
                <a:ea typeface="SamsungOne-400" panose="020B0503030303020204" pitchFamily="34" charset="0"/>
              </a:rPr>
              <a:t> </a:t>
            </a:r>
            <a:r>
              <a:rPr lang="en-US" altLang="ko-KR" sz="1200" b="0" dirty="0" err="1">
                <a:ea typeface="SamsungOne-400" panose="020B0503030303020204" pitchFamily="34" charset="0"/>
              </a:rPr>
              <a:t>là</a:t>
            </a:r>
            <a:r>
              <a:rPr lang="en-US" altLang="ko-KR" sz="1200" b="0" dirty="0">
                <a:ea typeface="SamsungOne-400" panose="020B0503030303020204" pitchFamily="34" charset="0"/>
              </a:rPr>
              <a:t> </a:t>
            </a:r>
            <a:r>
              <a:rPr lang="en-US" altLang="ko-KR" sz="1200" b="0" dirty="0" err="1">
                <a:ea typeface="SamsungOne-400" panose="020B0503030303020204" pitchFamily="34" charset="0"/>
              </a:rPr>
              <a:t>NameNode</a:t>
            </a:r>
            <a:r>
              <a:rPr lang="en-US" altLang="ko-KR" sz="1200" b="0" dirty="0">
                <a:ea typeface="SamsungOne-400" panose="020B0503030303020204" pitchFamily="34" charset="0"/>
              </a:rPr>
              <a:t> </a:t>
            </a:r>
            <a:r>
              <a:rPr lang="en-US" altLang="ko-KR" sz="1200" b="0" dirty="0" err="1">
                <a:ea typeface="SamsungOne-400" panose="020B0503030303020204" pitchFamily="34" charset="0"/>
              </a:rPr>
              <a:t>cùng</a:t>
            </a:r>
            <a:r>
              <a:rPr lang="en-US" altLang="ko-KR" sz="1200" b="0" dirty="0">
                <a:ea typeface="SamsungOne-400" panose="020B0503030303020204" pitchFamily="34" charset="0"/>
              </a:rPr>
              <a:t> </a:t>
            </a:r>
            <a:r>
              <a:rPr lang="en-US" altLang="ko-KR" sz="1200" b="0" dirty="0" err="1">
                <a:ea typeface="SamsungOne-400" panose="020B0503030303020204" pitchFamily="34" charset="0"/>
              </a:rPr>
              <a:t>với</a:t>
            </a:r>
            <a:r>
              <a:rPr lang="en-US" altLang="ko-KR" sz="1200" b="0" dirty="0">
                <a:ea typeface="SamsungOne-400" panose="020B0503030303020204" pitchFamily="34" charset="0"/>
              </a:rPr>
              <a:t> </a:t>
            </a:r>
            <a:r>
              <a:rPr lang="en-US" altLang="ko-KR" sz="1200" b="0" dirty="0" err="1">
                <a:ea typeface="SamsungOne-400" panose="020B0503030303020204" pitchFamily="34" charset="0"/>
              </a:rPr>
              <a:t>Standy</a:t>
            </a:r>
            <a:r>
              <a:rPr lang="en-US" altLang="ko-KR" sz="1200" b="0" dirty="0">
                <a:ea typeface="SamsungOne-400" panose="020B0503030303020204" pitchFamily="34" charset="0"/>
              </a:rPr>
              <a:t> Node (</a:t>
            </a:r>
            <a:r>
              <a:rPr lang="en-US" altLang="ko-KR" sz="1200" b="0" dirty="0" err="1">
                <a:ea typeface="SamsungOne-400" panose="020B0503030303020204" pitchFamily="34" charset="0"/>
              </a:rPr>
              <a:t>chế</a:t>
            </a:r>
            <a:r>
              <a:rPr lang="en-US" altLang="ko-KR" sz="1200" b="0" dirty="0">
                <a:ea typeface="SamsungOne-400" panose="020B0503030303020204" pitchFamily="34" charset="0"/>
              </a:rPr>
              <a:t> </a:t>
            </a:r>
            <a:r>
              <a:rPr lang="en-US" altLang="ko-KR" sz="1200" b="0" dirty="0" err="1">
                <a:ea typeface="SamsungOne-400" panose="020B0503030303020204" pitchFamily="34" charset="0"/>
              </a:rPr>
              <a:t>độ</a:t>
            </a:r>
            <a:r>
              <a:rPr lang="en-US" altLang="ko-KR" sz="1200" b="0" dirty="0">
                <a:ea typeface="SamsungOne-400" panose="020B0503030303020204" pitchFamily="34" charset="0"/>
              </a:rPr>
              <a:t> </a:t>
            </a:r>
            <a:r>
              <a:rPr lang="en-US" altLang="ko-KR" sz="1200" b="0" dirty="0" err="1">
                <a:ea typeface="SamsungOne-400" panose="020B0503030303020204" pitchFamily="34" charset="0"/>
              </a:rPr>
              <a:t>không</a:t>
            </a:r>
            <a:r>
              <a:rPr lang="en-US" altLang="ko-KR" sz="1200" b="0" dirty="0">
                <a:ea typeface="SamsungOne-400" panose="020B0503030303020204" pitchFamily="34" charset="0"/>
              </a:rPr>
              <a:t> HA) </a:t>
            </a:r>
            <a:r>
              <a:rPr lang="en-US" altLang="ko-KR" sz="1200" b="0" dirty="0" err="1">
                <a:ea typeface="SamsungOne-400" panose="020B0503030303020204" pitchFamily="34" charset="0"/>
              </a:rPr>
              <a:t>hoặc</a:t>
            </a:r>
            <a:r>
              <a:rPr lang="en-US" altLang="ko-KR" sz="1200" b="0" dirty="0">
                <a:ea typeface="SamsungOne-400" panose="020B0503030303020204" pitchFamily="34" charset="0"/>
              </a:rPr>
              <a:t> </a:t>
            </a:r>
            <a:r>
              <a:rPr lang="en-US" altLang="ko-KR" sz="1200" b="0" dirty="0" err="1">
                <a:ea typeface="SamsungOne-400" panose="020B0503030303020204" pitchFamily="34" charset="0"/>
              </a:rPr>
              <a:t>Nút</a:t>
            </a:r>
            <a:r>
              <a:rPr lang="en-US" altLang="ko-KR" sz="1200" b="0" dirty="0">
                <a:ea typeface="SamsungOne-400" panose="020B0503030303020204" pitchFamily="34" charset="0"/>
              </a:rPr>
              <a:t> </a:t>
            </a:r>
            <a:r>
              <a:rPr lang="en-US" altLang="ko-KR" sz="1200" b="0" dirty="0" err="1">
                <a:ea typeface="SamsungOne-400" panose="020B0503030303020204" pitchFamily="34" charset="0"/>
              </a:rPr>
              <a:t>phụ</a:t>
            </a:r>
            <a:r>
              <a:rPr lang="en-US" altLang="ko-KR" sz="1200" b="0" dirty="0">
                <a:ea typeface="SamsungOne-400" panose="020B0503030303020204" pitchFamily="34" charset="0"/>
              </a:rPr>
              <a:t> (</a:t>
            </a:r>
            <a:r>
              <a:rPr lang="en-US" altLang="ko-KR" sz="1200" b="0" dirty="0" err="1">
                <a:ea typeface="SamsungOne-400" panose="020B0503030303020204" pitchFamily="34" charset="0"/>
              </a:rPr>
              <a:t>chế</a:t>
            </a:r>
            <a:r>
              <a:rPr lang="en-US" altLang="ko-KR" sz="1200" b="0" dirty="0">
                <a:ea typeface="SamsungOne-400" panose="020B0503030303020204" pitchFamily="34" charset="0"/>
              </a:rPr>
              <a:t> </a:t>
            </a:r>
            <a:r>
              <a:rPr lang="en-US" altLang="ko-KR" sz="1200" b="0" dirty="0" err="1">
                <a:ea typeface="SamsungOne-400" panose="020B0503030303020204" pitchFamily="34" charset="0"/>
              </a:rPr>
              <a:t>độ</a:t>
            </a:r>
            <a:r>
              <a:rPr lang="en-US" altLang="ko-KR" sz="1200" b="0" dirty="0">
                <a:ea typeface="SamsungOne-400" panose="020B0503030303020204" pitchFamily="34" charset="0"/>
              </a:rPr>
              <a:t> HA).</a:t>
            </a:r>
          </a:p>
          <a:p>
            <a:r>
              <a:rPr lang="en-US" altLang="ko-KR" sz="1200" b="0" dirty="0" err="1">
                <a:ea typeface="SamsungOne-400" panose="020B0503030303020204" pitchFamily="34" charset="0"/>
              </a:rPr>
              <a:t>Tất</a:t>
            </a:r>
            <a:r>
              <a:rPr lang="en-US" altLang="ko-KR" sz="1200" b="0" dirty="0">
                <a:ea typeface="SamsungOne-400" panose="020B0503030303020204" pitchFamily="34" charset="0"/>
              </a:rPr>
              <a:t> </a:t>
            </a:r>
            <a:r>
              <a:rPr lang="en-US" altLang="ko-KR" sz="1200" b="0" dirty="0" err="1">
                <a:ea typeface="SamsungOne-400" panose="020B0503030303020204" pitchFamily="34" charset="0"/>
              </a:rPr>
              <a:t>cả</a:t>
            </a:r>
            <a:r>
              <a:rPr lang="en-US" altLang="ko-KR" sz="1200" b="0" dirty="0">
                <a:ea typeface="SamsungOne-400" panose="020B0503030303020204" pitchFamily="34" charset="0"/>
              </a:rPr>
              <a:t> </a:t>
            </a:r>
            <a:r>
              <a:rPr lang="en-US" altLang="ko-KR" sz="1200" b="0" dirty="0" err="1">
                <a:ea typeface="SamsungOne-400" panose="020B0503030303020204" pitchFamily="34" charset="0"/>
              </a:rPr>
              <a:t>các</a:t>
            </a:r>
            <a:r>
              <a:rPr lang="en-US" altLang="ko-KR" sz="1200" b="0" dirty="0">
                <a:ea typeface="SamsungOne-400" panose="020B0503030303020204" pitchFamily="34" charset="0"/>
              </a:rPr>
              <a:t> </a:t>
            </a:r>
            <a:r>
              <a:rPr lang="en-US" altLang="ko-KR" sz="1200" b="0" dirty="0" err="1">
                <a:ea typeface="SamsungOne-400" panose="020B0503030303020204" pitchFamily="34" charset="0"/>
              </a:rPr>
              <a:t>nút</a:t>
            </a:r>
            <a:r>
              <a:rPr lang="en-US" altLang="ko-KR" sz="1200" b="0" dirty="0">
                <a:ea typeface="SamsungOne-400" panose="020B0503030303020204" pitchFamily="34" charset="0"/>
              </a:rPr>
              <a:t> </a:t>
            </a:r>
            <a:r>
              <a:rPr lang="en-US" altLang="ko-KR" sz="1200" b="0" dirty="0" err="1">
                <a:ea typeface="SamsungOne-400" panose="020B0503030303020204" pitchFamily="34" charset="0"/>
              </a:rPr>
              <a:t>tớ</a:t>
            </a:r>
            <a:r>
              <a:rPr lang="en-US" altLang="ko-KR" sz="1200" b="0" dirty="0">
                <a:ea typeface="SamsungOne-400" panose="020B0503030303020204" pitchFamily="34" charset="0"/>
              </a:rPr>
              <a:t> (</a:t>
            </a:r>
            <a:r>
              <a:rPr lang="en-US" altLang="ko-KR" sz="1200" b="0" dirty="0" err="1">
                <a:ea typeface="SamsungOne-400" panose="020B0503030303020204" pitchFamily="34" charset="0"/>
              </a:rPr>
              <a:t>công</a:t>
            </a:r>
            <a:r>
              <a:rPr lang="en-US" altLang="ko-KR" sz="1200" b="0" dirty="0">
                <a:ea typeface="SamsungOne-400" panose="020B0503030303020204" pitchFamily="34" charset="0"/>
              </a:rPr>
              <a:t> </a:t>
            </a:r>
            <a:r>
              <a:rPr lang="en-US" altLang="ko-KR" sz="1200" b="0" dirty="0" err="1">
                <a:ea typeface="SamsungOne-400" panose="020B0503030303020204" pitchFamily="34" charset="0"/>
              </a:rPr>
              <a:t>nhân</a:t>
            </a:r>
            <a:r>
              <a:rPr lang="en-US" altLang="ko-KR" sz="1200" b="0" dirty="0">
                <a:ea typeface="SamsungOne-400" panose="020B0503030303020204" pitchFamily="34" charset="0"/>
              </a:rPr>
              <a:t>) </a:t>
            </a:r>
            <a:r>
              <a:rPr lang="en-US" altLang="ko-KR" sz="1200" b="0" dirty="0" err="1">
                <a:ea typeface="SamsungOne-400" panose="020B0503030303020204" pitchFamily="34" charset="0"/>
              </a:rPr>
              <a:t>đều</a:t>
            </a:r>
            <a:r>
              <a:rPr lang="en-US" altLang="ko-KR" sz="1200" b="0" dirty="0">
                <a:ea typeface="SamsungOne-400" panose="020B0503030303020204" pitchFamily="34" charset="0"/>
              </a:rPr>
              <a:t> </a:t>
            </a:r>
            <a:r>
              <a:rPr lang="en-US" altLang="ko-KR" sz="1200" b="0" dirty="0" err="1">
                <a:ea typeface="SamsungOne-400" panose="020B0503030303020204" pitchFamily="34" charset="0"/>
              </a:rPr>
              <a:t>chạy</a:t>
            </a:r>
            <a:r>
              <a:rPr lang="en-US" altLang="ko-KR" sz="1200" b="0" dirty="0">
                <a:ea typeface="SamsungOne-400" panose="020B0503030303020204" pitchFamily="34" charset="0"/>
              </a:rPr>
              <a:t> </a:t>
            </a:r>
            <a:r>
              <a:rPr lang="en-US" altLang="ko-KR" sz="1200" b="0" dirty="0" err="1">
                <a:ea typeface="SamsungOne-400" panose="020B0503030303020204" pitchFamily="34" charset="0"/>
              </a:rPr>
              <a:t>DataNode</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82</a:t>
            </a:fld>
            <a:endParaRPr lang="ko-KR" altLang="en-US" dirty="0"/>
          </a:p>
        </p:txBody>
      </p:sp>
    </p:spTree>
    <p:extLst>
      <p:ext uri="{BB962C8B-B14F-4D97-AF65-F5344CB8AC3E}">
        <p14:creationId xmlns:p14="http://schemas.microsoft.com/office/powerpoint/2010/main" val="35013698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p>
          <a:p>
            <a:r>
              <a:rPr lang="vi-VN" altLang="ko-KR" sz="1200" b="0" dirty="0">
                <a:ea typeface="SamsungOne-400" panose="020B0503030303020204" pitchFamily="34" charset="0"/>
              </a:rPr>
              <a:t>Một điểm chính cần nhấn mạnh - đó là phần tiếp theo của cuộc thảo luận của chúng tôi về sự chuyển đổi mô hình từ dựa trên phần cứng sang dựa trên phần mềm - đó là HDFS được cung cấp dịch vụ thông qua các ứng dụng Java.</a:t>
            </a:r>
            <a:endParaRPr lang="en-US" altLang="ko-KR" sz="1200" b="0"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HDFS chạy trên Linux. Trên thực tế, các tệp được lưu trữ dưới dạng tệp Linux thông thường.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Tuy nhiên, quyền truy cập vào các tệp này bị giới hạn đối với người dùng HDFS (vâng, một người dùng Linux thực tế có tên HDFS đã được tạo).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Một điểm quan trọng khác là HDFS có thể ra đời vì thành phần cốt lõi (ổ đĩa rẻ và hiệu quả) đã sẵn có.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Bạn nên tiếp tục so sánh với người đầu bếp mà chúng ta đã sử dụng trong các chương trước.</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ea typeface="SamsungOne-400" panose="020B0503030303020204" pitchFamily="34" charset="0"/>
              </a:rPr>
              <a:t>Chúng tôi có thể xử lý lượng dữ liệu cực lớn bằng cách phân vùng chúng thành các khối và xử lý song song từng khối.</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83</a:t>
            </a:fld>
            <a:endParaRPr lang="ko-KR" altLang="en-US" dirty="0"/>
          </a:p>
        </p:txBody>
      </p:sp>
    </p:spTree>
    <p:extLst>
      <p:ext uri="{BB962C8B-B14F-4D97-AF65-F5344CB8AC3E}">
        <p14:creationId xmlns:p14="http://schemas.microsoft.com/office/powerpoint/2010/main" val="6739822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dirty="0">
                <a:ea typeface="SamsungOne-400" panose="020B0503030303020204" pitchFamily="34" charset="0"/>
              </a:rPr>
              <a:t>HDFS đạt được khả năng chịu lỗi bằng cách sao chép các khối dữ liệu và đảm bảo rằng các khối này không bao giờ bị sao chép quá mức.</a:t>
            </a:r>
            <a:endParaRPr lang="en-US" altLang="ko-KR" sz="1200" dirty="0">
              <a:ea typeface="SamsungOne-400" panose="020B0503030303020204" pitchFamily="34" charset="0"/>
            </a:endParaRPr>
          </a:p>
          <a:p>
            <a:r>
              <a:rPr lang="vi-VN" altLang="ko-KR" sz="1200" dirty="0">
                <a:ea typeface="SamsungOne-400" panose="020B0503030303020204" pitchFamily="34" charset="0"/>
              </a:rPr>
              <a:t>Nếu có bao giờ, các khối được sao chép dưới mức, NameNode sẽ hướng dẫn DataNode tạo các bản sao cho đến khi hệ số sao chép được thỏa mãn.</a:t>
            </a:r>
            <a:endParaRPr lang="en-KR" altLang="ko-KR" sz="1200" dirty="0">
              <a:ea typeface="SamsungOne-400" panose="020B0503030303020204" pitchFamily="34" charset="0"/>
            </a:endParaRPr>
          </a:p>
          <a:p>
            <a:endParaRPr lang="en-KR"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Tính khả dụng: Một lợi ích phụ của việc sao chép các khối dữ liệu là người dùng và ứng dụng truy cập các khối dữ liệu này hiện có thể tiếp cận chúng từ nhiều nút dữ liệu. Nếu đĩa chứa khối dữ liệu hiện đang bận, thì sẽ có thêm 2 nút dữ liệu (chúng tôi sẽ giả sử hệ số sao chép là 3 xuyên suốt trừ khi có ghi chú khác) từ đó chúng tôi có thể thử lấy khối dữ liệu.</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Có thể mở rộng: Khi chúng tôi tạo cụm Hadoop, không phải lúc nào chúng tôi cũng sử dụng tất cả các khay đĩa vật lý có sẵn trên máy chủ.</a:t>
            </a:r>
          </a:p>
          <a:p>
            <a:pPr marL="0" indent="0">
              <a:buFont typeface="Arial" panose="020B0604020202020204" pitchFamily="34" charset="0"/>
              <a:buNone/>
            </a:pPr>
            <a:r>
              <a:rPr lang="vi-VN" altLang="ko-KR" sz="1200" dirty="0">
                <a:ea typeface="SamsungOne-400" panose="020B0503030303020204" pitchFamily="34" charset="0"/>
              </a:rPr>
              <a:t>Có một vài lý do cho việc này.</a:t>
            </a:r>
          </a:p>
          <a:p>
            <a:pPr marL="0" indent="0">
              <a:buFont typeface="Arial" panose="020B0604020202020204" pitchFamily="34" charset="0"/>
              <a:buNone/>
            </a:pPr>
            <a:r>
              <a:rPr lang="vi-VN" altLang="ko-KR" sz="1200" dirty="0">
                <a:ea typeface="SamsungOne-400" panose="020B0503030303020204" pitchFamily="34" charset="0"/>
              </a:rPr>
              <a:t>Một là cho phép mở rộng trong tương lai – tức là thêm nhiều đĩa hơn để tăng dung lượng lưu trữ HDFS. Một cách khác là giảm tiếp xúc với thất bại.</a:t>
            </a:r>
          </a:p>
          <a:p>
            <a:pPr marL="0" indent="0">
              <a:buFont typeface="Arial" panose="020B0604020202020204" pitchFamily="34" charset="0"/>
              <a:buNone/>
            </a:pPr>
            <a:r>
              <a:rPr lang="vi-VN" altLang="ko-KR" sz="1200" dirty="0">
                <a:ea typeface="SamsungOne-400" panose="020B0503030303020204" pitchFamily="34" charset="0"/>
              </a:rPr>
              <a:t>Càng có nhiều đĩa trên một máy chủ, càng có nhiều lỗi đĩa xảy ra nếu máy chủ tự chết.</a:t>
            </a:r>
          </a:p>
          <a:p>
            <a:pPr marL="0" indent="0">
              <a:buFont typeface="Arial" panose="020B0604020202020204" pitchFamily="34" charset="0"/>
              <a:buNone/>
            </a:pPr>
            <a:r>
              <a:rPr lang="vi-VN" altLang="ko-KR" sz="1200" dirty="0">
                <a:ea typeface="SamsungOne-400" panose="020B0503030303020204" pitchFamily="34" charset="0"/>
              </a:rPr>
              <a:t>Khi chúng tôi mở rộng các cụm Hadoop, thông thường chúng tôi sẽ thêm các ổ đĩa bổ sung vào các khay ổ đĩa có sẵn hoặc thêm các máy chủ có ổ đĩa.</a:t>
            </a:r>
          </a:p>
          <a:p>
            <a:pPr marL="0" indent="0">
              <a:buFont typeface="Arial" panose="020B0604020202020204" pitchFamily="34" charset="0"/>
              <a:buNone/>
            </a:pPr>
            <a:r>
              <a:rPr lang="vi-VN" altLang="ko-KR" sz="1200" dirty="0">
                <a:ea typeface="SamsungOne-400" panose="020B0503030303020204" pitchFamily="34" charset="0"/>
              </a:rPr>
              <a:t>Tùy chọn thứ hai có nghĩa là lưu trữ và tính toán được kết hợp chặt chẽ với nhau.</a:t>
            </a:r>
          </a:p>
          <a:p>
            <a:pPr marL="0" indent="0">
              <a:buFont typeface="Arial" panose="020B0604020202020204" pitchFamily="34" charset="0"/>
              <a:buNone/>
            </a:pPr>
            <a:r>
              <a:rPr lang="vi-VN" altLang="ko-KR" sz="1200" dirty="0">
                <a:ea typeface="SamsungOne-400" panose="020B0503030303020204" pitchFamily="34" charset="0"/>
              </a:rPr>
              <a:t>Khi Hadoop lần đầu tiên ra mắt, đây không được coi là một vấn đề.</a:t>
            </a:r>
          </a:p>
          <a:p>
            <a:pPr marL="0" indent="0">
              <a:buFont typeface="Arial" panose="020B0604020202020204" pitchFamily="34" charset="0"/>
              <a:buNone/>
            </a:pPr>
            <a:r>
              <a:rPr lang="vi-VN" altLang="ko-KR" sz="1200" dirty="0">
                <a:ea typeface="SamsungOne-400" panose="020B0503030303020204" pitchFamily="34" charset="0"/>
              </a:rPr>
              <a:t>Các kỹ sư nghĩ rằng giá đĩa sẽ tiếp tục giảm và việc thêm đĩa để đáp ứng nhu cầu của quá trình dồn dữ liệu sẽ dễ dàng được đáp ứng.</a:t>
            </a:r>
          </a:p>
          <a:p>
            <a:pPr marL="0" indent="0">
              <a:buFont typeface="Arial" panose="020B0604020202020204" pitchFamily="34" charset="0"/>
              <a:buNone/>
            </a:pPr>
            <a:r>
              <a:rPr lang="vi-VN" altLang="ko-KR" sz="1200" dirty="0">
                <a:ea typeface="SamsungOne-400" panose="020B0503030303020204" pitchFamily="34" charset="0"/>
              </a:rPr>
              <a:t>Tuy nhiên, vận tốc (1 trong 3V của Dữ liệu lớn) có thể đã bị đánh giá thấp. Các doanh nghiệp bắt đầu cảm thấy khó khăn khi liên tục mở rộng cụm Hadoop của họ.</a:t>
            </a:r>
          </a:p>
          <a:p>
            <a:pPr marL="0" indent="0">
              <a:buFont typeface="Arial" panose="020B0604020202020204" pitchFamily="34" charset="0"/>
              <a:buNone/>
            </a:pPr>
            <a:r>
              <a:rPr lang="vi-VN" altLang="ko-KR" sz="1200" dirty="0">
                <a:ea typeface="SamsungOne-400" panose="020B0503030303020204" pitchFamily="34" charset="0"/>
              </a:rPr>
              <a:t>Thực tế là tính toán và lưu trữ được liên kết chặt chẽ khiến vấn đề trở nên tồi tệ hơn.</a:t>
            </a:r>
          </a:p>
          <a:p>
            <a:pPr marL="0" indent="0">
              <a:buFont typeface="Arial" panose="020B0604020202020204" pitchFamily="34" charset="0"/>
              <a:buNone/>
            </a:pPr>
            <a:r>
              <a:rPr lang="vi-VN" altLang="ko-KR" sz="1200" dirty="0">
                <a:ea typeface="SamsungOne-400" panose="020B0503030303020204" pitchFamily="34" charset="0"/>
              </a:rPr>
              <a:t>Ngày nay, nhiều doanh nghiệp đang xem xét việc kết hợp các giải pháp đám mây công cộng để tự động thêm tính toán khi cần thiết và sau đó chấm dứt chúng khi kết thúc.</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Bảo mật: Một cụm Hadoop có thể được Kerborized cũng như xác thực đối với Active Directory hoặc LDAP mở.</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84</a:t>
            </a:fld>
            <a:endParaRPr lang="ko-KR" altLang="en-US" dirty="0"/>
          </a:p>
        </p:txBody>
      </p:sp>
    </p:spTree>
    <p:extLst>
      <p:ext uri="{BB962C8B-B14F-4D97-AF65-F5344CB8AC3E}">
        <p14:creationId xmlns:p14="http://schemas.microsoft.com/office/powerpoint/2010/main" val="2325576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defTabSz="914400" eaLnBrk="0" fontAlgn="base" latinLnBrk="1" hangingPunct="0">
              <a:spcBef>
                <a:spcPct val="30000"/>
              </a:spcBef>
              <a:spcAft>
                <a:spcPct val="0"/>
              </a:spcAft>
              <a:defRPr/>
            </a:pPr>
            <a:r>
              <a:rPr lang="vi-VN" altLang="ko-KR" sz="1200" b="0" dirty="0"/>
              <a:t>Nhấn mạnh với học sinh rằng mặc dù Dự đoán là thứ nhận được tất cả vinh quang và nổi bật, nhưng kỹ thuật</a:t>
            </a:r>
            <a:r>
              <a:rPr lang="en-US" altLang="ko-KR" sz="1200" b="0" baseline="0" dirty="0"/>
              <a:t> Big Data</a:t>
            </a:r>
            <a:r>
              <a:rPr lang="vi-VN" altLang="ko-KR" sz="1200" b="0" dirty="0"/>
              <a:t> tốt ở chế độ nền để thu thập, nhập, xử lý trước và phân tích dữ liệu là điều cần thiết để những loại dự án này thành công.</a:t>
            </a:r>
          </a:p>
          <a:p>
            <a:pPr defTabSz="914400" eaLnBrk="0" fontAlgn="base" latinLnBrk="1" hangingPunct="0">
              <a:spcBef>
                <a:spcPct val="30000"/>
              </a:spcBef>
              <a:spcAft>
                <a:spcPct val="0"/>
              </a:spcAft>
              <a:defRPr/>
            </a:pPr>
            <a:r>
              <a:rPr lang="vi-VN" altLang="ko-KR" sz="1200" b="0" dirty="0"/>
              <a:t>Nhà khoa học dữ liệu thường dành 80~90% nỗ lực của họ cho các nỗ lực của Kỹ thuật dữ liệu và chỉ phần còn lại dành cho việc học máy thực tế và tạo mô hình.</a:t>
            </a:r>
            <a:endParaRPr lang="en-US" altLang="ko-KR" sz="1200" b="0" dirty="0"/>
          </a:p>
          <a:p>
            <a:pPr defTabSz="914400" eaLnBrk="0" fontAlgn="base" latinLnBrk="1" hangingPunct="0">
              <a:spcBef>
                <a:spcPct val="30000"/>
              </a:spcBef>
              <a:spcAft>
                <a:spcPct val="0"/>
              </a:spcAf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Dự đoán hoặc nghệ thuật của Khoa học dữ liệu là một trong những kết quả quan trọng nhất của </a:t>
            </a:r>
            <a:r>
              <a:rPr lang="en-US" altLang="ko-KR" sz="1200" b="0" dirty="0"/>
              <a:t>Big</a:t>
            </a:r>
            <a:r>
              <a:rPr lang="en-US" altLang="ko-KR" sz="1200" b="0" baseline="0" dirty="0"/>
              <a:t> Data</a:t>
            </a:r>
            <a:r>
              <a:rPr lang="vi-VN" altLang="ko-KR" sz="1200" b="0" dirty="0"/>
              <a:t>.</a:t>
            </a:r>
          </a:p>
          <a:p>
            <a:pPr defTabSz="914400" eaLnBrk="0" fontAlgn="base" latinLnBrk="1" hangingPunct="0">
              <a:spcBef>
                <a:spcPct val="30000"/>
              </a:spcBef>
              <a:spcAft>
                <a:spcPct val="0"/>
              </a:spcAft>
              <a:defRPr/>
            </a:pPr>
            <a:r>
              <a:rPr lang="vi-VN" altLang="ko-KR" sz="1200" b="0" dirty="0"/>
              <a:t>Đây cũng là một trường hợp sử dụng có thể được triển khai trong hầu hết mọi loại hình công nghiệp.</a:t>
            </a:r>
          </a:p>
          <a:p>
            <a:pPr defTabSz="914400" eaLnBrk="0" fontAlgn="base" latinLnBrk="1" hangingPunct="0">
              <a:spcBef>
                <a:spcPct val="30000"/>
              </a:spcBef>
              <a:spcAft>
                <a:spcPct val="0"/>
              </a:spcAft>
              <a:defRPr/>
            </a:pPr>
            <a:r>
              <a:rPr lang="vi-VN" altLang="ko-KR" sz="1200" b="0" dirty="0"/>
              <a:t>Trong sản xuất, Bảo trì dự đoán hoặc nghệ thuật dự đoán thời điểm máy móc trên dây chuyền lắp ráp sẽ cần bảo trì hoặc thay thế có thể giúp tiết kiệm rất nhiều và tăng đáng kể năng lực sản xuất cho các nhà sản xuất.</a:t>
            </a:r>
          </a:p>
          <a:p>
            <a:pPr defTabSz="914400" eaLnBrk="0" fontAlgn="base" latinLnBrk="1" hangingPunct="0">
              <a:spcBef>
                <a:spcPct val="30000"/>
              </a:spcBef>
              <a:spcAft>
                <a:spcPct val="0"/>
              </a:spcAft>
              <a:defRPr/>
            </a:pPr>
            <a:r>
              <a:rPr lang="vi-VN" altLang="ko-KR" sz="1200" b="0" dirty="0"/>
              <a:t>Nếu không có Bảo trì dự đoán, hầu hết các nhà sản xuất đều tuân theo lịch bảo trì định trước.</a:t>
            </a:r>
          </a:p>
          <a:p>
            <a:pPr defTabSz="914400" eaLnBrk="0" fontAlgn="base" latinLnBrk="1" hangingPunct="0">
              <a:spcBef>
                <a:spcPct val="30000"/>
              </a:spcBef>
              <a:spcAft>
                <a:spcPct val="0"/>
              </a:spcAft>
              <a:defRPr/>
            </a:pPr>
            <a:r>
              <a:rPr lang="vi-VN" altLang="ko-KR" sz="1200" b="0" dirty="0"/>
              <a:t>Đây rõ ràng là một ước tính thô sơ về tình trạng của máy.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a:t>
            </a:fld>
            <a:endParaRPr lang="ko-KR" altLang="en-US" dirty="0"/>
          </a:p>
        </p:txBody>
      </p:sp>
    </p:spTree>
    <p:extLst>
      <p:ext uri="{BB962C8B-B14F-4D97-AF65-F5344CB8AC3E}">
        <p14:creationId xmlns:p14="http://schemas.microsoft.com/office/powerpoint/2010/main" val="28312221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dirty="0">
                <a:ea typeface="SamsungOne-400" panose="020B0503030303020204" pitchFamily="34" charset="0"/>
              </a:rPr>
              <a:t>HDFS đạt được khả năng chịu lỗi bằng cách sao chép các khối dữ liệu và đảm bảo rằng các khối này không bao giờ bị sao chép quá mức.</a:t>
            </a:r>
            <a:endParaRPr lang="en-US" altLang="ko-KR" sz="1200" dirty="0">
              <a:ea typeface="SamsungOne-400" panose="020B0503030303020204" pitchFamily="34" charset="0"/>
            </a:endParaRPr>
          </a:p>
          <a:p>
            <a:r>
              <a:rPr lang="vi-VN" altLang="ko-KR" sz="1200" dirty="0">
                <a:ea typeface="SamsungOne-400" panose="020B0503030303020204" pitchFamily="34" charset="0"/>
              </a:rPr>
              <a:t>Nếu có bao giờ, các khối được sao chép dưới mức, NameNode sẽ hướng dẫn DataNode tạo các bản sao cho đến khi hệ số sao chép được thỏa mãn.</a:t>
            </a:r>
            <a:endParaRPr lang="en-KR" altLang="ko-KR" sz="1200" dirty="0">
              <a:ea typeface="SamsungOne-400" panose="020B0503030303020204" pitchFamily="34" charset="0"/>
            </a:endParaRPr>
          </a:p>
          <a:p>
            <a:endParaRPr lang="en-KR"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Tính khả dụng: Một lợi ích phụ của việc sao chép các khối dữ liệu là người dùng và ứng dụng truy cập các khối dữ liệu này hiện có thể tiếp cận chúng từ nhiều nút dữ liệu. Nếu đĩa chứa khối dữ liệu hiện đang bận, thì sẽ có thêm 2 nút dữ liệu (chúng tôi sẽ giả sử hệ số sao chép là 3 xuyên suốt trừ khi có ghi chú khác) từ đó chúng tôi có thể thử lấy khối dữ liệu.</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Có thể mở rộng: Khi chúng tôi tạo cụm Hadoop, không phải lúc nào chúng tôi cũng sử dụng tất cả các khay đĩa vật lý có sẵn trên máy chủ.</a:t>
            </a:r>
          </a:p>
          <a:p>
            <a:pPr marL="0" indent="0">
              <a:buFont typeface="Arial" panose="020B0604020202020204" pitchFamily="34" charset="0"/>
              <a:buNone/>
            </a:pPr>
            <a:r>
              <a:rPr lang="vi-VN" altLang="ko-KR" sz="1200" dirty="0">
                <a:ea typeface="SamsungOne-400" panose="020B0503030303020204" pitchFamily="34" charset="0"/>
              </a:rPr>
              <a:t>Có một vài lý do cho việc này.</a:t>
            </a:r>
          </a:p>
          <a:p>
            <a:pPr marL="0" indent="0">
              <a:buFont typeface="Arial" panose="020B0604020202020204" pitchFamily="34" charset="0"/>
              <a:buNone/>
            </a:pPr>
            <a:r>
              <a:rPr lang="vi-VN" altLang="ko-KR" sz="1200" dirty="0">
                <a:ea typeface="SamsungOne-400" panose="020B0503030303020204" pitchFamily="34" charset="0"/>
              </a:rPr>
              <a:t>Một là cho phép mở rộng trong tương lai – tức là thêm nhiều đĩa hơn để tăng dung lượng lưu trữ HDFS. Một cách khác là giảm tiếp xúc với thất bại.</a:t>
            </a:r>
          </a:p>
          <a:p>
            <a:pPr marL="0" indent="0">
              <a:buFont typeface="Arial" panose="020B0604020202020204" pitchFamily="34" charset="0"/>
              <a:buNone/>
            </a:pPr>
            <a:r>
              <a:rPr lang="vi-VN" altLang="ko-KR" sz="1200" dirty="0">
                <a:ea typeface="SamsungOne-400" panose="020B0503030303020204" pitchFamily="34" charset="0"/>
              </a:rPr>
              <a:t>Càng có nhiều đĩa trên một máy chủ, càng có nhiều lỗi đĩa xảy ra nếu máy chủ tự chết.</a:t>
            </a:r>
          </a:p>
          <a:p>
            <a:pPr marL="0" indent="0">
              <a:buFont typeface="Arial" panose="020B0604020202020204" pitchFamily="34" charset="0"/>
              <a:buNone/>
            </a:pPr>
            <a:r>
              <a:rPr lang="vi-VN" altLang="ko-KR" sz="1200" dirty="0">
                <a:ea typeface="SamsungOne-400" panose="020B0503030303020204" pitchFamily="34" charset="0"/>
              </a:rPr>
              <a:t>Khi chúng tôi mở rộng các cụm Hadoop, thông thường chúng tôi sẽ thêm các ổ đĩa bổ sung vào các khay ổ đĩa có sẵn hoặc thêm các máy chủ có ổ đĩa.</a:t>
            </a:r>
          </a:p>
          <a:p>
            <a:pPr marL="0" indent="0">
              <a:buFont typeface="Arial" panose="020B0604020202020204" pitchFamily="34" charset="0"/>
              <a:buNone/>
            </a:pPr>
            <a:r>
              <a:rPr lang="vi-VN" altLang="ko-KR" sz="1200" dirty="0">
                <a:ea typeface="SamsungOne-400" panose="020B0503030303020204" pitchFamily="34" charset="0"/>
              </a:rPr>
              <a:t>Tùy chọn thứ hai có nghĩa là lưu trữ và tính toán được kết hợp chặt chẽ với nhau.</a:t>
            </a:r>
          </a:p>
          <a:p>
            <a:pPr marL="0" indent="0">
              <a:buFont typeface="Arial" panose="020B0604020202020204" pitchFamily="34" charset="0"/>
              <a:buNone/>
            </a:pPr>
            <a:r>
              <a:rPr lang="vi-VN" altLang="ko-KR" sz="1200" dirty="0">
                <a:ea typeface="SamsungOne-400" panose="020B0503030303020204" pitchFamily="34" charset="0"/>
              </a:rPr>
              <a:t>Khi Hadoop lần đầu tiên ra mắt, đây không được coi là một vấn đề.</a:t>
            </a:r>
          </a:p>
          <a:p>
            <a:pPr marL="0" indent="0">
              <a:buFont typeface="Arial" panose="020B0604020202020204" pitchFamily="34" charset="0"/>
              <a:buNone/>
            </a:pPr>
            <a:r>
              <a:rPr lang="vi-VN" altLang="ko-KR" sz="1200" dirty="0">
                <a:ea typeface="SamsungOne-400" panose="020B0503030303020204" pitchFamily="34" charset="0"/>
              </a:rPr>
              <a:t>Các kỹ sư nghĩ rằng giá đĩa sẽ tiếp tục giảm và việc thêm đĩa để đáp ứng nhu cầu của quá trình dồn dữ liệu sẽ dễ dàng được đáp ứng.</a:t>
            </a:r>
          </a:p>
          <a:p>
            <a:pPr marL="0" indent="0">
              <a:buFont typeface="Arial" panose="020B0604020202020204" pitchFamily="34" charset="0"/>
              <a:buNone/>
            </a:pPr>
            <a:r>
              <a:rPr lang="vi-VN" altLang="ko-KR" sz="1200" dirty="0">
                <a:ea typeface="SamsungOne-400" panose="020B0503030303020204" pitchFamily="34" charset="0"/>
              </a:rPr>
              <a:t>Tuy nhiên, vận tốc (1 trong 3V của Dữ liệu lớn) có thể đã bị đánh giá thấp. Các doanh nghiệp bắt đầu cảm thấy khó khăn khi liên tục mở rộng cụm Hadoop của họ.</a:t>
            </a:r>
          </a:p>
          <a:p>
            <a:pPr marL="0" indent="0">
              <a:buFont typeface="Arial" panose="020B0604020202020204" pitchFamily="34" charset="0"/>
              <a:buNone/>
            </a:pPr>
            <a:r>
              <a:rPr lang="vi-VN" altLang="ko-KR" sz="1200" dirty="0">
                <a:ea typeface="SamsungOne-400" panose="020B0503030303020204" pitchFamily="34" charset="0"/>
              </a:rPr>
              <a:t>Thực tế là tính toán và lưu trữ được liên kết chặt chẽ khiến vấn đề trở nên tồi tệ hơn.</a:t>
            </a:r>
          </a:p>
          <a:p>
            <a:pPr marL="0" indent="0">
              <a:buFont typeface="Arial" panose="020B0604020202020204" pitchFamily="34" charset="0"/>
              <a:buNone/>
            </a:pPr>
            <a:r>
              <a:rPr lang="vi-VN" altLang="ko-KR" sz="1200" dirty="0">
                <a:ea typeface="SamsungOne-400" panose="020B0503030303020204" pitchFamily="34" charset="0"/>
              </a:rPr>
              <a:t>Ngày nay, nhiều doanh nghiệp đang xem xét việc kết hợp các giải pháp đám mây công cộng để tự động thêm tính toán khi cần thiết và sau đó chấm dứt chúng khi kết thúc.</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Bảo mật: Một cụm Hadoop có thể được Kerborized cũng như xác thực đối với Active Directory hoặc LDAP mở.</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85</a:t>
            </a:fld>
            <a:endParaRPr lang="ko-KR" altLang="en-US" dirty="0"/>
          </a:p>
        </p:txBody>
      </p:sp>
    </p:spTree>
    <p:extLst>
      <p:ext uri="{BB962C8B-B14F-4D97-AF65-F5344CB8AC3E}">
        <p14:creationId xmlns:p14="http://schemas.microsoft.com/office/powerpoint/2010/main" val="1922427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p>
          <a:p>
            <a:r>
              <a:rPr lang="vi-VN" altLang="ko-KR" sz="1200" dirty="0">
                <a:ea typeface="SamsungOne-400" panose="020B0503030303020204" pitchFamily="34" charset="0"/>
              </a:rPr>
              <a:t>Vì vậy, ở đây chúng ta có một tình huống đánh đổi kỹ thuật điển hình hoặc vấn đề Goldilocks.</a:t>
            </a:r>
          </a:p>
          <a:p>
            <a:r>
              <a:rPr lang="vi-VN" altLang="ko-KR" sz="1200" dirty="0">
                <a:ea typeface="SamsungOne-400" panose="020B0503030303020204" pitchFamily="34" charset="0"/>
              </a:rPr>
              <a:t>Kích thước tối ưu để chia một tệp lớn là gì?</a:t>
            </a:r>
          </a:p>
          <a:p>
            <a:r>
              <a:rPr lang="vi-VN" altLang="ko-KR" sz="1200" dirty="0">
                <a:ea typeface="SamsungOne-400" panose="020B0503030303020204" pitchFamily="34" charset="0"/>
              </a:rPr>
              <a:t>Trong ngữ cảnh của chúng tôi, đây là kích thước khối cho HDFS.</a:t>
            </a:r>
          </a:p>
          <a:p>
            <a:r>
              <a:rPr lang="vi-VN" altLang="ko-KR" sz="1200" dirty="0">
                <a:ea typeface="SamsungOne-400" panose="020B0503030303020204" pitchFamily="34" charset="0"/>
              </a:rPr>
              <a:t>Hadoop vanilla mã nguồn mở chọn 64 MB trong khi Cloudera chọn 128 MB.</a:t>
            </a:r>
          </a:p>
          <a:p>
            <a:r>
              <a:rPr lang="vi-VN" altLang="ko-KR" sz="1200" dirty="0">
                <a:ea typeface="SamsungOne-400" panose="020B0503030303020204" pitchFamily="34" charset="0"/>
              </a:rPr>
              <a:t>Các blog của Cloudera chỉ ra rằng 128 MB đã được sử dụng thay cho 64 MB do bộ nhớ lớn và mức tiêu thụ lõi cho 64 MB.</a:t>
            </a:r>
          </a:p>
          <a:p>
            <a:r>
              <a:rPr lang="vi-VN" altLang="ko-KR" sz="1200" dirty="0">
                <a:ea typeface="SamsungOne-400" panose="020B0503030303020204" pitchFamily="34" charset="0"/>
              </a:rPr>
              <a:t>Thực tế, chúng tôi phải mở gấp đôi số luồng và quy trình để đọc cùng một tệp nếu sử dụng kích thước khối là 64 MB.</a:t>
            </a:r>
            <a:endParaRPr lang="en-US" altLang="ko-KR" sz="1200" dirty="0">
              <a:ea typeface="SamsungOne-400" panose="020B0503030303020204" pitchFamily="34" charset="0"/>
            </a:endParaRPr>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Chúng tôi tăng tính song song bằng cách phân vùng các tệp lớn và đọc song song. HDFS phân vùng các tệp lớn thành các khối.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Các khối không phải là các vị trí cố định. Thay vào đó, chúng có kích thước được định cấu hình, nhưng bất kỳ dữ liệu nào nhỏ hơn một khối sẽ chỉ sử dụng hết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càng nhiều không gian đĩa như dữ liệu thực tế.</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86</a:t>
            </a:fld>
            <a:endParaRPr lang="ko-KR" altLang="en-US" dirty="0"/>
          </a:p>
        </p:txBody>
      </p:sp>
    </p:spTree>
    <p:extLst>
      <p:ext uri="{BB962C8B-B14F-4D97-AF65-F5344CB8AC3E}">
        <p14:creationId xmlns:p14="http://schemas.microsoft.com/office/powerpoint/2010/main" val="26811211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p>
          <a:p>
            <a:r>
              <a:rPr lang="vi-VN" altLang="ko-KR" sz="1200" b="0" dirty="0">
                <a:ea typeface="SamsungOne-400" panose="020B0503030303020204" pitchFamily="34" charset="0"/>
              </a:rPr>
              <a:t>Khi định cấu hình cụm, bạn có thể gắn thẻ cho mỗi máy chủ bằng id giá đỡ.</a:t>
            </a:r>
          </a:p>
          <a:p>
            <a:r>
              <a:rPr lang="vi-VN" altLang="ko-KR" sz="1200" b="0" dirty="0">
                <a:ea typeface="SamsungOne-400" panose="020B0503030303020204" pitchFamily="34" charset="0"/>
              </a:rPr>
              <a:t>Điều này cho phép HDFS tạo cấu trúc liên kết giá đỡ bên trong.</a:t>
            </a:r>
          </a:p>
          <a:p>
            <a:r>
              <a:rPr lang="vi-VN" altLang="ko-KR" sz="1200" b="0" dirty="0">
                <a:ea typeface="SamsungOne-400" panose="020B0503030303020204" pitchFamily="34" charset="0"/>
              </a:rPr>
              <a:t>Nhận thức về giá đỡ và khả năng chịu lỗi sẽ được trình bày trong một vài slide tiếp theo.</a:t>
            </a:r>
            <a:endParaRPr lang="en-US" altLang="ko-KR" sz="1200" b="0" dirty="0">
              <a:ea typeface="SamsungOne-400" panose="020B0503030303020204" pitchFamily="34" charset="0"/>
            </a:endParaRPr>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HDFS nhận biết giá đỡ và cố gắng đọc các khối dữ liệu gần hơn bất cứ khi nào có thể.</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87</a:t>
            </a:fld>
            <a:endParaRPr lang="ko-KR" altLang="en-US" dirty="0"/>
          </a:p>
        </p:txBody>
      </p:sp>
    </p:spTree>
    <p:extLst>
      <p:ext uri="{BB962C8B-B14F-4D97-AF65-F5344CB8AC3E}">
        <p14:creationId xmlns:p14="http://schemas.microsoft.com/office/powerpoint/2010/main" val="1184284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KR" altLang="ko-KR" sz="1200" dirty="0"/>
          </a:p>
          <a:p>
            <a:r>
              <a:rPr lang="vi-VN" altLang="ko-KR" sz="1200" dirty="0">
                <a:ea typeface="SamsungOne-400" panose="020B0503030303020204" pitchFamily="34" charset="0"/>
              </a:rPr>
              <a:t>Hệ số </a:t>
            </a:r>
            <a:r>
              <a:rPr lang="en-US" altLang="ko-KR" sz="1200" dirty="0" err="1">
                <a:ea typeface="SamsungOne-400" panose="020B0503030303020204" pitchFamily="34" charset="0"/>
              </a:rPr>
              <a:t>nhân</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bản</a:t>
            </a:r>
            <a:r>
              <a:rPr lang="en-US" altLang="ko-KR" sz="1200" baseline="0" dirty="0">
                <a:ea typeface="SamsungOne-400" panose="020B0503030303020204" pitchFamily="34" charset="0"/>
              </a:rPr>
              <a:t> </a:t>
            </a:r>
            <a:r>
              <a:rPr lang="vi-VN" altLang="ko-KR" sz="1200" dirty="0">
                <a:ea typeface="SamsungOne-400" panose="020B0503030303020204" pitchFamily="34" charset="0"/>
              </a:rPr>
              <a:t>mặc định là ba có lẽ là tối ưu. Đây là một vấn đề của Goldilocks với "quá nóng" hoặc "quá lạnh".</a:t>
            </a:r>
          </a:p>
          <a:p>
            <a:r>
              <a:rPr lang="vi-VN" altLang="ko-KR" sz="1200" dirty="0">
                <a:ea typeface="SamsungOne-400" panose="020B0503030303020204" pitchFamily="34" charset="0"/>
              </a:rPr>
              <a:t>Replication Factor (RF) = 1 -&gt; không có mạng lưới an toàn. không chịu lỗi</a:t>
            </a:r>
          </a:p>
          <a:p>
            <a:r>
              <a:rPr lang="vi-VN" altLang="ko-KR" sz="1200" dirty="0">
                <a:ea typeface="SamsungOne-400" panose="020B0503030303020204" pitchFamily="34" charset="0"/>
              </a:rPr>
              <a:t>RF = 2 -&gt; Chỉ một lần mất mát (lỗi một đĩa) có thể khiến khối đó rơi vào trạng thái không chịu lỗi</a:t>
            </a:r>
          </a:p>
          <a:p>
            <a:r>
              <a:rPr lang="vi-VN" altLang="ko-KR" sz="1200" dirty="0">
                <a:ea typeface="SamsungOne-400" panose="020B0503030303020204" pitchFamily="34" charset="0"/>
              </a:rPr>
              <a:t>RF = 3 -&gt; Có thể chịu 66% thất bại mà vẫn hồi phục.</a:t>
            </a:r>
          </a:p>
          <a:p>
            <a:r>
              <a:rPr lang="vi-VN" altLang="ko-KR" sz="1200" dirty="0">
                <a:ea typeface="SamsungOne-400" panose="020B0503030303020204" pitchFamily="34" charset="0"/>
              </a:rPr>
              <a:t>RF &gt; 3 -&gt; Ngay cả ở RF là 3, mức sử dụng đĩa của chúng tôi thường dưới 30%. Sẽ có các chi phí bổ sung như HĐH, các chương trình và thư viện khác, v.v.</a:t>
            </a:r>
          </a:p>
          <a:p>
            <a:r>
              <a:rPr lang="vi-VN" altLang="ko-KR" sz="1200" dirty="0">
                <a:ea typeface="SamsungOne-400" panose="020B0503030303020204" pitchFamily="34" charset="0"/>
              </a:rPr>
              <a:t>Điều này đặt ra một gánh nặng lớn cho việc mở rộng hệ thống lưu trữ.</a:t>
            </a:r>
          </a:p>
          <a:p>
            <a:r>
              <a:rPr lang="vi-VN" altLang="ko-KR" sz="1200" dirty="0">
                <a:ea typeface="SamsungOne-400" panose="020B0503030303020204" pitchFamily="34" charset="0"/>
              </a:rPr>
              <a:t>Trên thực tế, chúng ta sẽ thấy rằng trong bộ lưu trữ Hadoop 3.0 EC đã được giới thiệu để giải quyết tình huống này.</a:t>
            </a:r>
          </a:p>
          <a:p>
            <a:r>
              <a:rPr lang="vi-VN" altLang="ko-KR" sz="1200" dirty="0">
                <a:ea typeface="SamsungOne-400" panose="020B0503030303020204" pitchFamily="34" charset="0"/>
              </a:rPr>
              <a:t>Lưu trữ EC sẽ được đề cập sau.</a:t>
            </a:r>
            <a:endParaRPr lang="en-KR"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[Key Message]</a:t>
            </a:r>
          </a:p>
          <a:p>
            <a:r>
              <a:rPr lang="en-KR" altLang="ko-KR" sz="1200" dirty="0">
                <a:ea typeface="SamsungOne-400" panose="020B0503030303020204" pitchFamily="34" charset="0"/>
              </a:rPr>
              <a:t>If all the blocks are on the same disk and that disk fails, we have effectively lost all copies of that block.</a:t>
            </a:r>
          </a:p>
          <a:p>
            <a:r>
              <a:rPr lang="en-KR" altLang="ko-KR" sz="1200" dirty="0">
                <a:ea typeface="SamsungOne-400" panose="020B0503030303020204" pitchFamily="34" charset="0"/>
              </a:rPr>
              <a:t>If all blocks are on the same rack and the switch on that rack fails, all disks and servers on that rack will be</a:t>
            </a:r>
            <a:r>
              <a:rPr lang="en-US" altLang="ko-KR" sz="1200" dirty="0">
                <a:ea typeface="SamsungOne-400" panose="020B0503030303020204" pitchFamily="34" charset="0"/>
              </a:rPr>
              <a:t> </a:t>
            </a:r>
            <a:r>
              <a:rPr lang="en-KR" altLang="ko-KR" sz="1200" dirty="0">
                <a:ea typeface="SamsungOne-400" panose="020B0503030303020204" pitchFamily="34" charset="0"/>
              </a:rPr>
              <a:t>cut off and inaccessible.  </a:t>
            </a:r>
            <a:endParaRPr lang="en-US" altLang="ko-KR" sz="1200" dirty="0">
              <a:ea typeface="SamsungOne-400" panose="020B0503030303020204" pitchFamily="34" charset="0"/>
            </a:endParaRPr>
          </a:p>
          <a:p>
            <a:r>
              <a:rPr lang="en-KR" altLang="ko-KR" sz="1200" dirty="0">
                <a:ea typeface="SamsungOne-400" panose="020B0503030303020204" pitchFamily="34" charset="0"/>
              </a:rPr>
              <a:t>This would effectively mean that we do not have any available copies.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88</a:t>
            </a:fld>
            <a:endParaRPr lang="ko-KR" altLang="en-US" dirty="0"/>
          </a:p>
        </p:txBody>
      </p:sp>
    </p:spTree>
    <p:extLst>
      <p:ext uri="{BB962C8B-B14F-4D97-AF65-F5344CB8AC3E}">
        <p14:creationId xmlns:p14="http://schemas.microsoft.com/office/powerpoint/2010/main" val="11983588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Chính sách nhận thức về giá đỡ là sự đánh đổi giữa an toàn (khả năng chịu lỗi) và hiệu suất.</a:t>
            </a:r>
          </a:p>
          <a:p>
            <a:r>
              <a:rPr lang="vi-VN" altLang="ko-KR" sz="1200" dirty="0">
                <a:ea typeface="SamsungOne-400" panose="020B0503030303020204" pitchFamily="34" charset="0"/>
              </a:rPr>
              <a:t>Rõ ràng là chúng tôi muốn tách các bản sao càng nhiều càng tốt.</a:t>
            </a:r>
          </a:p>
          <a:p>
            <a:r>
              <a:rPr lang="vi-VN" altLang="ko-KR" sz="1200" dirty="0">
                <a:ea typeface="SamsungOne-400" panose="020B0503030303020204" pitchFamily="34" charset="0"/>
              </a:rPr>
              <a:t>Do đó, đặt tất cả các bản sao trên cùng một giá đỡ sẽ rất nguy hiểm.</a:t>
            </a:r>
          </a:p>
          <a:p>
            <a:r>
              <a:rPr lang="vi-VN" altLang="ko-KR" sz="1200" dirty="0">
                <a:ea typeface="SamsungOne-400" panose="020B0503030303020204" pitchFamily="34" charset="0"/>
              </a:rPr>
              <a:t>Một lỗi công tắc giá duy nhất sẽ khiến tất cả các bản sao không thể truy cập được.</a:t>
            </a:r>
          </a:p>
          <a:p>
            <a:r>
              <a:rPr lang="vi-VN" altLang="ko-KR" sz="1200" dirty="0">
                <a:ea typeface="SamsungOne-400" panose="020B0503030303020204" pitchFamily="34" charset="0"/>
              </a:rPr>
              <a:t>Trong trường hợp cực đoan nhất của Nút dữ liệu khác, chúng tôi sẽ đặt mỗi bản sao trên một công tắc khác.</a:t>
            </a:r>
          </a:p>
          <a:p>
            <a:r>
              <a:rPr lang="vi-VN" altLang="ko-KR" sz="1200" dirty="0">
                <a:ea typeface="SamsungOne-400" panose="020B0503030303020204" pitchFamily="34" charset="0"/>
              </a:rPr>
              <a:t>Tuy nhiên, chiến lược này sẽ ảnh hưởng quá mức đến hiệu suất trong quá trình ghi khối vì chúng tôi sẽ phải chuyển khối qua nhiều thiết bị chuyển mạch giá, phát sinh nhiều lưu lượng mạng.</a:t>
            </a:r>
          </a:p>
          <a:p>
            <a:r>
              <a:rPr lang="vi-VN" altLang="ko-KR" sz="1200" dirty="0">
                <a:ea typeface="SamsungOne-400" panose="020B0503030303020204" pitchFamily="34" charset="0"/>
              </a:rPr>
              <a:t>Vì vậy, thỏa hiệp là đặt 2 bản sao trên cùng một giá đỡ.</a:t>
            </a:r>
            <a:endParaRPr lang="en-US" altLang="ko-KR" sz="1200"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Giới thiệu chính sách giá đỡ cơ bản và xem cách áp dụng cho hệ số sao chép phổ biến nhất là 3.</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89</a:t>
            </a:fld>
            <a:endParaRPr lang="ko-KR" altLang="en-US" dirty="0"/>
          </a:p>
        </p:txBody>
      </p:sp>
    </p:spTree>
    <p:extLst>
      <p:ext uri="{BB962C8B-B14F-4D97-AF65-F5344CB8AC3E}">
        <p14:creationId xmlns:p14="http://schemas.microsoft.com/office/powerpoint/2010/main" val="34664709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Một lần nữa, chúng tôi muốn nhấn mạnh rằng Hadoop chỉ là một nhóm phần mềm cung cấp các dịch vụ chính.</a:t>
            </a:r>
          </a:p>
          <a:p>
            <a:r>
              <a:rPr lang="vi-VN" altLang="ko-KR" sz="1200" dirty="0">
                <a:ea typeface="SamsungOne-400" panose="020B0503030303020204" pitchFamily="34" charset="0"/>
              </a:rPr>
              <a:t>Vì chúng tôi sẽ đề cập chi tiết đến từng daemon trong một vài slide tiếp theo, KHÔNG đi sâu vào chi tiết trong slide này.</a:t>
            </a:r>
          </a:p>
          <a:p>
            <a:endParaRPr lang="vi-VN" altLang="ko-KR" sz="1200" dirty="0">
              <a:ea typeface="SamsungOne-400" panose="020B0503030303020204" pitchFamily="34" charset="0"/>
            </a:endParaRPr>
          </a:p>
          <a:p>
            <a:r>
              <a:rPr lang="vi-VN" altLang="ko-KR" sz="1200" dirty="0">
                <a:ea typeface="SamsungOne-400" panose="020B0503030303020204" pitchFamily="34" charset="0"/>
              </a:rPr>
              <a:t>Có một số daemon khác khi chạy ở chế độ High Availability (HA) nhưng chúng sẽ bị che khi chúng ta cover chế độ HA.</a:t>
            </a:r>
            <a:endParaRPr lang="en-US" altLang="ko-KR" sz="1200" dirty="0">
              <a:ea typeface="SamsungOne-400" panose="020B0503030303020204" pitchFamily="34" charset="0"/>
            </a:endParaRPr>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en-US" altLang="ko-KR" sz="1200" dirty="0">
                <a:ea typeface="SamsungOne-400" panose="020B0503030303020204" pitchFamily="34" charset="0"/>
              </a:rPr>
              <a:t>Slide </a:t>
            </a:r>
            <a:r>
              <a:rPr lang="en-US" altLang="ko-KR" sz="1200" dirty="0" err="1">
                <a:ea typeface="SamsungOne-400" panose="020B0503030303020204" pitchFamily="34" charset="0"/>
              </a:rPr>
              <a:t>này</a:t>
            </a:r>
            <a:r>
              <a:rPr lang="en-US" altLang="ko-KR" sz="1200" dirty="0">
                <a:ea typeface="SamsungOne-400" panose="020B0503030303020204" pitchFamily="34" charset="0"/>
              </a:rPr>
              <a:t> </a:t>
            </a:r>
            <a:r>
              <a:rPr lang="en-US" altLang="ko-KR" sz="1200" dirty="0" err="1">
                <a:ea typeface="SamsungOne-400" panose="020B0503030303020204" pitchFamily="34" charset="0"/>
              </a:rPr>
              <a:t>đặt</a:t>
            </a:r>
            <a:r>
              <a:rPr lang="en-US" altLang="ko-KR" sz="1200" dirty="0">
                <a:ea typeface="SamsungOne-400" panose="020B0503030303020204" pitchFamily="34" charset="0"/>
              </a:rPr>
              <a:t> </a:t>
            </a:r>
            <a:r>
              <a:rPr lang="en-US" altLang="ko-KR" sz="1200" dirty="0" err="1">
                <a:ea typeface="SamsungOne-400" panose="020B0503030303020204" pitchFamily="34" charset="0"/>
              </a:rPr>
              <a:t>tất</a:t>
            </a:r>
            <a:r>
              <a:rPr lang="en-US" altLang="ko-KR" sz="1200" dirty="0">
                <a:ea typeface="SamsungOne-400" panose="020B0503030303020204" pitchFamily="34" charset="0"/>
              </a:rPr>
              <a:t> </a:t>
            </a:r>
            <a:r>
              <a:rPr lang="en-US" altLang="ko-KR" sz="1200" dirty="0" err="1">
                <a:ea typeface="SamsungOne-400" panose="020B0503030303020204" pitchFamily="34" charset="0"/>
              </a:rPr>
              <a:t>cả</a:t>
            </a:r>
            <a:r>
              <a:rPr lang="en-US" altLang="ko-KR" sz="1200" dirty="0">
                <a:ea typeface="SamsungOne-400" panose="020B0503030303020204" pitchFamily="34" charset="0"/>
              </a:rPr>
              <a:t> </a:t>
            </a:r>
            <a:r>
              <a:rPr lang="en-US" altLang="ko-KR" sz="1200" dirty="0" err="1">
                <a:ea typeface="SamsungOne-400" panose="020B0503030303020204" pitchFamily="34" charset="0"/>
              </a:rPr>
              <a:t>các</a:t>
            </a:r>
            <a:r>
              <a:rPr lang="en-US" altLang="ko-KR" sz="1200" dirty="0">
                <a:ea typeface="SamsungOne-400" panose="020B0503030303020204" pitchFamily="34" charset="0"/>
              </a:rPr>
              <a:t> daemon </a:t>
            </a:r>
            <a:r>
              <a:rPr lang="en-US" altLang="ko-KR" sz="1200" dirty="0" err="1">
                <a:ea typeface="SamsungOne-400" panose="020B0503030303020204" pitchFamily="34" charset="0"/>
              </a:rPr>
              <a:t>chính</a:t>
            </a:r>
            <a:r>
              <a:rPr lang="en-US" altLang="ko-KR" sz="1200" dirty="0">
                <a:ea typeface="SamsungOne-400" panose="020B0503030303020204" pitchFamily="34" charset="0"/>
              </a:rPr>
              <a:t> </a:t>
            </a:r>
            <a:r>
              <a:rPr lang="en-US" altLang="ko-KR" sz="1200" dirty="0" err="1">
                <a:ea typeface="SamsungOne-400" panose="020B0503030303020204" pitchFamily="34" charset="0"/>
              </a:rPr>
              <a:t>cho</a:t>
            </a:r>
            <a:r>
              <a:rPr lang="en-US" altLang="ko-KR" sz="1200" dirty="0">
                <a:ea typeface="SamsungOne-400" panose="020B0503030303020204" pitchFamily="34" charset="0"/>
              </a:rPr>
              <a:t> HDFS. </a:t>
            </a:r>
            <a:r>
              <a:rPr lang="en-US" altLang="ko-KR" sz="1200" dirty="0" err="1">
                <a:ea typeface="SamsungOne-400" panose="020B0503030303020204" pitchFamily="34" charset="0"/>
              </a:rPr>
              <a:t>Đặt</a:t>
            </a:r>
            <a:r>
              <a:rPr lang="en-US" altLang="ko-KR" sz="1200" dirty="0">
                <a:ea typeface="SamsungOne-400" panose="020B0503030303020204" pitchFamily="34" charset="0"/>
              </a:rPr>
              <a:t> </a:t>
            </a:r>
            <a:r>
              <a:rPr lang="en-US" altLang="ko-KR" sz="1200" dirty="0" err="1">
                <a:ea typeface="SamsungOne-400" panose="020B0503030303020204" pitchFamily="34" charset="0"/>
              </a:rPr>
              <a:t>tất</a:t>
            </a:r>
            <a:r>
              <a:rPr lang="en-US" altLang="ko-KR" sz="1200" dirty="0">
                <a:ea typeface="SamsungOne-400" panose="020B0503030303020204" pitchFamily="34" charset="0"/>
              </a:rPr>
              <a:t> </a:t>
            </a:r>
            <a:r>
              <a:rPr lang="en-US" altLang="ko-KR" sz="1200" dirty="0" err="1">
                <a:ea typeface="SamsungOne-400" panose="020B0503030303020204" pitchFamily="34" charset="0"/>
              </a:rPr>
              <a:t>cả</a:t>
            </a:r>
            <a:r>
              <a:rPr lang="en-US" altLang="ko-KR" sz="1200" dirty="0">
                <a:ea typeface="SamsungOne-400" panose="020B0503030303020204" pitchFamily="34" charset="0"/>
              </a:rPr>
              <a:t> </a:t>
            </a:r>
            <a:r>
              <a:rPr lang="en-US" altLang="ko-KR" sz="1200" dirty="0" err="1">
                <a:ea typeface="SamsungOne-400" panose="020B0503030303020204" pitchFamily="34" charset="0"/>
              </a:rPr>
              <a:t>các</a:t>
            </a:r>
            <a:r>
              <a:rPr lang="en-US" altLang="ko-KR" sz="1200" dirty="0">
                <a:ea typeface="SamsungOne-400" panose="020B0503030303020204" pitchFamily="34" charset="0"/>
              </a:rPr>
              <a:t> daemon </a:t>
            </a:r>
            <a:r>
              <a:rPr lang="en-US" altLang="ko-KR" sz="1200" dirty="0" err="1">
                <a:ea typeface="SamsungOne-400" panose="020B0503030303020204" pitchFamily="34" charset="0"/>
              </a:rPr>
              <a:t>liên</a:t>
            </a:r>
            <a:r>
              <a:rPr lang="en-US" altLang="ko-KR" sz="1200" dirty="0">
                <a:ea typeface="SamsungOne-400" panose="020B0503030303020204" pitchFamily="34" charset="0"/>
              </a:rPr>
              <a:t> </a:t>
            </a:r>
            <a:r>
              <a:rPr lang="en-US" altLang="ko-KR" sz="1200" dirty="0" err="1">
                <a:ea typeface="SamsungOne-400" panose="020B0503030303020204" pitchFamily="34" charset="0"/>
              </a:rPr>
              <a:t>quan</a:t>
            </a:r>
            <a:r>
              <a:rPr lang="en-US" altLang="ko-KR" sz="1200" dirty="0">
                <a:ea typeface="SamsungOne-400" panose="020B0503030303020204" pitchFamily="34" charset="0"/>
              </a:rPr>
              <a:t> </a:t>
            </a:r>
            <a:r>
              <a:rPr lang="en-US" altLang="ko-KR" sz="1200" dirty="0" err="1">
                <a:ea typeface="SamsungOne-400" panose="020B0503030303020204" pitchFamily="34" charset="0"/>
              </a:rPr>
              <a:t>đến</a:t>
            </a:r>
            <a:r>
              <a:rPr lang="en-US" altLang="ko-KR" sz="1200" dirty="0">
                <a:ea typeface="SamsungOne-400" panose="020B0503030303020204" pitchFamily="34" charset="0"/>
              </a:rPr>
              <a:t> HDFS </a:t>
            </a:r>
            <a:r>
              <a:rPr lang="en-US" altLang="ko-KR" sz="1200" dirty="0" err="1">
                <a:ea typeface="SamsungOne-400" panose="020B0503030303020204" pitchFamily="34" charset="0"/>
              </a:rPr>
              <a:t>trong</a:t>
            </a:r>
            <a:r>
              <a:rPr lang="en-US" altLang="ko-KR" sz="1200" dirty="0">
                <a:ea typeface="SamsungOne-400" panose="020B0503030303020204" pitchFamily="34" charset="0"/>
              </a:rPr>
              <a:t> </a:t>
            </a:r>
            <a:r>
              <a:rPr lang="en-US" altLang="ko-KR" sz="1200" dirty="0" err="1">
                <a:ea typeface="SamsungOne-400" panose="020B0503030303020204" pitchFamily="34" charset="0"/>
              </a:rPr>
              <a:t>một</a:t>
            </a:r>
            <a:r>
              <a:rPr lang="en-US" altLang="ko-KR" sz="1200" dirty="0">
                <a:ea typeface="SamsungOne-400" panose="020B0503030303020204" pitchFamily="34" charset="0"/>
              </a:rPr>
              <a:t> </a:t>
            </a:r>
            <a:r>
              <a:rPr lang="en-US" altLang="ko-KR" sz="1200" dirty="0" err="1">
                <a:ea typeface="SamsungOne-400" panose="020B0503030303020204" pitchFamily="34" charset="0"/>
              </a:rPr>
              <a:t>trang</a:t>
            </a:r>
            <a:endParaRPr lang="en-US" altLang="ko-KR" sz="1200" dirty="0">
              <a:ea typeface="SamsungOne-400" panose="020B0503030303020204" pitchFamily="34" charset="0"/>
            </a:endParaRPr>
          </a:p>
          <a:p>
            <a:r>
              <a:rPr lang="en-US" altLang="ko-KR" sz="1200" dirty="0" err="1">
                <a:ea typeface="SamsungOne-400" panose="020B0503030303020204" pitchFamily="34" charset="0"/>
              </a:rPr>
              <a:t>để</a:t>
            </a:r>
            <a:r>
              <a:rPr lang="en-US" altLang="ko-KR" sz="1200" dirty="0">
                <a:ea typeface="SamsungOne-400" panose="020B0503030303020204" pitchFamily="34" charset="0"/>
              </a:rPr>
              <a:t> </a:t>
            </a:r>
            <a:r>
              <a:rPr lang="en-US" altLang="ko-KR" sz="1200" dirty="0" err="1">
                <a:ea typeface="SamsungOne-400" panose="020B0503030303020204" pitchFamily="34" charset="0"/>
              </a:rPr>
              <a:t>chúng</a:t>
            </a:r>
            <a:r>
              <a:rPr lang="en-US" altLang="ko-KR" sz="1200" dirty="0">
                <a:ea typeface="SamsungOne-400" panose="020B0503030303020204" pitchFamily="34" charset="0"/>
              </a:rPr>
              <a:t> </a:t>
            </a:r>
            <a:r>
              <a:rPr lang="en-US" altLang="ko-KR" sz="1200" dirty="0" err="1">
                <a:ea typeface="SamsungOne-400" panose="020B0503030303020204" pitchFamily="34" charset="0"/>
              </a:rPr>
              <a:t>tôi</a:t>
            </a:r>
            <a:r>
              <a:rPr lang="en-US" altLang="ko-KR" sz="1200" dirty="0">
                <a:ea typeface="SamsungOne-400" panose="020B0503030303020204" pitchFamily="34" charset="0"/>
              </a:rPr>
              <a:t> </a:t>
            </a:r>
            <a:r>
              <a:rPr lang="en-US" altLang="ko-KR" sz="1200" dirty="0" err="1">
                <a:ea typeface="SamsungOne-400" panose="020B0503030303020204" pitchFamily="34" charset="0"/>
              </a:rPr>
              <a:t>có</a:t>
            </a:r>
            <a:r>
              <a:rPr lang="en-US" altLang="ko-KR" sz="1200" dirty="0">
                <a:ea typeface="SamsungOne-400" panose="020B0503030303020204" pitchFamily="34" charset="0"/>
              </a:rPr>
              <a:t> </a:t>
            </a:r>
            <a:r>
              <a:rPr lang="en-US" altLang="ko-KR" sz="1200" dirty="0" err="1">
                <a:ea typeface="SamsungOne-400" panose="020B0503030303020204" pitchFamily="34" charset="0"/>
              </a:rPr>
              <a:t>thể</a:t>
            </a:r>
            <a:r>
              <a:rPr lang="en-US" altLang="ko-KR" sz="1200" dirty="0">
                <a:ea typeface="SamsungOne-400" panose="020B0503030303020204" pitchFamily="34" charset="0"/>
              </a:rPr>
              <a:t> </a:t>
            </a:r>
            <a:r>
              <a:rPr lang="en-US" altLang="ko-KR" sz="1200" dirty="0" err="1">
                <a:ea typeface="SamsungOne-400" panose="020B0503030303020204" pitchFamily="34" charset="0"/>
              </a:rPr>
              <a:t>bắt</a:t>
            </a:r>
            <a:r>
              <a:rPr lang="en-US" altLang="ko-KR" sz="1200" dirty="0">
                <a:ea typeface="SamsungOne-400" panose="020B0503030303020204" pitchFamily="34" charset="0"/>
              </a:rPr>
              <a:t> </a:t>
            </a:r>
            <a:r>
              <a:rPr lang="en-US" altLang="ko-KR" sz="1200" dirty="0" err="1">
                <a:ea typeface="SamsungOne-400" panose="020B0503030303020204" pitchFamily="34" charset="0"/>
              </a:rPr>
              <a:t>đầu</a:t>
            </a:r>
            <a:r>
              <a:rPr lang="en-US" altLang="ko-KR" sz="1200" dirty="0">
                <a:ea typeface="SamsungOne-400" panose="020B0503030303020204" pitchFamily="34" charset="0"/>
              </a:rPr>
              <a:t> </a:t>
            </a:r>
            <a:r>
              <a:rPr lang="en-US" altLang="ko-KR" sz="1200" dirty="0" err="1">
                <a:ea typeface="SamsungOne-400" panose="020B0503030303020204" pitchFamily="34" charset="0"/>
              </a:rPr>
              <a:t>giới</a:t>
            </a:r>
            <a:r>
              <a:rPr lang="en-US" altLang="ko-KR" sz="1200" dirty="0">
                <a:ea typeface="SamsungOne-400" panose="020B0503030303020204" pitchFamily="34" charset="0"/>
              </a:rPr>
              <a:t> </a:t>
            </a:r>
            <a:r>
              <a:rPr lang="en-US" altLang="ko-KR" sz="1200" dirty="0" err="1">
                <a:ea typeface="SamsungOne-400" panose="020B0503030303020204" pitchFamily="34" charset="0"/>
              </a:rPr>
              <a:t>thiệu</a:t>
            </a:r>
            <a:r>
              <a:rPr lang="en-US" altLang="ko-KR" sz="1200" dirty="0">
                <a:ea typeface="SamsungOne-400" panose="020B0503030303020204" pitchFamily="34" charset="0"/>
              </a:rPr>
              <a:t> </a:t>
            </a:r>
            <a:r>
              <a:rPr lang="en-US" altLang="ko-KR" sz="1200" dirty="0" err="1">
                <a:ea typeface="SamsungOne-400" panose="020B0503030303020204" pitchFamily="34" charset="0"/>
              </a:rPr>
              <a:t>chúng</a:t>
            </a:r>
            <a:r>
              <a:rPr lang="en-US" altLang="ko-KR" sz="1200" dirty="0">
                <a:ea typeface="SamsungOne-400" panose="020B0503030303020204" pitchFamily="34" charset="0"/>
              </a:rPr>
              <a:t> </a:t>
            </a:r>
            <a:r>
              <a:rPr lang="en-US" altLang="ko-KR" sz="1200" dirty="0" err="1">
                <a:ea typeface="SamsungOne-400" panose="020B0503030303020204" pitchFamily="34" charset="0"/>
              </a:rPr>
              <a:t>trong</a:t>
            </a:r>
            <a:r>
              <a:rPr lang="en-US" altLang="ko-KR" sz="1200" dirty="0">
                <a:ea typeface="SamsungOne-400" panose="020B0503030303020204" pitchFamily="34" charset="0"/>
              </a:rPr>
              <a:t> </a:t>
            </a:r>
            <a:r>
              <a:rPr lang="en-US" altLang="ko-KR" sz="1200" dirty="0" err="1">
                <a:ea typeface="SamsungOne-400" panose="020B0503030303020204" pitchFamily="34" charset="0"/>
              </a:rPr>
              <a:t>vài</a:t>
            </a:r>
            <a:r>
              <a:rPr lang="en-US" altLang="ko-KR" sz="1200" dirty="0">
                <a:ea typeface="SamsungOne-400" panose="020B0503030303020204" pitchFamily="34" charset="0"/>
              </a:rPr>
              <a:t> slide </a:t>
            </a:r>
            <a:r>
              <a:rPr lang="en-US" altLang="ko-KR" sz="1200" dirty="0" err="1">
                <a:ea typeface="SamsungOne-400" panose="020B0503030303020204" pitchFamily="34" charset="0"/>
              </a:rPr>
              <a:t>tiếp</a:t>
            </a:r>
            <a:r>
              <a:rPr lang="en-US" altLang="ko-KR" sz="1200" dirty="0">
                <a:ea typeface="SamsungOne-400" panose="020B0503030303020204" pitchFamily="34" charset="0"/>
              </a:rPr>
              <a:t> </a:t>
            </a:r>
            <a:r>
              <a:rPr lang="en-US" altLang="ko-KR" sz="1200" dirty="0" err="1">
                <a:ea typeface="SamsungOne-400" panose="020B0503030303020204" pitchFamily="34" charset="0"/>
              </a:rPr>
              <a:t>theo.</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90</a:t>
            </a:fld>
            <a:endParaRPr lang="ko-KR" altLang="en-US" dirty="0"/>
          </a:p>
        </p:txBody>
      </p:sp>
    </p:spTree>
    <p:extLst>
      <p:ext uri="{BB962C8B-B14F-4D97-AF65-F5344CB8AC3E}">
        <p14:creationId xmlns:p14="http://schemas.microsoft.com/office/powerpoint/2010/main" val="2246559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Chúng tôi muốn sinh viên hiểu rõ siêu dữ liệu không gian tên mà NameNode đang theo dõi trong RAM là gì.</a:t>
            </a:r>
          </a:p>
          <a:p>
            <a:r>
              <a:rPr lang="vi-VN" altLang="ko-KR" sz="1200" dirty="0">
                <a:ea typeface="SamsungOne-400" panose="020B0503030303020204" pitchFamily="34" charset="0"/>
              </a:rPr>
              <a:t>Về bản chất, đó là ánh xạ từ tệp -&gt; Khối -&gt; Vị trí của các khối được sao chép</a:t>
            </a:r>
            <a:endParaRPr lang="en-US" altLang="ko-KR" sz="1200" dirty="0">
              <a:ea typeface="SamsungOne-400" panose="020B0503030303020204" pitchFamily="34" charset="0"/>
            </a:endParaRPr>
          </a:p>
          <a:p>
            <a:endParaRPr lang="en-US" altLang="ko-KR" sz="1200" b="1" dirty="0">
              <a:ea typeface="SamsungOne-400" panose="020B0503030303020204" pitchFamily="34" charset="0"/>
            </a:endParaRPr>
          </a:p>
          <a:p>
            <a:endParaRPr lang="en-US" altLang="ko-KR" sz="1200" b="1" dirty="0">
              <a:ea typeface="SamsungOne-400" panose="020B0503030303020204" pitchFamily="34" charset="0"/>
            </a:endParaRPr>
          </a:p>
          <a:p>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NameNode giữ ánh xạ tên tệp tới vị trí khối. NameNode giữ thông tin này trong bộ nhớ để có hiệu suất nhanh,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tuy nhiên cũng phải lưu vào đĩa cho bền. Điều này thực sự khá quan trọng. Nếu thông tin không gian tên này bị mất, chúng tôi sẽ không còn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có thể khôi phục hệ thống tệp HDFS của chúng tôi. Điều này là do các nút dữ liệu chỉ có id khối của các khối mà chúng có trên đĩa.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Các nút dữ liệu không biết tệp dữ liệu thuộc về tệp nào. Fsimage và chỉnh sửa là các tệp được sử dụng để lưu trữ lâu dài không gian tên.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Thông tin thêm về điều này trong một slide khác về điểm kiểm tra.</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sz="1200" dirty="0"/>
          </a:p>
          <a:p>
            <a:endParaRPr lang="ko-KR" altLang="en-US" sz="1200"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91</a:t>
            </a:fld>
            <a:endParaRPr lang="ko-KR" altLang="en-US" dirty="0"/>
          </a:p>
        </p:txBody>
      </p:sp>
    </p:spTree>
    <p:extLst>
      <p:ext uri="{BB962C8B-B14F-4D97-AF65-F5344CB8AC3E}">
        <p14:creationId xmlns:p14="http://schemas.microsoft.com/office/powerpoint/2010/main" val="37471935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dirty="0">
              <a:ea typeface="SamsungOne-400" panose="020B0503030303020204" pitchFamily="34" charset="0"/>
            </a:endParaRPr>
          </a:p>
          <a:p>
            <a:r>
              <a:rPr lang="vi-VN" altLang="ko-KR" dirty="0">
                <a:ea typeface="SamsungOne-400" panose="020B0503030303020204" pitchFamily="34" charset="0"/>
              </a:rPr>
              <a:t>Trong vài slide tiếp theo, chúng ta sẽ khám phá siêu dữ liệu mà NameNode lưu giữ trong bộ nhớ.</a:t>
            </a:r>
            <a:endParaRPr lang="en-US" altLang="ko-KR"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dirty="0">
                <a:ea typeface="SamsungOne-400" panose="020B0503030303020204" pitchFamily="34" charset="0"/>
              </a:rPr>
              <a:t>Đối với mỗi tệp, NameNode giữ 2 bộ thông tin.</a:t>
            </a:r>
          </a:p>
          <a:p>
            <a:r>
              <a:rPr lang="vi-VN" altLang="ko-KR" dirty="0">
                <a:ea typeface="SamsungOne-400" panose="020B0503030303020204" pitchFamily="34" charset="0"/>
              </a:rPr>
              <a:t>Một trong số đó là thông tin liên quan đến tệp.</a:t>
            </a:r>
          </a:p>
          <a:p>
            <a:r>
              <a:rPr lang="vi-VN" altLang="ko-KR" dirty="0">
                <a:ea typeface="SamsungOne-400" panose="020B0503030303020204" pitchFamily="34" charset="0"/>
              </a:rPr>
              <a:t>Tập hợp còn lại là thông tin khối cho tất cả các khối mà tệp bao gồm. Mỗi "mục" yêu cầu từ 150 đến 250 byte.</a:t>
            </a:r>
          </a:p>
          <a:p>
            <a:r>
              <a:rPr lang="vi-VN" altLang="ko-KR" dirty="0">
                <a:ea typeface="SamsungOne-400" panose="020B0503030303020204" pitchFamily="34" charset="0"/>
              </a:rPr>
              <a:t>Vì vậy, số mục tối thiểu mà một tệp yêu cầu sẽ là 2 – 1 mục cho thông tin tệp và 1 mục cho một tệp khối.</a:t>
            </a:r>
          </a:p>
          <a:p>
            <a:r>
              <a:rPr lang="vi-VN" altLang="ko-KR" dirty="0">
                <a:ea typeface="SamsungOne-400" panose="020B0503030303020204" pitchFamily="34" charset="0"/>
              </a:rPr>
              <a:t>Bất kỳ tệp nào nhỏ hơn kích thước khối HDFS sẽ phù hợp với đánh giá này.</a:t>
            </a:r>
            <a:endParaRPr lang="en-US" altLang="ko-KR" sz="1200" b="1"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92</a:t>
            </a:fld>
            <a:endParaRPr lang="ko-KR" altLang="en-US" dirty="0"/>
          </a:p>
        </p:txBody>
      </p:sp>
    </p:spTree>
    <p:extLst>
      <p:ext uri="{BB962C8B-B14F-4D97-AF65-F5344CB8AC3E}">
        <p14:creationId xmlns:p14="http://schemas.microsoft.com/office/powerpoint/2010/main" val="18751546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vi-VN" altLang="ko-KR" sz="1200" dirty="0">
                <a:ea typeface="SamsungOne-400" panose="020B0503030303020204" pitchFamily="34" charset="0"/>
              </a:rPr>
              <a:t>Tiếp tục cuộc thảo luận của chúng tôi từ slide trước, chúng tôi giới thiệu vấn đề tệp nhỏ.</a:t>
            </a:r>
          </a:p>
          <a:p>
            <a:r>
              <a:rPr lang="vi-VN" altLang="ko-KR" sz="1200" dirty="0">
                <a:ea typeface="SamsungOne-400" panose="020B0503030303020204" pitchFamily="34" charset="0"/>
              </a:rPr>
              <a:t>Điều này xảy ra khi yêu cầu bộ nhớ để lưu trữ tất cả các "mục" được giữ trong RAM NameNode vượt quá giới hạn của bộ nhớ heap Java NameNode.</a:t>
            </a:r>
          </a:p>
          <a:p>
            <a:r>
              <a:rPr lang="vi-VN" altLang="ko-KR" sz="1200" dirty="0">
                <a:ea typeface="SamsungOne-400" panose="020B0503030303020204" pitchFamily="34" charset="0"/>
              </a:rPr>
              <a:t>Kích thước mặc định cho bộ nhớ heap này là 1 GB, mặc dù hầu hết cụm Hadoop được phân bổ nhiều hơn.</a:t>
            </a:r>
          </a:p>
          <a:p>
            <a:r>
              <a:rPr lang="vi-VN" altLang="ko-KR" sz="1200" dirty="0">
                <a:ea typeface="SamsungOne-400" panose="020B0503030303020204" pitchFamily="34" charset="0"/>
              </a:rPr>
              <a:t>Số lượng tệp tối đa được đề xuất trên HDFS là khoảng 300 triệu và Apache Ozone hiện được đề xuất để khắc phục sự cố tệp nhỏ HDFS.</a:t>
            </a:r>
            <a:endParaRPr lang="en-US" altLang="ko-KR" sz="1200" dirty="0">
              <a:ea typeface="SamsungOne-400" panose="020B0503030303020204" pitchFamily="34" charset="0"/>
            </a:endParaRPr>
          </a:p>
          <a:p>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dirty="0"/>
          </a:p>
          <a:p>
            <a:r>
              <a:rPr lang="en-US" altLang="ko-KR" sz="1200" b="0" dirty="0">
                <a:ea typeface="SamsungOne-400" panose="020B0503030303020204" pitchFamily="34" charset="0"/>
              </a:rPr>
              <a:t>https://docs.cloudera.com/HDPDocuments/HDP2/HDP-2.6.5/bk_command-line-installation/content/configuring-namenode-heap-size.html</a:t>
            </a:r>
          </a:p>
          <a:p>
            <a:r>
              <a:rPr lang="en-US" altLang="ko-KR" sz="1200" b="0" dirty="0">
                <a:ea typeface="SamsungOne-400" panose="020B0503030303020204" pitchFamily="34" charset="0"/>
              </a:rPr>
              <a:t>https://blog.cloudera.com/one-billion-files-in-ozone/</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93</a:t>
            </a:fld>
            <a:endParaRPr lang="ko-KR" altLang="en-US" dirty="0"/>
          </a:p>
        </p:txBody>
      </p:sp>
    </p:spTree>
    <p:extLst>
      <p:ext uri="{BB962C8B-B14F-4D97-AF65-F5344CB8AC3E}">
        <p14:creationId xmlns:p14="http://schemas.microsoft.com/office/powerpoint/2010/main" val="6063876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r>
              <a:rPr lang="en-US" altLang="ko-KR" sz="1200" dirty="0" err="1">
                <a:ea typeface="SamsungOne-400" panose="020B0503030303020204" pitchFamily="34" charset="0"/>
              </a:rPr>
              <a:t>Trình</a:t>
            </a:r>
            <a:r>
              <a:rPr lang="en-US" altLang="ko-KR" sz="1200" dirty="0">
                <a:ea typeface="SamsungOne-400" panose="020B0503030303020204" pitchFamily="34" charset="0"/>
              </a:rPr>
              <a:t> </a:t>
            </a:r>
            <a:r>
              <a:rPr lang="en-US" altLang="ko-KR" sz="1200" dirty="0" err="1">
                <a:ea typeface="SamsungOne-400" panose="020B0503030303020204" pitchFamily="34" charset="0"/>
              </a:rPr>
              <a:t>tự</a:t>
            </a:r>
            <a:r>
              <a:rPr lang="en-US" altLang="ko-KR" sz="1200" dirty="0">
                <a:ea typeface="SamsungOne-400" panose="020B0503030303020204" pitchFamily="34" charset="0"/>
              </a:rPr>
              <a:t> </a:t>
            </a:r>
            <a:r>
              <a:rPr lang="en-US" altLang="ko-KR" sz="1200" dirty="0" err="1">
                <a:ea typeface="SamsungOne-400" panose="020B0503030303020204" pitchFamily="34" charset="0"/>
              </a:rPr>
              <a:t>các</a:t>
            </a:r>
            <a:r>
              <a:rPr lang="en-US" altLang="ko-KR" sz="1200" dirty="0">
                <a:ea typeface="SamsungOne-400" panose="020B0503030303020204" pitchFamily="34" charset="0"/>
              </a:rPr>
              <a:t> </a:t>
            </a:r>
            <a:r>
              <a:rPr lang="en-US" altLang="ko-KR" sz="1200" dirty="0" err="1">
                <a:ea typeface="SamsungOne-400" panose="020B0503030303020204" pitchFamily="34" charset="0"/>
              </a:rPr>
              <a:t>thao</a:t>
            </a:r>
            <a:r>
              <a:rPr lang="en-US" altLang="ko-KR" sz="1200" dirty="0">
                <a:ea typeface="SamsungOne-400" panose="020B0503030303020204" pitchFamily="34" charset="0"/>
              </a:rPr>
              <a:t> </a:t>
            </a:r>
            <a:r>
              <a:rPr lang="en-US" altLang="ko-KR" sz="1200" dirty="0" err="1">
                <a:ea typeface="SamsungOne-400" panose="020B0503030303020204" pitchFamily="34" charset="0"/>
              </a:rPr>
              <a:t>tác</a:t>
            </a:r>
            <a:r>
              <a:rPr lang="en-US" altLang="ko-KR" sz="1200" dirty="0">
                <a:ea typeface="SamsungOne-400" panose="020B0503030303020204" pitchFamily="34" charset="0"/>
              </a:rPr>
              <a:t> </a:t>
            </a:r>
            <a:r>
              <a:rPr lang="en-US" altLang="ko-KR" sz="1200" dirty="0" err="1">
                <a:ea typeface="SamsungOne-400" panose="020B0503030303020204" pitchFamily="34" charset="0"/>
              </a:rPr>
              <a:t>đến</a:t>
            </a:r>
            <a:r>
              <a:rPr lang="en-US" altLang="ko-KR" sz="1200" dirty="0">
                <a:ea typeface="SamsungOne-400" panose="020B0503030303020204" pitchFamily="34" charset="0"/>
              </a:rPr>
              <a:t> </a:t>
            </a:r>
            <a:r>
              <a:rPr lang="en-US" altLang="ko-KR" sz="1200" dirty="0" err="1">
                <a:ea typeface="SamsungOne-400" panose="020B0503030303020204" pitchFamily="34" charset="0"/>
              </a:rPr>
              <a:t>điểm</a:t>
            </a:r>
            <a:r>
              <a:rPr lang="en-US" altLang="ko-KR" sz="1200" dirty="0">
                <a:ea typeface="SamsungOne-400" panose="020B0503030303020204" pitchFamily="34" charset="0"/>
              </a:rPr>
              <a:t> </a:t>
            </a:r>
            <a:r>
              <a:rPr lang="en-US" altLang="ko-KR" sz="1200" dirty="0" err="1">
                <a:ea typeface="SamsungOne-400" panose="020B0503030303020204" pitchFamily="34" charset="0"/>
              </a:rPr>
              <a:t>kiểm</a:t>
            </a:r>
            <a:r>
              <a:rPr lang="en-US" altLang="ko-KR" sz="1200" dirty="0">
                <a:ea typeface="SamsungOne-400" panose="020B0503030303020204" pitchFamily="34" charset="0"/>
              </a:rPr>
              <a:t> </a:t>
            </a:r>
            <a:r>
              <a:rPr lang="en-US" altLang="ko-KR" sz="1200" dirty="0" err="1">
                <a:ea typeface="SamsungOne-400" panose="020B0503030303020204" pitchFamily="34" charset="0"/>
              </a:rPr>
              <a:t>tra</a:t>
            </a:r>
            <a:r>
              <a:rPr lang="en-US" altLang="ko-KR" sz="1200" dirty="0">
                <a:ea typeface="SamsungOne-400" panose="020B0503030303020204" pitchFamily="34" charset="0"/>
              </a:rPr>
              <a:t>:</a:t>
            </a:r>
          </a:p>
          <a:p>
            <a:r>
              <a:rPr lang="en-US" altLang="ko-KR" sz="1200" dirty="0">
                <a:ea typeface="SamsungOne-400" panose="020B0503030303020204" pitchFamily="34" charset="0"/>
              </a:rPr>
              <a:t>SN: </a:t>
            </a:r>
            <a:r>
              <a:rPr lang="en-US" altLang="ko-KR" sz="1200" dirty="0" err="1">
                <a:ea typeface="SamsungOne-400" panose="020B0503030303020204" pitchFamily="34" charset="0"/>
              </a:rPr>
              <a:t>Yêu</a:t>
            </a:r>
            <a:r>
              <a:rPr lang="en-US" altLang="ko-KR" sz="1200" dirty="0">
                <a:ea typeface="SamsungOne-400" panose="020B0503030303020204" pitchFamily="34" charset="0"/>
              </a:rPr>
              <a:t> </a:t>
            </a:r>
            <a:r>
              <a:rPr lang="en-US" altLang="ko-KR" sz="1200" dirty="0" err="1">
                <a:ea typeface="SamsungOne-400" panose="020B0503030303020204" pitchFamily="34" charset="0"/>
              </a:rPr>
              <a:t>cầu</a:t>
            </a:r>
            <a:r>
              <a:rPr lang="en-US" altLang="ko-KR" sz="1200" dirty="0">
                <a:ea typeface="SamsungOne-400" panose="020B0503030303020204" pitchFamily="34" charset="0"/>
              </a:rPr>
              <a:t> </a:t>
            </a:r>
            <a:r>
              <a:rPr lang="en-US" altLang="ko-KR" sz="1200" dirty="0" err="1">
                <a:ea typeface="SamsungOne-400" panose="020B0503030303020204" pitchFamily="34" charset="0"/>
              </a:rPr>
              <a:t>sao</a:t>
            </a:r>
            <a:r>
              <a:rPr lang="en-US" altLang="ko-KR" sz="1200" dirty="0">
                <a:ea typeface="SamsungOne-400" panose="020B0503030303020204" pitchFamily="34" charset="0"/>
              </a:rPr>
              <a:t> </a:t>
            </a:r>
            <a:r>
              <a:rPr lang="en-US" altLang="ko-KR" sz="1200" dirty="0" err="1">
                <a:ea typeface="SamsungOne-400" panose="020B0503030303020204" pitchFamily="34" charset="0"/>
              </a:rPr>
              <a:t>chép</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mới</a:t>
            </a:r>
            <a:r>
              <a:rPr lang="en-US" altLang="ko-KR" sz="1200" dirty="0">
                <a:ea typeface="SamsungOne-400" panose="020B0503030303020204" pitchFamily="34" charset="0"/>
              </a:rPr>
              <a:t> </a:t>
            </a:r>
            <a:r>
              <a:rPr lang="en-US" altLang="ko-KR" sz="1200" dirty="0" err="1">
                <a:ea typeface="SamsungOne-400" panose="020B0503030303020204" pitchFamily="34" charset="0"/>
              </a:rPr>
              <a:t>nhất</a:t>
            </a:r>
            <a:r>
              <a:rPr lang="en-US" altLang="ko-KR" sz="1200" dirty="0">
                <a:ea typeface="SamsungOne-400" panose="020B0503030303020204" pitchFamily="34" charset="0"/>
              </a:rPr>
              <a:t> </a:t>
            </a:r>
            <a:r>
              <a:rPr lang="en-US" altLang="ko-KR" sz="1200" dirty="0" err="1">
                <a:ea typeface="SamsungOne-400" panose="020B0503030303020204" pitchFamily="34" charset="0"/>
              </a:rPr>
              <a:t>và</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endParaRPr lang="en-US" altLang="ko-KR" sz="1200" dirty="0">
              <a:ea typeface="SamsungOne-400" panose="020B0503030303020204" pitchFamily="34" charset="0"/>
            </a:endParaRPr>
          </a:p>
          <a:p>
            <a:r>
              <a:rPr lang="en-US" altLang="ko-KR" sz="1200" dirty="0">
                <a:ea typeface="SamsungOne-400" panose="020B0503030303020204" pitchFamily="34" charset="0"/>
              </a:rPr>
              <a:t>NN: </a:t>
            </a:r>
            <a:r>
              <a:rPr lang="en-US" altLang="ko-KR" sz="1200" dirty="0" err="1">
                <a:ea typeface="SamsungOne-400" panose="020B0503030303020204" pitchFamily="34" charset="0"/>
              </a:rPr>
              <a:t>Gửi</a:t>
            </a:r>
            <a:r>
              <a:rPr lang="en-US" altLang="ko-KR" sz="1200" dirty="0">
                <a:ea typeface="SamsungOne-400" panose="020B0503030303020204" pitchFamily="34" charset="0"/>
              </a:rPr>
              <a:t> SN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và</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endParaRPr lang="en-US" altLang="ko-KR" sz="1200" dirty="0">
              <a:ea typeface="SamsungOne-400" panose="020B0503030303020204" pitchFamily="34" charset="0"/>
            </a:endParaRPr>
          </a:p>
          <a:p>
            <a:r>
              <a:rPr lang="en-US" altLang="ko-KR" sz="1200" dirty="0">
                <a:ea typeface="SamsungOne-400" panose="020B0503030303020204" pitchFamily="34" charset="0"/>
              </a:rPr>
              <a:t>NN: </a:t>
            </a:r>
            <a:r>
              <a:rPr lang="en-US" altLang="ko-KR" sz="1200" dirty="0" err="1">
                <a:ea typeface="SamsungOne-400" panose="020B0503030303020204" pitchFamily="34" charset="0"/>
              </a:rPr>
              <a:t>Đánh</a:t>
            </a:r>
            <a:r>
              <a:rPr lang="en-US" altLang="ko-KR" sz="1200" dirty="0">
                <a:ea typeface="SamsungOne-400" panose="020B0503030303020204" pitchFamily="34" charset="0"/>
              </a:rPr>
              <a:t> </a:t>
            </a:r>
            <a:r>
              <a:rPr lang="en-US" altLang="ko-KR" sz="1200" dirty="0" err="1">
                <a:ea typeface="SamsungOne-400" panose="020B0503030303020204" pitchFamily="34" charset="0"/>
              </a:rPr>
              <a:t>dấu</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r>
              <a:rPr lang="en-US" altLang="ko-KR" sz="1200" dirty="0">
                <a:ea typeface="SamsungOne-400" panose="020B0503030303020204" pitchFamily="34" charset="0"/>
              </a:rPr>
              <a:t> </a:t>
            </a:r>
            <a:r>
              <a:rPr lang="en-US" altLang="ko-KR" sz="1200" dirty="0" err="1">
                <a:ea typeface="SamsungOne-400" panose="020B0503030303020204" pitchFamily="34" charset="0"/>
              </a:rPr>
              <a:t>hiện</a:t>
            </a:r>
            <a:r>
              <a:rPr lang="en-US" altLang="ko-KR" sz="1200" dirty="0">
                <a:ea typeface="SamsungOne-400" panose="020B0503030303020204" pitchFamily="34" charset="0"/>
              </a:rPr>
              <a:t> </a:t>
            </a:r>
            <a:r>
              <a:rPr lang="en-US" altLang="ko-KR" sz="1200" dirty="0" err="1">
                <a:ea typeface="SamsungOne-400" panose="020B0503030303020204" pitchFamily="34" charset="0"/>
              </a:rPr>
              <a:t>tại</a:t>
            </a:r>
            <a:r>
              <a:rPr lang="en-US" altLang="ko-KR" sz="1200" dirty="0">
                <a:ea typeface="SamsungOne-400" panose="020B0503030303020204" pitchFamily="34" charset="0"/>
              </a:rPr>
              <a:t> </a:t>
            </a:r>
            <a:r>
              <a:rPr lang="en-US" altLang="ko-KR" sz="1200" dirty="0" err="1">
                <a:ea typeface="SamsungOne-400" panose="020B0503030303020204" pitchFamily="34" charset="0"/>
              </a:rPr>
              <a:t>là</a:t>
            </a:r>
            <a:r>
              <a:rPr lang="en-US" altLang="ko-KR" sz="1200" dirty="0">
                <a:ea typeface="SamsungOne-400" panose="020B0503030303020204" pitchFamily="34" charset="0"/>
              </a:rPr>
              <a:t> </a:t>
            </a:r>
            <a:r>
              <a:rPr lang="en-US" altLang="ko-KR" sz="1200" dirty="0" err="1">
                <a:ea typeface="SamsungOne-400" panose="020B0503030303020204" pitchFamily="34" charset="0"/>
              </a:rPr>
              <a:t>cũ</a:t>
            </a:r>
            <a:endParaRPr lang="en-US" altLang="ko-KR" sz="1200" dirty="0">
              <a:ea typeface="SamsungOne-400" panose="020B0503030303020204" pitchFamily="34" charset="0"/>
            </a:endParaRPr>
          </a:p>
          <a:p>
            <a:r>
              <a:rPr lang="en-US" altLang="ko-KR" sz="1200" dirty="0">
                <a:ea typeface="SamsungOne-400" panose="020B0503030303020204" pitchFamily="34" charset="0"/>
              </a:rPr>
              <a:t>NN: </a:t>
            </a:r>
            <a:r>
              <a:rPr lang="en-US" altLang="ko-KR" sz="1200" dirty="0" err="1">
                <a:ea typeface="SamsungOne-400" panose="020B0503030303020204" pitchFamily="34" charset="0"/>
              </a:rPr>
              <a:t>Bắt</a:t>
            </a:r>
            <a:r>
              <a:rPr lang="en-US" altLang="ko-KR" sz="1200" dirty="0">
                <a:ea typeface="SamsungOne-400" panose="020B0503030303020204" pitchFamily="34" charset="0"/>
              </a:rPr>
              <a:t> </a:t>
            </a:r>
            <a:r>
              <a:rPr lang="en-US" altLang="ko-KR" sz="1200" dirty="0" err="1">
                <a:ea typeface="SamsungOne-400" panose="020B0503030303020204" pitchFamily="34" charset="0"/>
              </a:rPr>
              <a:t>đầu</a:t>
            </a:r>
            <a:r>
              <a:rPr lang="en-US" altLang="ko-KR" sz="1200" dirty="0">
                <a:ea typeface="SamsungOne-400" panose="020B0503030303020204" pitchFamily="34" charset="0"/>
              </a:rPr>
              <a:t> </a:t>
            </a:r>
            <a:r>
              <a:rPr lang="en-US" altLang="ko-KR" sz="1200" dirty="0" err="1">
                <a:ea typeface="SamsungOne-400" panose="020B0503030303020204" pitchFamily="34" charset="0"/>
              </a:rPr>
              <a:t>ghi</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r>
              <a:rPr lang="en-US" altLang="ko-KR" sz="1200" dirty="0">
                <a:ea typeface="SamsungOne-400" panose="020B0503030303020204" pitchFamily="34" charset="0"/>
              </a:rPr>
              <a:t> </a:t>
            </a:r>
            <a:r>
              <a:rPr lang="en-US" altLang="ko-KR" sz="1200" dirty="0" err="1">
                <a:ea typeface="SamsungOne-400" panose="020B0503030303020204" pitchFamily="34" charset="0"/>
              </a:rPr>
              <a:t>thế</a:t>
            </a:r>
            <a:r>
              <a:rPr lang="en-US" altLang="ko-KR" sz="1200" dirty="0">
                <a:ea typeface="SamsungOne-400" panose="020B0503030303020204" pitchFamily="34" charset="0"/>
              </a:rPr>
              <a:t> </a:t>
            </a:r>
            <a:r>
              <a:rPr lang="en-US" altLang="ko-KR" sz="1200" dirty="0" err="1">
                <a:ea typeface="SamsungOne-400" panose="020B0503030303020204" pitchFamily="34" charset="0"/>
              </a:rPr>
              <a:t>hệ</a:t>
            </a:r>
            <a:r>
              <a:rPr lang="en-US" altLang="ko-KR" sz="1200" dirty="0">
                <a:ea typeface="SamsungOne-400" panose="020B0503030303020204" pitchFamily="34" charset="0"/>
              </a:rPr>
              <a:t> </a:t>
            </a:r>
            <a:r>
              <a:rPr lang="en-US" altLang="ko-KR" sz="1200" dirty="0" err="1">
                <a:ea typeface="SamsungOne-400" panose="020B0503030303020204" pitchFamily="34" charset="0"/>
              </a:rPr>
              <a:t>tiếp</a:t>
            </a:r>
            <a:r>
              <a:rPr lang="en-US" altLang="ko-KR" sz="1200" dirty="0">
                <a:ea typeface="SamsungOne-400" panose="020B0503030303020204" pitchFamily="34" charset="0"/>
              </a:rPr>
              <a:t> </a:t>
            </a:r>
            <a:r>
              <a:rPr lang="en-US" altLang="ko-KR" sz="1200" dirty="0" err="1">
                <a:ea typeface="SamsungOne-400" panose="020B0503030303020204" pitchFamily="34" charset="0"/>
              </a:rPr>
              <a:t>theo</a:t>
            </a:r>
            <a:endParaRPr lang="en-US" altLang="ko-KR" sz="1200" dirty="0">
              <a:ea typeface="SamsungOne-400" panose="020B0503030303020204" pitchFamily="34" charset="0"/>
            </a:endParaRPr>
          </a:p>
          <a:p>
            <a:r>
              <a:rPr lang="en-US" altLang="ko-KR" sz="1200" dirty="0">
                <a:ea typeface="SamsungOne-400" panose="020B0503030303020204" pitchFamily="34" charset="0"/>
              </a:rPr>
              <a:t>SN: </a:t>
            </a:r>
            <a:r>
              <a:rPr lang="en-US" altLang="ko-KR" sz="1200" dirty="0" err="1">
                <a:ea typeface="SamsungOne-400" panose="020B0503030303020204" pitchFamily="34" charset="0"/>
              </a:rPr>
              <a:t>Kết</a:t>
            </a:r>
            <a:r>
              <a:rPr lang="en-US" altLang="ko-KR" sz="1200" dirty="0">
                <a:ea typeface="SamsungOne-400" panose="020B0503030303020204" pitchFamily="34" charset="0"/>
              </a:rPr>
              <a:t> </a:t>
            </a:r>
            <a:r>
              <a:rPr lang="en-US" altLang="ko-KR" sz="1200" dirty="0" err="1">
                <a:ea typeface="SamsungOne-400" panose="020B0503030303020204" pitchFamily="34" charset="0"/>
              </a:rPr>
              <a:t>hợp</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với</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r>
              <a:rPr lang="en-US" altLang="ko-KR" sz="1200" dirty="0">
                <a:ea typeface="SamsungOne-400" panose="020B0503030303020204" pitchFamily="34" charset="0"/>
              </a:rPr>
              <a:t> </a:t>
            </a:r>
            <a:r>
              <a:rPr lang="en-US" altLang="ko-KR" sz="1200" dirty="0" err="1">
                <a:ea typeface="SamsungOne-400" panose="020B0503030303020204" pitchFamily="34" charset="0"/>
              </a:rPr>
              <a:t>bằng</a:t>
            </a:r>
            <a:r>
              <a:rPr lang="en-US" altLang="ko-KR" sz="1200" dirty="0">
                <a:ea typeface="SamsungOne-400" panose="020B0503030303020204" pitchFamily="34" charset="0"/>
              </a:rPr>
              <a:t> </a:t>
            </a:r>
            <a:r>
              <a:rPr lang="en-US" altLang="ko-KR" sz="1200" dirty="0" err="1">
                <a:ea typeface="SamsungOne-400" panose="020B0503030303020204" pitchFamily="34" charset="0"/>
              </a:rPr>
              <a:t>cách</a:t>
            </a:r>
            <a:r>
              <a:rPr lang="en-US" altLang="ko-KR" sz="1200" dirty="0">
                <a:ea typeface="SamsungOne-400" panose="020B0503030303020204" pitchFamily="34" charset="0"/>
              </a:rPr>
              <a:t> </a:t>
            </a:r>
            <a:r>
              <a:rPr lang="en-US" altLang="ko-KR" sz="1200" dirty="0" err="1">
                <a:ea typeface="SamsungOne-400" panose="020B0503030303020204" pitchFamily="34" charset="0"/>
              </a:rPr>
              <a:t>xem</a:t>
            </a:r>
            <a:r>
              <a:rPr lang="en-US" altLang="ko-KR" sz="1200" dirty="0">
                <a:ea typeface="SamsungOne-400" panose="020B0503030303020204" pitchFamily="34" charset="0"/>
              </a:rPr>
              <a:t> qua </a:t>
            </a:r>
            <a:r>
              <a:rPr lang="en-US" altLang="ko-KR" sz="1200" dirty="0" err="1">
                <a:ea typeface="SamsungOne-400" panose="020B0503030303020204" pitchFamily="34" charset="0"/>
              </a:rPr>
              <a:t>các</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endParaRPr lang="en-US" altLang="ko-KR" sz="1200" dirty="0">
              <a:ea typeface="SamsungOne-400" panose="020B0503030303020204" pitchFamily="34" charset="0"/>
            </a:endParaRPr>
          </a:p>
          <a:p>
            <a:r>
              <a:rPr lang="en-US" altLang="ko-KR" sz="1200" dirty="0">
                <a:ea typeface="SamsungOne-400" panose="020B0503030303020204" pitchFamily="34" charset="0"/>
              </a:rPr>
              <a:t>SN: </a:t>
            </a:r>
            <a:r>
              <a:rPr lang="en-US" altLang="ko-KR" sz="1200" dirty="0" err="1">
                <a:ea typeface="SamsungOne-400" panose="020B0503030303020204" pitchFamily="34" charset="0"/>
              </a:rPr>
              <a:t>Gửi</a:t>
            </a:r>
            <a:r>
              <a:rPr lang="en-US" altLang="ko-KR" sz="1200" dirty="0">
                <a:ea typeface="SamsungOne-400" panose="020B0503030303020204" pitchFamily="34" charset="0"/>
              </a:rPr>
              <a:t> NN </a:t>
            </a:r>
            <a:r>
              <a:rPr lang="en-US" altLang="ko-KR" sz="1200" dirty="0" err="1">
                <a:ea typeface="SamsungOne-400" panose="020B0503030303020204" pitchFamily="34" charset="0"/>
              </a:rPr>
              <a:t>một</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thế</a:t>
            </a:r>
            <a:r>
              <a:rPr lang="en-US" altLang="ko-KR" sz="1200" dirty="0">
                <a:ea typeface="SamsungOne-400" panose="020B0503030303020204" pitchFamily="34" charset="0"/>
              </a:rPr>
              <a:t> </a:t>
            </a:r>
            <a:r>
              <a:rPr lang="en-US" altLang="ko-KR" sz="1200" dirty="0" err="1">
                <a:ea typeface="SamsungOne-400" panose="020B0503030303020204" pitchFamily="34" charset="0"/>
              </a:rPr>
              <a:t>hệ</a:t>
            </a:r>
            <a:r>
              <a:rPr lang="en-US" altLang="ko-KR" sz="1200" dirty="0">
                <a:ea typeface="SamsungOne-400" panose="020B0503030303020204" pitchFamily="34" charset="0"/>
              </a:rPr>
              <a:t> </a:t>
            </a:r>
            <a:r>
              <a:rPr lang="en-US" altLang="ko-KR" sz="1200" dirty="0" err="1">
                <a:ea typeface="SamsungOne-400" panose="020B0503030303020204" pitchFamily="34" charset="0"/>
              </a:rPr>
              <a:t>mới</a:t>
            </a:r>
            <a:endParaRPr lang="en-US" altLang="ko-KR" sz="1200" dirty="0">
              <a:ea typeface="SamsungOne-400" panose="020B0503030303020204" pitchFamily="34" charset="0"/>
            </a:endParaRPr>
          </a:p>
          <a:p>
            <a:r>
              <a:rPr lang="en-US" altLang="ko-KR" sz="1200" dirty="0">
                <a:ea typeface="SamsungOne-400" panose="020B0503030303020204" pitchFamily="34" charset="0"/>
              </a:rPr>
              <a:t>NN: </a:t>
            </a:r>
            <a:r>
              <a:rPr lang="en-US" altLang="ko-KR" sz="1200" dirty="0" err="1">
                <a:ea typeface="SamsungOne-400" panose="020B0503030303020204" pitchFamily="34" charset="0"/>
              </a:rPr>
              <a:t>Đánh</a:t>
            </a:r>
            <a:r>
              <a:rPr lang="en-US" altLang="ko-KR" sz="1200" dirty="0">
                <a:ea typeface="SamsungOne-400" panose="020B0503030303020204" pitchFamily="34" charset="0"/>
              </a:rPr>
              <a:t> </a:t>
            </a:r>
            <a:r>
              <a:rPr lang="en-US" altLang="ko-KR" sz="1200" dirty="0" err="1">
                <a:ea typeface="SamsungOne-400" panose="020B0503030303020204" pitchFamily="34" charset="0"/>
              </a:rPr>
              <a:t>dấu</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cũ</a:t>
            </a:r>
            <a:r>
              <a:rPr lang="en-US" altLang="ko-KR" sz="1200" dirty="0">
                <a:ea typeface="SamsungOne-400" panose="020B0503030303020204" pitchFamily="34" charset="0"/>
              </a:rPr>
              <a:t> </a:t>
            </a:r>
            <a:r>
              <a:rPr lang="en-US" altLang="ko-KR" sz="1200" dirty="0" err="1">
                <a:ea typeface="SamsungOne-400" panose="020B0503030303020204" pitchFamily="34" charset="0"/>
              </a:rPr>
              <a:t>là</a:t>
            </a:r>
            <a:r>
              <a:rPr lang="en-US" altLang="ko-KR" sz="1200" dirty="0">
                <a:ea typeface="SamsungOne-400" panose="020B0503030303020204" pitchFamily="34" charset="0"/>
              </a:rPr>
              <a:t> </a:t>
            </a:r>
            <a:r>
              <a:rPr lang="en-US" altLang="ko-KR" sz="1200" dirty="0" err="1">
                <a:ea typeface="SamsungOne-400" panose="020B0503030303020204" pitchFamily="34" charset="0"/>
              </a:rPr>
              <a:t>cũ</a:t>
            </a:r>
            <a:r>
              <a:rPr lang="en-US" altLang="ko-KR" sz="1200" dirty="0">
                <a:ea typeface="SamsungOne-400" panose="020B0503030303020204" pitchFamily="34" charset="0"/>
              </a:rPr>
              <a:t>.</a:t>
            </a:r>
          </a:p>
          <a:p>
            <a:r>
              <a:rPr lang="en-US" altLang="ko-KR" sz="1200" dirty="0">
                <a:ea typeface="SamsungOne-400" panose="020B0503030303020204" pitchFamily="34" charset="0"/>
              </a:rPr>
              <a:t>NN: </a:t>
            </a:r>
            <a:r>
              <a:rPr lang="en-US" altLang="ko-KR" sz="1200" dirty="0" err="1">
                <a:ea typeface="SamsungOne-400" panose="020B0503030303020204" pitchFamily="34" charset="0"/>
              </a:rPr>
              <a:t>Đánh</a:t>
            </a:r>
            <a:r>
              <a:rPr lang="en-US" altLang="ko-KR" sz="1200" dirty="0">
                <a:ea typeface="SamsungOne-400" panose="020B0503030303020204" pitchFamily="34" charset="0"/>
              </a:rPr>
              <a:t> </a:t>
            </a:r>
            <a:r>
              <a:rPr lang="en-US" altLang="ko-KR" sz="1200" dirty="0" err="1">
                <a:ea typeface="SamsungOne-400" panose="020B0503030303020204" pitchFamily="34" charset="0"/>
              </a:rPr>
              <a:t>dấu</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mới</a:t>
            </a:r>
            <a:r>
              <a:rPr lang="en-US" altLang="ko-KR" sz="1200" dirty="0">
                <a:ea typeface="SamsungOne-400" panose="020B0503030303020204" pitchFamily="34" charset="0"/>
              </a:rPr>
              <a:t> </a:t>
            </a:r>
            <a:r>
              <a:rPr lang="en-US" altLang="ko-KR" sz="1200" dirty="0" err="1">
                <a:ea typeface="SamsungOne-400" panose="020B0503030303020204" pitchFamily="34" charset="0"/>
              </a:rPr>
              <a:t>nhận</a:t>
            </a:r>
            <a:r>
              <a:rPr lang="en-US" altLang="ko-KR" sz="1200" dirty="0">
                <a:ea typeface="SamsungOne-400" panose="020B0503030303020204" pitchFamily="34" charset="0"/>
              </a:rPr>
              <a:t> </a:t>
            </a:r>
            <a:r>
              <a:rPr lang="en-US" altLang="ko-KR" sz="1200" dirty="0" err="1">
                <a:ea typeface="SamsungOne-400" panose="020B0503030303020204" pitchFamily="34" charset="0"/>
              </a:rPr>
              <a:t>là</a:t>
            </a:r>
            <a:r>
              <a:rPr lang="en-US" altLang="ko-KR" sz="1200" dirty="0">
                <a:ea typeface="SamsungOne-400" panose="020B0503030303020204" pitchFamily="34" charset="0"/>
              </a:rPr>
              <a:t> </a:t>
            </a:r>
            <a:r>
              <a:rPr lang="en-US" altLang="ko-KR" sz="1200" dirty="0" err="1">
                <a:ea typeface="SamsungOne-400" panose="020B0503030303020204" pitchFamily="34" charset="0"/>
              </a:rPr>
              <a:t>mới</a:t>
            </a:r>
            <a:r>
              <a:rPr lang="en-US" altLang="ko-KR" sz="1200" dirty="0">
                <a:ea typeface="SamsungOne-400" panose="020B0503030303020204" pitchFamily="34" charset="0"/>
              </a:rPr>
              <a:t> </a:t>
            </a:r>
            <a:r>
              <a:rPr lang="en-US" altLang="ko-KR" sz="1200" dirty="0" err="1">
                <a:ea typeface="SamsungOne-400" panose="020B0503030303020204" pitchFamily="34" charset="0"/>
              </a:rPr>
              <a:t>nhất</a:t>
            </a:r>
            <a:endParaRPr lang="en-US" altLang="ko-KR" sz="1200"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dirty="0">
                <a:ea typeface="SamsungOne-400" panose="020B0503030303020204" pitchFamily="34" charset="0"/>
              </a:rPr>
              <a:t>Trình nền NameNode phụ (SN) không phải là một nút tên chuyển đổi dự phòng.</a:t>
            </a:r>
          </a:p>
          <a:p>
            <a:r>
              <a:rPr lang="vi-VN" altLang="ko-KR" sz="1200" dirty="0">
                <a:ea typeface="SamsungOne-400" panose="020B0503030303020204" pitchFamily="34" charset="0"/>
              </a:rPr>
              <a:t>Nếu nút tên hoạt động (NN) không thành công, nút tên phụ phải được khởi động lại dưới dạng nút tên hoạt động mới. (Thông tin thêm về điều này trong slide chế độ HDFS non-HA)</a:t>
            </a:r>
            <a:endParaRPr lang="en-US" altLang="ko-KR" sz="1200" dirty="0">
              <a:ea typeface="SamsungOne-400" panose="020B0503030303020204" pitchFamily="34" charset="0"/>
            </a:endParaRPr>
          </a:p>
          <a:p>
            <a:endParaRPr lang="en-KR" altLang="ko-KR" sz="1200" dirty="0">
              <a:ea typeface="SamsungOne-400" panose="020B0503030303020204" pitchFamily="34" charset="0"/>
            </a:endParaRPr>
          </a:p>
          <a:p>
            <a:r>
              <a:rPr lang="en-US" altLang="ko-KR" sz="1200" dirty="0" err="1">
                <a:ea typeface="SamsungOne-400" panose="020B0503030303020204" pitchFamily="34" charset="0"/>
              </a:rPr>
              <a:t>Công</a:t>
            </a:r>
            <a:r>
              <a:rPr lang="en-US" altLang="ko-KR" sz="1200" dirty="0">
                <a:ea typeface="SamsungOne-400" panose="020B0503030303020204" pitchFamily="34" charset="0"/>
              </a:rPr>
              <a:t> </a:t>
            </a:r>
            <a:r>
              <a:rPr lang="en-US" altLang="ko-KR" sz="1200" dirty="0" err="1">
                <a:ea typeface="SamsungOne-400" panose="020B0503030303020204" pitchFamily="34" charset="0"/>
              </a:rPr>
              <a:t>việc</a:t>
            </a:r>
            <a:r>
              <a:rPr lang="en-US" altLang="ko-KR" sz="1200" dirty="0">
                <a:ea typeface="SamsungOne-400" panose="020B0503030303020204" pitchFamily="34" charset="0"/>
              </a:rPr>
              <a:t> </a:t>
            </a:r>
            <a:r>
              <a:rPr lang="en-US" altLang="ko-KR" sz="1200" dirty="0" err="1">
                <a:ea typeface="SamsungOne-400" panose="020B0503030303020204" pitchFamily="34" charset="0"/>
              </a:rPr>
              <a:t>chính</a:t>
            </a:r>
            <a:r>
              <a:rPr lang="en-US" altLang="ko-KR" sz="1200" dirty="0">
                <a:ea typeface="SamsungOne-400" panose="020B0503030303020204" pitchFamily="34" charset="0"/>
              </a:rPr>
              <a:t> </a:t>
            </a:r>
            <a:r>
              <a:rPr lang="en-US" altLang="ko-KR" sz="1200" dirty="0" err="1">
                <a:ea typeface="SamsungOne-400" panose="020B0503030303020204" pitchFamily="34" charset="0"/>
              </a:rPr>
              <a:t>của</a:t>
            </a:r>
            <a:r>
              <a:rPr lang="en-US" altLang="ko-KR" sz="1200" dirty="0">
                <a:ea typeface="SamsungOne-400" panose="020B0503030303020204" pitchFamily="34" charset="0"/>
              </a:rPr>
              <a:t> Secondary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en-US" altLang="ko-KR" sz="1200" dirty="0" err="1">
                <a:ea typeface="SamsungOne-400" panose="020B0503030303020204" pitchFamily="34" charset="0"/>
              </a:rPr>
              <a:t>là</a:t>
            </a:r>
            <a:r>
              <a:rPr lang="en-US" altLang="ko-KR" sz="1200" dirty="0">
                <a:ea typeface="SamsungOne-400" panose="020B0503030303020204" pitchFamily="34" charset="0"/>
              </a:rPr>
              <a:t> </a:t>
            </a:r>
            <a:r>
              <a:rPr lang="en-US" altLang="ko-KR" sz="1200" dirty="0" err="1">
                <a:ea typeface="SamsungOne-400" panose="020B0503030303020204" pitchFamily="34" charset="0"/>
              </a:rPr>
              <a:t>kiểm</a:t>
            </a:r>
            <a:r>
              <a:rPr lang="en-US" altLang="ko-KR" sz="1200" dirty="0">
                <a:ea typeface="SamsungOne-400" panose="020B0503030303020204" pitchFamily="34" charset="0"/>
              </a:rPr>
              <a:t> </a:t>
            </a:r>
            <a:r>
              <a:rPr lang="en-US" altLang="ko-KR" sz="1200" dirty="0" err="1">
                <a:ea typeface="SamsungOne-400" panose="020B0503030303020204" pitchFamily="34" charset="0"/>
              </a:rPr>
              <a:t>tra</a:t>
            </a:r>
            <a:r>
              <a:rPr lang="en-US" altLang="ko-KR" sz="1200" dirty="0">
                <a:ea typeface="SamsungOne-400" panose="020B0503030303020204" pitchFamily="34" charset="0"/>
              </a:rPr>
              <a:t> </a:t>
            </a:r>
            <a:r>
              <a:rPr lang="en-US" altLang="ko-KR" sz="1200" dirty="0" err="1">
                <a:ea typeface="SamsungOne-400" panose="020B0503030303020204" pitchFamily="34" charset="0"/>
              </a:rPr>
              <a:t>fsimage</a:t>
            </a:r>
            <a:r>
              <a:rPr lang="en-US" altLang="ko-KR" sz="1200" dirty="0">
                <a:ea typeface="SamsungOne-400" panose="020B0503030303020204" pitchFamily="34" charset="0"/>
              </a:rPr>
              <a:t> </a:t>
            </a:r>
            <a:r>
              <a:rPr lang="en-US" altLang="ko-KR" sz="1200" dirty="0" err="1">
                <a:ea typeface="SamsungOne-400" panose="020B0503030303020204" pitchFamily="34" charset="0"/>
              </a:rPr>
              <a:t>và</a:t>
            </a:r>
            <a:r>
              <a:rPr lang="en-US" altLang="ko-KR" sz="1200" dirty="0">
                <a:ea typeface="SamsungOne-400" panose="020B0503030303020204" pitchFamily="34" charset="0"/>
              </a:rPr>
              <a:t> </a:t>
            </a:r>
            <a:r>
              <a:rPr lang="en-US" altLang="ko-KR" sz="1200" dirty="0" err="1">
                <a:ea typeface="SamsungOne-400" panose="020B0503030303020204" pitchFamily="34" charset="0"/>
              </a:rPr>
              <a:t>nhật</a:t>
            </a:r>
            <a:r>
              <a:rPr lang="en-US" altLang="ko-KR" sz="1200" dirty="0">
                <a:ea typeface="SamsungOne-400" panose="020B0503030303020204" pitchFamily="34" charset="0"/>
              </a:rPr>
              <a:t> </a:t>
            </a:r>
            <a:r>
              <a:rPr lang="en-US" altLang="ko-KR" sz="1200" dirty="0" err="1">
                <a:ea typeface="SamsungOne-400" panose="020B0503030303020204" pitchFamily="34" charset="0"/>
              </a:rPr>
              <a:t>ký</a:t>
            </a:r>
            <a:r>
              <a:rPr lang="en-US" altLang="ko-KR" sz="1200" dirty="0">
                <a:ea typeface="SamsungOne-400" panose="020B0503030303020204" pitchFamily="34" charset="0"/>
              </a:rPr>
              <a:t> </a:t>
            </a:r>
            <a:r>
              <a:rPr lang="en-US" altLang="ko-KR" sz="1200" dirty="0" err="1">
                <a:ea typeface="SamsungOne-400" panose="020B0503030303020204" pitchFamily="34" charset="0"/>
              </a:rPr>
              <a:t>chỉnh</a:t>
            </a:r>
            <a:r>
              <a:rPr lang="en-US" altLang="ko-KR" sz="1200" dirty="0">
                <a:ea typeface="SamsungOne-400" panose="020B0503030303020204" pitchFamily="34" charset="0"/>
              </a:rPr>
              <a:t> </a:t>
            </a:r>
            <a:r>
              <a:rPr lang="en-US" altLang="ko-KR" sz="1200" dirty="0" err="1">
                <a:ea typeface="SamsungOne-400" panose="020B0503030303020204" pitchFamily="34" charset="0"/>
              </a:rPr>
              <a:t>sửa</a:t>
            </a:r>
            <a:r>
              <a:rPr lang="en-US" altLang="ko-KR" sz="1200" dirty="0">
                <a:ea typeface="SamsungOne-400" panose="020B0503030303020204" pitchFamily="34" charset="0"/>
              </a:rPr>
              <a:t>.</a:t>
            </a:r>
            <a:endParaRPr lang="en-KR" altLang="ko-KR" sz="1200" dirty="0">
              <a:ea typeface="SamsungOne-400" panose="020B0503030303020204" pitchFamily="34" charset="0"/>
            </a:endParaRPr>
          </a:p>
          <a:p>
            <a:pPr marL="285750" indent="-285750">
              <a:buFont typeface="Arial"/>
              <a:buChar char="•"/>
            </a:pPr>
            <a:r>
              <a:rPr lang="vi-VN" altLang="ko-KR" sz="1200" dirty="0">
                <a:ea typeface="SamsungOne-400" panose="020B0503030303020204" pitchFamily="34" charset="0"/>
              </a:rPr>
              <a:t>fsimage – bản sao lâu bền mới nhất của siêu dữ liệu nút tên.</a:t>
            </a:r>
          </a:p>
          <a:p>
            <a:pPr marL="285750" indent="-285750">
              <a:buFont typeface="Arial"/>
              <a:buChar char="•"/>
            </a:pPr>
            <a:r>
              <a:rPr lang="vi-VN" altLang="ko-KR" sz="1200" dirty="0">
                <a:ea typeface="SamsungOne-400" panose="020B0503030303020204" pitchFamily="34" charset="0"/>
              </a:rPr>
              <a:t>nhật ký chỉnh sửa – nhật ký của bất kỳ thay đổi siêu dữ liệu nào kể từ khi fsimage cuối cùng được tạo</a:t>
            </a:r>
          </a:p>
          <a:p>
            <a:pPr marL="285750" indent="-285750">
              <a:buFont typeface="Arial"/>
              <a:buChar char="•"/>
            </a:pPr>
            <a:r>
              <a:rPr lang="vi-VN" altLang="ko-KR" sz="1200" dirty="0">
                <a:ea typeface="SamsungOne-400" panose="020B0503030303020204" pitchFamily="34" charset="0"/>
              </a:rPr>
              <a:t>điểm kiểm tra – hợp nhất fsimage với nhật ký chỉnh sửa để tạo một fsimage mới nhất</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94</a:t>
            </a:fld>
            <a:endParaRPr lang="ko-KR" altLang="en-US" dirty="0"/>
          </a:p>
        </p:txBody>
      </p:sp>
    </p:spTree>
    <p:extLst>
      <p:ext uri="{BB962C8B-B14F-4D97-AF65-F5344CB8AC3E}">
        <p14:creationId xmlns:p14="http://schemas.microsoft.com/office/powerpoint/2010/main" val="342827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Ai biết?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dirty="0"/>
              <a:t>Nếu bạn đang chăm sóc em bé cả tuần và không đi chơi, bạn có thể muốn uống loại bia đó!</a:t>
            </a: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endParaRPr lang="en-US" altLang="ko-KR" sz="1200" b="0" dirty="0"/>
          </a:p>
          <a:p>
            <a:pPr defTabSz="914400" eaLnBrk="0" fontAlgn="base" latinLnBrk="1" hangingPunct="0">
              <a:spcBef>
                <a:spcPct val="30000"/>
              </a:spcBef>
              <a:spcAft>
                <a:spcPct val="0"/>
              </a:spcAft>
              <a:defRPr/>
            </a:pPr>
            <a:r>
              <a:rPr lang="vi-VN" altLang="ko-KR" sz="1200" b="0" dirty="0"/>
              <a:t>Phân tích liên kết và đồ thị đều tìm cách dự đoán mối quan hệ (cạnh) giữa các thực thể (đối tượng, nút).</a:t>
            </a:r>
          </a:p>
          <a:p>
            <a:pPr defTabSz="914400" eaLnBrk="0" fontAlgn="base" latinLnBrk="1" hangingPunct="0">
              <a:spcBef>
                <a:spcPct val="30000"/>
              </a:spcBef>
              <a:spcAft>
                <a:spcPct val="0"/>
              </a:spcAft>
              <a:defRPr/>
            </a:pPr>
            <a:r>
              <a:rPr lang="vi-VN" altLang="ko-KR" sz="1200" b="0" dirty="0"/>
              <a:t>Loại phân tích này thường có thể trả lại các tùy chọn chưa được khám phá trước đây và làm tăng đáng kể doanh thu và lợi nhuận.</a:t>
            </a:r>
          </a:p>
          <a:p>
            <a:pPr defTabSz="914400" eaLnBrk="0" fontAlgn="base" latinLnBrk="1" hangingPunct="0">
              <a:spcBef>
                <a:spcPct val="30000"/>
              </a:spcBef>
              <a:spcAft>
                <a:spcPct val="0"/>
              </a:spcAft>
              <a:defRPr/>
            </a:pPr>
            <a:r>
              <a:rPr lang="vi-VN" altLang="ko-KR" sz="1200" b="0" dirty="0"/>
              <a:t>Nhiều cửa hàng, bao gồm cả trực tuyến và ngoại tuyến cần đặt các mặt hàng gần nhau dựa trên thói quen mua sắm.</a:t>
            </a:r>
          </a:p>
          <a:p>
            <a:pPr defTabSz="914400" eaLnBrk="0" fontAlgn="base" latinLnBrk="1" hangingPunct="0">
              <a:spcBef>
                <a:spcPct val="30000"/>
              </a:spcBef>
              <a:spcAft>
                <a:spcPct val="0"/>
              </a:spcAft>
              <a:defRPr/>
            </a:pPr>
            <a:r>
              <a:rPr lang="vi-VN" altLang="ko-KR" sz="1200" b="0" dirty="0"/>
              <a:t>Phân tích trên có thể giúp xác định các mối quan hệ đó.</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a:t>
            </a:fld>
            <a:endParaRPr lang="ko-KR" altLang="en-US" dirty="0"/>
          </a:p>
        </p:txBody>
      </p:sp>
    </p:spTree>
    <p:extLst>
      <p:ext uri="{BB962C8B-B14F-4D97-AF65-F5344CB8AC3E}">
        <p14:creationId xmlns:p14="http://schemas.microsoft.com/office/powerpoint/2010/main" val="20310855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vi-VN" altLang="ko-KR" sz="1200" dirty="0">
                <a:ea typeface="SamsungOne-400" panose="020B0503030303020204" pitchFamily="34" charset="0"/>
              </a:rPr>
              <a:t>Trong khi các NameNode chịu trách nhiệm xác định DataNode nào sẽ ghi các khối dữ liệu mới (điều này được xác định bởi cân bằng tải</a:t>
            </a:r>
          </a:p>
          <a:p>
            <a:r>
              <a:rPr lang="vi-VN" altLang="ko-KR" sz="1200" dirty="0">
                <a:ea typeface="SamsungOne-400" panose="020B0503030303020204" pitchFamily="34" charset="0"/>
              </a:rPr>
              <a:t>thuật toán trong NameNode daemon), DataNode chịu trách nhiệm đọc và ghi thực tế các khối dữ liệu.</a:t>
            </a:r>
          </a:p>
          <a:p>
            <a:endParaRPr lang="vi-VN" altLang="ko-KR" sz="1200" dirty="0">
              <a:ea typeface="SamsungOne-400" panose="020B0503030303020204" pitchFamily="34" charset="0"/>
            </a:endParaRPr>
          </a:p>
          <a:p>
            <a:r>
              <a:rPr lang="vi-VN" altLang="ko-KR" sz="1200" dirty="0">
                <a:ea typeface="SamsungOne-400" panose="020B0503030303020204" pitchFamily="34" charset="0"/>
              </a:rPr>
              <a:t>Khi một khách hàng muốn ghi một tệp, trước tiên, khách hàng sẽ liên hệ với NameNode và nhận danh sách các </a:t>
            </a:r>
            <a:r>
              <a:rPr lang="en-US" altLang="ko-KR" sz="1200" dirty="0" err="1">
                <a:ea typeface="SamsungOne-400" panose="020B0503030303020204" pitchFamily="34" charset="0"/>
              </a:rPr>
              <a:t>datanode</a:t>
            </a:r>
            <a:r>
              <a:rPr lang="vi-VN" altLang="ko-KR" sz="1200" dirty="0">
                <a:ea typeface="SamsungOne-400" panose="020B0503030303020204" pitchFamily="34" charset="0"/>
              </a:rPr>
              <a:t> để ghi các khối dữ liệu.</a:t>
            </a:r>
          </a:p>
          <a:p>
            <a:r>
              <a:rPr lang="vi-VN" altLang="ko-KR" sz="1200" dirty="0">
                <a:ea typeface="SamsungOne-400" panose="020B0503030303020204" pitchFamily="34" charset="0"/>
              </a:rPr>
              <a:t>Sự tham gia của NameNode kết thúc tại đây và không còn tham gia nữa trong quá trình ghi thực tế.</a:t>
            </a:r>
          </a:p>
          <a:p>
            <a:r>
              <a:rPr lang="vi-VN" altLang="ko-KR" sz="1200" dirty="0">
                <a:ea typeface="SamsungOne-400" panose="020B0503030303020204" pitchFamily="34" charset="0"/>
              </a:rPr>
              <a:t>Máy khách chọn một trong các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(dn_a) cho mỗi khối và bắt đầu gửi nội dung khối.</a:t>
            </a:r>
          </a:p>
          <a:p>
            <a:r>
              <a:rPr lang="vi-VN" altLang="ko-KR" sz="1200" dirty="0">
                <a:ea typeface="SamsungOne-400" panose="020B0503030303020204" pitchFamily="34" charset="0"/>
              </a:rPr>
              <a:t>Nó cũng gửi danh sách các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khác sẽ nhận khối dữ liệu đó.</a:t>
            </a:r>
          </a:p>
          <a:p>
            <a:r>
              <a:rPr lang="vi-VN" altLang="ko-KR" sz="1200" dirty="0">
                <a:ea typeface="SamsungOne-400" panose="020B0503030303020204" pitchFamily="34" charset="0"/>
              </a:rPr>
              <a:t>dn_a sau đó liên hệ với một trong hai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(dn_b) và bắt đầu gửi nội dung khối mà nó nhận được từ máy khách.</a:t>
            </a:r>
          </a:p>
          <a:p>
            <a:r>
              <a:rPr lang="vi-VN" altLang="ko-KR" sz="1200" dirty="0">
                <a:ea typeface="SamsungOne-400" panose="020B0503030303020204" pitchFamily="34" charset="0"/>
              </a:rPr>
              <a:t>Ngoài ra, mã định danh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cuối cùng (dn_c) cũng được gửi. dn_b liên hệ với dn_c và tiếp tục quá trình gửi nội dung của khối dữ liệu.</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95</a:t>
            </a:fld>
            <a:endParaRPr lang="ko-KR" altLang="en-US" dirty="0"/>
          </a:p>
        </p:txBody>
      </p:sp>
    </p:spTree>
    <p:extLst>
      <p:ext uri="{BB962C8B-B14F-4D97-AF65-F5344CB8AC3E}">
        <p14:creationId xmlns:p14="http://schemas.microsoft.com/office/powerpoint/2010/main" val="29479101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92500"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Lưu ý rằng DataNode chỉ giao tiếp với NameNode đang hoạt động.</a:t>
            </a:r>
          </a:p>
          <a:p>
            <a:r>
              <a:rPr lang="vi-VN" altLang="ko-KR" sz="1200" dirty="0">
                <a:ea typeface="SamsungOne-400" panose="020B0503030303020204" pitchFamily="34" charset="0"/>
              </a:rPr>
              <a:t>Nút secondary namenode không nhận được bất kỳ thông tin khối nào từ </a:t>
            </a:r>
            <a:r>
              <a:rPr lang="en-US" altLang="ko-KR" sz="1200" dirty="0" err="1">
                <a:ea typeface="SamsungOne-400" panose="020B0503030303020204" pitchFamily="34" charset="0"/>
              </a:rPr>
              <a:t>datanode</a:t>
            </a:r>
            <a:r>
              <a:rPr lang="vi-VN" altLang="ko-KR" sz="1200" dirty="0">
                <a:ea typeface="SamsungOne-400" panose="020B0503030303020204" pitchFamily="34" charset="0"/>
              </a:rPr>
              <a:t>.</a:t>
            </a:r>
            <a:endParaRPr lang="en-US" altLang="ko-KR" sz="1200" dirty="0">
              <a:ea typeface="SamsungOne-400" panose="020B0503030303020204" pitchFamily="34" charset="0"/>
            </a:endParaRPr>
          </a:p>
          <a:p>
            <a:endParaRPr lang="en-KR"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r>
              <a:rPr lang="vi-VN" altLang="ko-KR" sz="1200" dirty="0">
                <a:ea typeface="SamsungOne-400" panose="020B0503030303020204" pitchFamily="34" charset="0"/>
              </a:rPr>
              <a:t>Các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gửi nhịp tim cứ sau 3 giây để cho NameNode biết rằng nó đang hoạt động.</a:t>
            </a:r>
          </a:p>
          <a:p>
            <a:r>
              <a:rPr lang="vi-VN" altLang="ko-KR" sz="1200" dirty="0">
                <a:ea typeface="SamsungOne-400" panose="020B0503030303020204" pitchFamily="34" charset="0"/>
              </a:rPr>
              <a:t>Ngay lập tức,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sẽ gửi một danh sách tất cả các khối mà nó hiện đang lưu trữ.</a:t>
            </a:r>
          </a:p>
          <a:p>
            <a:endParaRPr lang="vi-VN" altLang="ko-KR" sz="1200" dirty="0">
              <a:ea typeface="SamsungOne-400" panose="020B0503030303020204" pitchFamily="34" charset="0"/>
            </a:endParaRPr>
          </a:p>
          <a:p>
            <a:r>
              <a:rPr lang="vi-VN" altLang="ko-KR" sz="1200" dirty="0">
                <a:ea typeface="SamsungOne-400" panose="020B0503030303020204" pitchFamily="34" charset="0"/>
              </a:rPr>
              <a:t>Khi secondary namenode</a:t>
            </a:r>
            <a:r>
              <a:rPr lang="en-US" altLang="ko-KR" sz="1200" dirty="0">
                <a:ea typeface="SamsungOne-400" panose="020B0503030303020204" pitchFamily="34" charset="0"/>
              </a:rPr>
              <a:t> </a:t>
            </a:r>
            <a:r>
              <a:rPr lang="vi-VN" altLang="ko-KR" sz="1200" dirty="0">
                <a:ea typeface="SamsungOne-400" panose="020B0503030303020204" pitchFamily="34" charset="0"/>
              </a:rPr>
              <a:t>thay thế cho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bị lỗi, ở chế độ không </a:t>
            </a:r>
            <a:r>
              <a:rPr lang="en-US" altLang="ko-KR" sz="1200" dirty="0">
                <a:ea typeface="SamsungOne-400" panose="020B0503030303020204" pitchFamily="34" charset="0"/>
              </a:rPr>
              <a:t>HA</a:t>
            </a:r>
            <a:r>
              <a:rPr lang="vi-VN" altLang="ko-KR" sz="1200" dirty="0">
                <a:ea typeface="SamsungOne-400" panose="020B0503030303020204" pitchFamily="34" charset="0"/>
              </a:rPr>
              <a:t>, quá trình chuyển đổi dự phòng tự động sẽ không xảy ra.</a:t>
            </a:r>
          </a:p>
          <a:p>
            <a:r>
              <a:rPr lang="vi-VN" altLang="ko-KR" sz="1200" dirty="0">
                <a:ea typeface="SamsungOne-400" panose="020B0503030303020204" pitchFamily="34" charset="0"/>
              </a:rPr>
              <a:t>Quản trị viên phải khởi động lại dịch vụ HDFS và chỉ định </a:t>
            </a:r>
            <a:r>
              <a:rPr lang="en-US" altLang="ko-KR" sz="1200" dirty="0">
                <a:ea typeface="SamsungOne-400" panose="020B0503030303020204" pitchFamily="34" charset="0"/>
              </a:rPr>
              <a:t>secondary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làm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hoạt động mới.</a:t>
            </a:r>
          </a:p>
          <a:p>
            <a:r>
              <a:rPr lang="vi-VN" altLang="ko-KR" sz="1200" dirty="0">
                <a:ea typeface="SamsungOne-400" panose="020B0503030303020204" pitchFamily="34" charset="0"/>
              </a:rPr>
              <a:t>Khi khởi động,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mới trước tiên sẽ hợp nhất fsimage hiện có cũng như bất kỳ thay đổi mới nào trong tệp chỉnh sửa.</a:t>
            </a:r>
          </a:p>
          <a:p>
            <a:r>
              <a:rPr lang="vi-VN" altLang="ko-KR" sz="1200" dirty="0">
                <a:ea typeface="SamsungOne-400" panose="020B0503030303020204" pitchFamily="34" charset="0"/>
              </a:rPr>
              <a:t>Tuy nhiên, hãy nhớ rằng fsimage không chứa thông tin vị trí khối.</a:t>
            </a:r>
          </a:p>
          <a:p>
            <a:r>
              <a:rPr lang="vi-VN" altLang="ko-KR" sz="1200" dirty="0">
                <a:ea typeface="SamsungOne-400" panose="020B0503030303020204" pitchFamily="34" charset="0"/>
              </a:rPr>
              <a:t>Nói cách khác, nó chỉ chứa </a:t>
            </a:r>
            <a:r>
              <a:rPr lang="en-US" altLang="ko-KR" sz="1200" dirty="0">
                <a:ea typeface="SamsungOne-400" panose="020B0503030303020204" pitchFamily="34" charset="0"/>
              </a:rPr>
              <a:t>mapping </a:t>
            </a:r>
            <a:r>
              <a:rPr lang="vi-VN" altLang="ko-KR" sz="1200" dirty="0">
                <a:ea typeface="SamsungOne-400" panose="020B0503030303020204" pitchFamily="34" charset="0"/>
              </a:rPr>
              <a:t>các tệp tới các khối.</a:t>
            </a:r>
          </a:p>
          <a:p>
            <a:r>
              <a:rPr lang="vi-VN" altLang="ko-KR" sz="1200" dirty="0">
                <a:ea typeface="SamsungOne-400" panose="020B0503030303020204" pitchFamily="34" charset="0"/>
              </a:rPr>
              <a:t>Vị trí khối thực tế có được thông qua nhịp tim từ các </a:t>
            </a:r>
            <a:r>
              <a:rPr lang="en-US" altLang="ko-KR" sz="1200" dirty="0" err="1">
                <a:ea typeface="SamsungOne-400" panose="020B0503030303020204" pitchFamily="34" charset="0"/>
              </a:rPr>
              <a:t>datanode</a:t>
            </a:r>
            <a:r>
              <a:rPr lang="vi-VN" altLang="ko-KR" sz="1200" dirty="0">
                <a:ea typeface="SamsungOne-400" panose="020B0503030303020204" pitchFamily="34" charset="0"/>
              </a:rPr>
              <a:t>.</a:t>
            </a:r>
          </a:p>
          <a:p>
            <a:r>
              <a:rPr lang="vi-VN" altLang="ko-KR" sz="1200" dirty="0">
                <a:ea typeface="SamsungOne-400" panose="020B0503030303020204" pitchFamily="34" charset="0"/>
              </a:rPr>
              <a:t>Điều này có ý nghĩa vì vị trí khối thường có thể thay đổi và việc dành thêm thời gian và công sức để lưu trữ nó lâu dài thực sự không có ý nghĩa gì.</a:t>
            </a:r>
          </a:p>
          <a:p>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mới chỉ có thể bắt đầu dịch vụ HDFS khi nó nhận được tất cả thông tin vị trí khối từ </a:t>
            </a:r>
            <a:r>
              <a:rPr lang="en-US" altLang="ko-KR" sz="1200" dirty="0" err="1">
                <a:ea typeface="SamsungOne-400" panose="020B0503030303020204" pitchFamily="34" charset="0"/>
              </a:rPr>
              <a:t>datanode</a:t>
            </a:r>
            <a:r>
              <a:rPr lang="vi-VN" altLang="ko-KR" sz="1200" dirty="0">
                <a:ea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96</a:t>
            </a:fld>
            <a:endParaRPr lang="ko-KR" altLang="en-US" dirty="0"/>
          </a:p>
        </p:txBody>
      </p:sp>
    </p:spTree>
    <p:extLst>
      <p:ext uri="{BB962C8B-B14F-4D97-AF65-F5344CB8AC3E}">
        <p14:creationId xmlns:p14="http://schemas.microsoft.com/office/powerpoint/2010/main" val="15100985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Vì thường có một số lượng hạn chế các </a:t>
            </a:r>
            <a:r>
              <a:rPr lang="en-US" altLang="ko-KR" sz="1200" dirty="0">
                <a:ea typeface="SamsungOne-400" panose="020B0503030303020204" pitchFamily="34" charset="0"/>
              </a:rPr>
              <a:t>master</a:t>
            </a:r>
            <a:r>
              <a:rPr lang="en-US" altLang="ko-KR" sz="1200" baseline="0" dirty="0">
                <a:ea typeface="SamsungOne-400" panose="020B0503030303020204" pitchFamily="34" charset="0"/>
              </a:rPr>
              <a:t> node </a:t>
            </a:r>
            <a:r>
              <a:rPr lang="vi-VN" altLang="ko-KR" sz="1200" dirty="0">
                <a:ea typeface="SamsungOne-400" panose="020B0503030303020204" pitchFamily="34" charset="0"/>
              </a:rPr>
              <a:t>(thậm chí có thể chỉ là 1 như trong HDFS), nếu nút chính đó bị lỗi, toàn bộ dịch vụ có thể ngừng hoạt động.</a:t>
            </a:r>
          </a:p>
          <a:p>
            <a:r>
              <a:rPr lang="vi-VN" altLang="ko-KR" sz="1200" dirty="0">
                <a:ea typeface="SamsungOne-400" panose="020B0503030303020204" pitchFamily="34" charset="0"/>
              </a:rPr>
              <a:t>Để giải quyết vấn đề này, thường có một bản sao dự phòng chạy song song.</a:t>
            </a:r>
          </a:p>
          <a:p>
            <a:r>
              <a:rPr lang="vi-VN" altLang="ko-KR" sz="1200" dirty="0">
                <a:ea typeface="SamsungOne-400" panose="020B0503030303020204" pitchFamily="34" charset="0"/>
              </a:rPr>
              <a:t>Kiến trúc có thể bao gồm chế độ HA trong đó sao lưu có thể ngay lập tức và không cần can thiệp, đảm nhận vai trò của chủ trong</a:t>
            </a:r>
          </a:p>
          <a:p>
            <a:r>
              <a:rPr lang="vi-VN" altLang="ko-KR" sz="1200" dirty="0">
                <a:ea typeface="SamsungOne-400" panose="020B0503030303020204" pitchFamily="34" charset="0"/>
              </a:rPr>
              <a:t>trường hợp lỗi hoặc chế độ không ha, trong đó các dịch vụ và daemon phải được khởi động lại.</a:t>
            </a:r>
            <a:endParaRPr lang="en-US" altLang="ko-KR" sz="1200" dirty="0">
              <a:ea typeface="SamsungOne-400" panose="020B0503030303020204" pitchFamily="34" charset="0"/>
            </a:endParaRPr>
          </a:p>
          <a:p>
            <a:endParaRPr lang="en-US" altLang="ko-KR" sz="1200" b="1" dirty="0">
              <a:ea typeface="SamsungOne-400" panose="020B0503030303020204" pitchFamily="34" charset="0"/>
            </a:endParaRPr>
          </a:p>
          <a:p>
            <a:r>
              <a:rPr lang="en-US" altLang="ko-KR" b="1" dirty="0"/>
              <a:t>[Key Message]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dirty="0">
                <a:ea typeface="SamsungOne-400" panose="020B0503030303020204" pitchFamily="34" charset="0"/>
              </a:rPr>
              <a:t>Master / Slave architectures can have single points of failure (SPOF).  In HDFS, the SPOF is the NameNode</a:t>
            </a:r>
            <a:endParaRPr lang="en-US"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R" b="1" dirty="0"/>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97</a:t>
            </a:fld>
            <a:endParaRPr lang="ko-KR" altLang="en-US" dirty="0"/>
          </a:p>
        </p:txBody>
      </p:sp>
    </p:spTree>
    <p:extLst>
      <p:ext uri="{BB962C8B-B14F-4D97-AF65-F5344CB8AC3E}">
        <p14:creationId xmlns:p14="http://schemas.microsoft.com/office/powerpoint/2010/main" val="40225473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r>
              <a:rPr lang="en-US" altLang="ko-KR" sz="1200" dirty="0">
                <a:ea typeface="SamsungOne-400" panose="020B0503030303020204" pitchFamily="34" charset="0"/>
              </a:rPr>
              <a:t>So </a:t>
            </a:r>
            <a:r>
              <a:rPr lang="en-US" altLang="ko-KR" sz="1200" dirty="0" err="1">
                <a:ea typeface="SamsungOne-400" panose="020B0503030303020204" pitchFamily="34" charset="0"/>
              </a:rPr>
              <a:t>với</a:t>
            </a:r>
            <a:r>
              <a:rPr lang="en-US" altLang="ko-KR" sz="1200" dirty="0">
                <a:ea typeface="SamsungOne-400" panose="020B0503030303020204" pitchFamily="34" charset="0"/>
              </a:rPr>
              <a:t> </a:t>
            </a:r>
            <a:r>
              <a:rPr lang="en-US" altLang="ko-KR" sz="1200" dirty="0" err="1">
                <a:ea typeface="SamsungOne-400" panose="020B0503030303020204" pitchFamily="34" charset="0"/>
              </a:rPr>
              <a:t>chế</a:t>
            </a:r>
            <a:r>
              <a:rPr lang="en-US" altLang="ko-KR" sz="1200" dirty="0">
                <a:ea typeface="SamsungOne-400" panose="020B0503030303020204" pitchFamily="34" charset="0"/>
              </a:rPr>
              <a:t> </a:t>
            </a:r>
            <a:r>
              <a:rPr lang="en-US" altLang="ko-KR" sz="1200" dirty="0" err="1">
                <a:ea typeface="SamsungOne-400" panose="020B0503030303020204" pitchFamily="34" charset="0"/>
              </a:rPr>
              <a:t>độ</a:t>
            </a:r>
            <a:r>
              <a:rPr lang="en-US" altLang="ko-KR" sz="1200" dirty="0">
                <a:ea typeface="SamsungOne-400" panose="020B0503030303020204" pitchFamily="34" charset="0"/>
              </a:rPr>
              <a:t> </a:t>
            </a:r>
            <a:r>
              <a:rPr lang="en-US" altLang="ko-KR" sz="1200" dirty="0" err="1">
                <a:ea typeface="SamsungOne-400" panose="020B0503030303020204" pitchFamily="34" charset="0"/>
              </a:rPr>
              <a:t>không</a:t>
            </a:r>
            <a:r>
              <a:rPr lang="en-US" altLang="ko-KR" sz="1200" dirty="0">
                <a:ea typeface="SamsungOne-400" panose="020B0503030303020204" pitchFamily="34" charset="0"/>
              </a:rPr>
              <a:t> HA, HDFS </a:t>
            </a:r>
            <a:r>
              <a:rPr lang="en-US" altLang="ko-KR" sz="1200" dirty="0" err="1">
                <a:ea typeface="SamsungOne-400" panose="020B0503030303020204" pitchFamily="34" charset="0"/>
              </a:rPr>
              <a:t>với</a:t>
            </a:r>
            <a:r>
              <a:rPr lang="en-US" altLang="ko-KR" sz="1200" dirty="0">
                <a:ea typeface="SamsungOne-400" panose="020B0503030303020204" pitchFamily="34" charset="0"/>
              </a:rPr>
              <a:t> </a:t>
            </a:r>
            <a:r>
              <a:rPr lang="en-US" altLang="ko-KR" sz="1200" dirty="0" err="1">
                <a:ea typeface="SamsungOne-400" panose="020B0503030303020204" pitchFamily="34" charset="0"/>
              </a:rPr>
              <a:t>Tính</a:t>
            </a:r>
            <a:r>
              <a:rPr lang="en-US" altLang="ko-KR" sz="1200" dirty="0">
                <a:ea typeface="SamsungOne-400" panose="020B0503030303020204" pitchFamily="34" charset="0"/>
              </a:rPr>
              <a:t> </a:t>
            </a:r>
            <a:r>
              <a:rPr lang="en-US" altLang="ko-KR" sz="1200" dirty="0" err="1">
                <a:ea typeface="SamsungOne-400" panose="020B0503030303020204" pitchFamily="34" charset="0"/>
              </a:rPr>
              <a:t>khả</a:t>
            </a:r>
            <a:r>
              <a:rPr lang="en-US" altLang="ko-KR" sz="1200" dirty="0">
                <a:ea typeface="SamsungOne-400" panose="020B0503030303020204" pitchFamily="34" charset="0"/>
              </a:rPr>
              <a:t> </a:t>
            </a:r>
            <a:r>
              <a:rPr lang="en-US" altLang="ko-KR" sz="1200" dirty="0" err="1">
                <a:ea typeface="SamsungOne-400" panose="020B0503030303020204" pitchFamily="34" charset="0"/>
              </a:rPr>
              <a:t>dụng</a:t>
            </a:r>
            <a:r>
              <a:rPr lang="en-US" altLang="ko-KR" sz="1200" dirty="0">
                <a:ea typeface="SamsungOne-400" panose="020B0503030303020204" pitchFamily="34" charset="0"/>
              </a:rPr>
              <a:t> </a:t>
            </a:r>
            <a:r>
              <a:rPr lang="en-US" altLang="ko-KR" sz="1200" dirty="0" err="1">
                <a:ea typeface="SamsungOne-400" panose="020B0503030303020204" pitchFamily="34" charset="0"/>
              </a:rPr>
              <a:t>cao</a:t>
            </a:r>
            <a:r>
              <a:rPr lang="en-US" altLang="ko-KR" sz="1200" dirty="0">
                <a:ea typeface="SamsungOne-400" panose="020B0503030303020204" pitchFamily="34" charset="0"/>
              </a:rPr>
              <a:t> </a:t>
            </a:r>
            <a:r>
              <a:rPr lang="en-US" altLang="ko-KR" sz="1200" dirty="0" err="1">
                <a:ea typeface="SamsungOne-400" panose="020B0503030303020204" pitchFamily="34" charset="0"/>
              </a:rPr>
              <a:t>cần</a:t>
            </a:r>
            <a:r>
              <a:rPr lang="en-US" altLang="ko-KR" sz="1200" dirty="0">
                <a:ea typeface="SamsungOne-400" panose="020B0503030303020204" pitchFamily="34" charset="0"/>
              </a:rPr>
              <a:t> </a:t>
            </a:r>
            <a:r>
              <a:rPr lang="en-US" altLang="ko-KR" sz="1200" dirty="0" err="1">
                <a:ea typeface="SamsungOne-400" panose="020B0503030303020204" pitchFamily="34" charset="0"/>
              </a:rPr>
              <a:t>có</a:t>
            </a:r>
            <a:r>
              <a:rPr lang="en-US" altLang="ko-KR" sz="1200" dirty="0">
                <a:ea typeface="SamsungOne-400" panose="020B0503030303020204" pitchFamily="34" charset="0"/>
              </a:rPr>
              <a:t> </a:t>
            </a:r>
            <a:r>
              <a:rPr lang="en-US" altLang="ko-KR" sz="1200" dirty="0" err="1">
                <a:ea typeface="SamsungOne-400" panose="020B0503030303020204" pitchFamily="34" charset="0"/>
              </a:rPr>
              <a:t>một</a:t>
            </a:r>
            <a:r>
              <a:rPr lang="en-US" altLang="ko-KR" sz="1200" dirty="0">
                <a:ea typeface="SamsungOne-400" panose="020B0503030303020204" pitchFamily="34" charset="0"/>
              </a:rPr>
              <a:t> </a:t>
            </a:r>
            <a:r>
              <a:rPr lang="en-US" altLang="ko-KR" sz="1200" dirty="0" err="1">
                <a:ea typeface="SamsungOne-400" panose="020B0503030303020204" pitchFamily="34" charset="0"/>
              </a:rPr>
              <a:t>số</a:t>
            </a:r>
            <a:r>
              <a:rPr lang="en-US" altLang="ko-KR" sz="1200" dirty="0">
                <a:ea typeface="SamsungOne-400" panose="020B0503030303020204" pitchFamily="34" charset="0"/>
              </a:rPr>
              <a:t> daemon </a:t>
            </a:r>
            <a:r>
              <a:rPr lang="en-US" altLang="ko-KR" sz="1200" dirty="0" err="1">
                <a:ea typeface="SamsungOne-400" panose="020B0503030303020204" pitchFamily="34" charset="0"/>
              </a:rPr>
              <a:t>mới</a:t>
            </a:r>
            <a:r>
              <a:rPr lang="en-US" altLang="ko-KR" sz="1200" dirty="0">
                <a:ea typeface="SamsungOne-400" panose="020B0503030303020204" pitchFamily="34" charset="0"/>
              </a:rPr>
              <a:t>.</a:t>
            </a:r>
            <a:endParaRPr lang="en-KR" altLang="ko-KR" sz="1200" dirty="0">
              <a:ea typeface="SamsungOne-400" panose="020B0503030303020204" pitchFamily="34" charset="0"/>
            </a:endParaRPr>
          </a:p>
          <a:p>
            <a:endParaRPr lang="en-KR"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DataNode: Bây giờ họ gửi báo cáo vị trí khối tới cả NameNode đang hoạt động cũng như Standby Node.</a:t>
            </a:r>
            <a:endParaRPr lang="en-US" altLang="ko-KR" sz="1200" dirty="0">
              <a:ea typeface="SamsungOne-400" panose="020B0503030303020204" pitchFamily="34" charset="0"/>
            </a:endParaRP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Journal Nodes: Có một nhóm Journal Node (thường là 3) lưu trữ nhật ký chỉnh sửa được chia sẻ. Bất cứ khi nào có thay đổi đối với siêu dữ liệu không gian tên, NameNode sẽ ghi lại thay đổi đó vào phần lớn các Journal Node. Đây là lý do tại sao chúng tôi thường sử dụng 3 Journal Node</a:t>
            </a:r>
            <a:r>
              <a:rPr lang="en-US" altLang="ko-KR" sz="1200" baseline="0" dirty="0">
                <a:ea typeface="SamsungOne-400" panose="020B0503030303020204" pitchFamily="34" charset="0"/>
              </a:rPr>
              <a:t> </a:t>
            </a:r>
            <a:r>
              <a:rPr lang="vi-VN" altLang="ko-KR" sz="1200" dirty="0">
                <a:ea typeface="SamsungOne-400" panose="020B0503030303020204" pitchFamily="34" charset="0"/>
              </a:rPr>
              <a:t>hoặc một số số lẻ khác. Chúng tôi cần có đa số để xác nhận rằng họ đã đồng bộ hóa nhật ký chỉnh sửa được chia sẻ.</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Standby Node: Vẫn chịu trách nhiệm checkpointing. Tuy nhiên, nhiệm vụ này bây giờ đơn giản hơn nhiều, vì các Journal Node</a:t>
            </a:r>
            <a:r>
              <a:rPr lang="en-US" altLang="ko-KR" sz="1200" baseline="0" dirty="0">
                <a:ea typeface="SamsungOne-400" panose="020B0503030303020204" pitchFamily="34" charset="0"/>
              </a:rPr>
              <a:t> </a:t>
            </a:r>
            <a:r>
              <a:rPr lang="vi-VN" altLang="ko-KR" sz="1200" dirty="0">
                <a:ea typeface="SamsungOne-400" panose="020B0503030303020204" pitchFamily="34" charset="0"/>
              </a:rPr>
              <a:t>. Standby Node</a:t>
            </a:r>
            <a:r>
              <a:rPr lang="en-US" altLang="ko-KR" sz="1200" dirty="0">
                <a:ea typeface="SamsungOne-400" panose="020B0503030303020204" pitchFamily="34" charset="0"/>
              </a:rPr>
              <a:t> </a:t>
            </a:r>
            <a:r>
              <a:rPr lang="vi-VN" altLang="ko-KR" sz="1200" dirty="0">
                <a:ea typeface="SamsungOne-400" panose="020B0503030303020204" pitchFamily="34" charset="0"/>
              </a:rPr>
              <a:t>liên tục đọc nhật ký chỉnh sửa từ nhật ký chỉnh sửa được chia sẻ do </a:t>
            </a:r>
            <a:r>
              <a:rPr lang="en-US" altLang="ko-KR" sz="1200" dirty="0">
                <a:ea typeface="SamsungOne-400" panose="020B0503030303020204" pitchFamily="34" charset="0"/>
              </a:rPr>
              <a:t>Journal Node </a:t>
            </a:r>
            <a:r>
              <a:rPr lang="vi-VN" altLang="ko-KR" sz="1200" dirty="0">
                <a:ea typeface="SamsungOne-400" panose="020B0503030303020204" pitchFamily="34" charset="0"/>
              </a:rPr>
              <a:t>lưu giữ và cập nhật trong không gian tên trong bộ nhớ, trong thời gian gần như đồng bộ với NameNode đang hoạt động.</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Bộ điều khiển chuyển đổi dự phòng (Bộ điều khiển chuyển đổi dự phòng Zookeeper -&gt; ZKFC): Có một trong cả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hoạt động và dự phòng. Nó liên tục theo dõi tình trạng của các </a:t>
            </a:r>
            <a:r>
              <a:rPr lang="en-US" altLang="ko-KR" sz="1200" dirty="0" err="1">
                <a:ea typeface="SamsungOne-400" panose="020B0503030303020204" pitchFamily="34" charset="0"/>
              </a:rPr>
              <a:t>namenode</a:t>
            </a:r>
            <a:r>
              <a:rPr lang="vi-VN" altLang="ko-KR" sz="1200" dirty="0">
                <a:ea typeface="SamsungOne-400" panose="020B0503030303020204" pitchFamily="34" charset="0"/>
              </a:rPr>
              <a:t>. Thông tin này được gửi đến Zookeeper, người đang giữ bản ghi cuối cùng về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đang hoạt động hiện tại là ai. Nếu </a:t>
            </a:r>
            <a:r>
              <a:rPr lang="en-US" altLang="ko-KR" sz="1200" dirty="0" err="1">
                <a:ea typeface="SamsungOne-400" panose="020B0503030303020204" pitchFamily="34" charset="0"/>
              </a:rPr>
              <a:t>namenode</a:t>
            </a:r>
            <a:r>
              <a:rPr lang="vi-VN" altLang="ko-KR" sz="1200" dirty="0">
                <a:ea typeface="SamsungOne-400" panose="020B0503030303020204" pitchFamily="34" charset="0"/>
              </a:rPr>
              <a:t> đang hoạt động chết, bộ điều khiển chuyển đổi dự phòng sẽ thông báo cho Zookeeper và </a:t>
            </a:r>
            <a:r>
              <a:rPr lang="en-US" altLang="ko-KR" sz="1200" dirty="0">
                <a:ea typeface="SamsungOne-400" panose="020B0503030303020204" pitchFamily="34" charset="0"/>
              </a:rPr>
              <a:t>standby</a:t>
            </a:r>
            <a:r>
              <a:rPr lang="en-US" altLang="ko-KR" sz="1200" baseline="0" dirty="0">
                <a:ea typeface="SamsungOne-400" panose="020B0503030303020204" pitchFamily="34" charset="0"/>
              </a:rPr>
              <a:t> </a:t>
            </a:r>
            <a:r>
              <a:rPr lang="en-US" altLang="ko-KR" sz="1200" baseline="0" dirty="0" err="1">
                <a:ea typeface="SamsungOne-400" panose="020B0503030303020204" pitchFamily="34" charset="0"/>
              </a:rPr>
              <a:t>namenode</a:t>
            </a:r>
            <a:r>
              <a:rPr lang="en-US" altLang="ko-KR" sz="1200" baseline="0" dirty="0">
                <a:ea typeface="SamsungOne-400" panose="020B0503030303020204" pitchFamily="34" charset="0"/>
              </a:rPr>
              <a:t> </a:t>
            </a:r>
            <a:r>
              <a:rPr lang="vi-VN" altLang="ko-KR" sz="1200" dirty="0">
                <a:ea typeface="SamsungOne-400" panose="020B0503030303020204" pitchFamily="34" charset="0"/>
              </a:rPr>
              <a:t>sẽ đảm nhận vai trò của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đang hoạt động. Chuyển đổi dự phòng xảy ra trong vòng vài giây.</a:t>
            </a:r>
          </a:p>
          <a:p>
            <a:pPr marL="171450" indent="-171450">
              <a:buFont typeface="Arial" panose="020B0604020202020204" pitchFamily="34" charset="0"/>
              <a:buChar char="•"/>
            </a:pPr>
            <a:endParaRPr lang="vi-VN" altLang="ko-KR" sz="1200" dirty="0">
              <a:ea typeface="SamsungOne-400" panose="020B0503030303020204" pitchFamily="34" charset="0"/>
            </a:endParaRPr>
          </a:p>
          <a:p>
            <a:pPr marL="171450" indent="-171450">
              <a:buFont typeface="Arial" panose="020B0604020202020204" pitchFamily="34" charset="0"/>
              <a:buChar char="•"/>
            </a:pPr>
            <a:r>
              <a:rPr lang="vi-VN" altLang="ko-KR" sz="1200" dirty="0">
                <a:ea typeface="SamsungOne-400" panose="020B0503030303020204" pitchFamily="34" charset="0"/>
              </a:rPr>
              <a:t>Zookeeper: Chúng t</a:t>
            </a:r>
            <a:r>
              <a:rPr lang="en-US" altLang="ko-KR" sz="1200" dirty="0">
                <a:ea typeface="SamsungOne-400" panose="020B0503030303020204" pitchFamily="34" charset="0"/>
              </a:rPr>
              <a:t>a</a:t>
            </a:r>
            <a:r>
              <a:rPr lang="vi-VN" altLang="ko-KR" sz="1200" dirty="0">
                <a:ea typeface="SamsungOne-400" panose="020B0503030303020204" pitchFamily="34" charset="0"/>
              </a:rPr>
              <a:t> thường chạy một số lượng lẻ các trình nền Zookeeper với đa số phiếu bầu. Zookeeper theo dõi tình trạng của các nút tên thông qua ZKFC và sẽ thông báo cho nút tên dự phòng. Các nút tên đang hoạt động được xác định bằng cách giữ một khóa znode độc quyền. Nếu hoạt động chết, khóa vùng đó được chuyển cho hoạt động mới.</a:t>
            </a:r>
            <a:endParaRPr lang="ko-KR" altLang="en-US" sz="1200" kern="1200" dirty="0">
              <a:solidFill>
                <a:schemeClr val="tx1"/>
              </a:solidFill>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98</a:t>
            </a:fld>
            <a:endParaRPr lang="ko-KR" altLang="en-US" dirty="0"/>
          </a:p>
        </p:txBody>
      </p:sp>
    </p:spTree>
    <p:extLst>
      <p:ext uri="{BB962C8B-B14F-4D97-AF65-F5344CB8AC3E}">
        <p14:creationId xmlns:p14="http://schemas.microsoft.com/office/powerpoint/2010/main" val="36548069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US" altLang="ko-KR" sz="1200" dirty="0">
              <a:ea typeface="SamsungOne-400" panose="020B0503030303020204" pitchFamily="34" charset="0"/>
            </a:endParaRPr>
          </a:p>
          <a:p>
            <a:r>
              <a:rPr lang="vi-VN" altLang="ko-KR" sz="1200" dirty="0">
                <a:ea typeface="SamsungOne-400" panose="020B0503030303020204" pitchFamily="34" charset="0"/>
              </a:rPr>
              <a:t>Trong slide trước, chúng ta đã tìm hiểu về Chế độ HA và Chế độ không HA.</a:t>
            </a:r>
          </a:p>
          <a:p>
            <a:r>
              <a:rPr lang="vi-VN" altLang="ko-KR" sz="1200" dirty="0">
                <a:ea typeface="SamsungOne-400" panose="020B0503030303020204" pitchFamily="34" charset="0"/>
              </a:rPr>
              <a:t>Bây giờ chúng ta có thể giải thích chế độ HA và chế độ không HA là gì.</a:t>
            </a:r>
            <a:endParaRPr lang="en-US" altLang="ko-KR" sz="1200" dirty="0">
              <a:ea typeface="SamsungOne-400" panose="020B0503030303020204" pitchFamily="34" charset="0"/>
            </a:endParaRPr>
          </a:p>
          <a:p>
            <a:endParaRPr lang="vi-VN" altLang="ko-KR" sz="1200" dirty="0">
              <a:ea typeface="SamsungOne-400" panose="020B0503030303020204" pitchFamily="34" charset="0"/>
            </a:endParaRPr>
          </a:p>
          <a:p>
            <a:r>
              <a:rPr lang="vi-VN" altLang="ko-KR" sz="1200" dirty="0">
                <a:ea typeface="SamsungOne-400" panose="020B0503030303020204" pitchFamily="34" charset="0"/>
              </a:rPr>
              <a:t>Hãy để học sinh giải thích sự khác biệt của họ bằng cách sử dụng các từ khóa gợi ý.</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99</a:t>
            </a:fld>
            <a:endParaRPr lang="ko-KR" altLang="en-US" dirty="0"/>
          </a:p>
        </p:txBody>
      </p:sp>
    </p:spTree>
    <p:extLst>
      <p:ext uri="{BB962C8B-B14F-4D97-AF65-F5344CB8AC3E}">
        <p14:creationId xmlns:p14="http://schemas.microsoft.com/office/powerpoint/2010/main" val="23559084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0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Một lỗi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không phải là một điểm lỗi duy nhất.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HDFS có thể tiếp tục hoạt động mà không gặp sự cố.</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Tuy nhiên, các khối được lưu trữ trên </a:t>
            </a:r>
            <a:r>
              <a:rPr lang="en-US" altLang="ko-KR" sz="1200" dirty="0" err="1">
                <a:ea typeface="SamsungOne-400" panose="020B0503030303020204" pitchFamily="34" charset="0"/>
              </a:rPr>
              <a:t>datanode</a:t>
            </a:r>
            <a:r>
              <a:rPr lang="en-US" altLang="ko-KR" sz="1200" baseline="0" dirty="0">
                <a:ea typeface="SamsungOne-400" panose="020B0503030303020204" pitchFamily="34" charset="0"/>
              </a:rPr>
              <a:t> </a:t>
            </a:r>
            <a:r>
              <a:rPr lang="vi-VN" altLang="ko-KR" sz="1200" dirty="0">
                <a:ea typeface="SamsungOne-400" panose="020B0503030303020204" pitchFamily="34" charset="0"/>
              </a:rPr>
              <a:t>bị lỗi cần được xử lý.</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Vì các khối đó sẽ bị coi là bị mất, chúng sẽ được sao chép dưới mức và NameNode sẽ hướng dẫn các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khác tạo bản sao.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Một tình huống thú vị xảy ra nếu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đó (dn_rejoin) tham gia lại vào cụm thì tất cả các khối dữ liệu của nó vẫn còn nguyên vẹn.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Bây giờ tất cả các khối từ </a:t>
            </a:r>
            <a:r>
              <a:rPr lang="en-US" altLang="ko-KR" sz="1200" dirty="0" err="1">
                <a:ea typeface="SamsungOne-400" panose="020B0503030303020204" pitchFamily="34" charset="0"/>
              </a:rPr>
              <a:t>namenode</a:t>
            </a:r>
            <a:r>
              <a:rPr lang="en-US" altLang="ko-KR" sz="1200" dirty="0">
                <a:ea typeface="SamsungOne-400" panose="020B0503030303020204" pitchFamily="34" charset="0"/>
              </a:rPr>
              <a:t> </a:t>
            </a:r>
            <a:r>
              <a:rPr lang="vi-VN" altLang="ko-KR" sz="1200" dirty="0">
                <a:ea typeface="SamsungOne-400" panose="020B0503030303020204" pitchFamily="34" charset="0"/>
              </a:rPr>
              <a:t>được nối lại sẽ được sao chép quá mức.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Câu hỏi là, cái nào để xóa?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Đề xuất 1: Xóa tất cả các bản sao mới được tạo vì dn_rejoin có tất cả các khối cần thiết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Vấn đề 1: Điều gì sẽ xảy ra nếu dn_rejoin đang trên bờ vực và lại bị lỗi? Cuối cùng chúng t</a:t>
            </a:r>
            <a:r>
              <a:rPr lang="en-US" altLang="ko-KR" sz="1200" dirty="0">
                <a:ea typeface="SamsungOne-400" panose="020B0503030303020204" pitchFamily="34" charset="0"/>
              </a:rPr>
              <a:t>a</a:t>
            </a:r>
            <a:r>
              <a:rPr lang="vi-VN" altLang="ko-KR" sz="1200" dirty="0">
                <a:ea typeface="SamsungOne-400" panose="020B0503030303020204" pitchFamily="34" charset="0"/>
              </a:rPr>
              <a:t> sẽ phải sao chép lại tất cả.</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Đề xuất 2: Xóa tất cả các khối khỏi dn_rejoin và giữ lại tất cả các khối mới được sao chép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Vấn đề 2: dn_rejoin bây giờ sẽ giống như một canvas mở. Chính sách NN có cân bằng tải sẽ có xu hướng ghi các khối mới vào dn_rejoin. Điều này có thể dẫn đến những vấn đề lớn. dn_rejoin có thể chết lần nữa (đặc biệt nếu nó chết do các sự cố phần cứng không liên tục), trong trường hợp đó, chúng t</a:t>
            </a:r>
            <a:r>
              <a:rPr lang="en-US" altLang="ko-KR" sz="1200" dirty="0">
                <a:ea typeface="SamsungOne-400" panose="020B0503030303020204" pitchFamily="34" charset="0"/>
              </a:rPr>
              <a:t>a</a:t>
            </a:r>
            <a:r>
              <a:rPr lang="vi-VN" altLang="ko-KR" sz="1200" dirty="0">
                <a:ea typeface="SamsungOne-400" panose="020B0503030303020204" pitchFamily="34" charset="0"/>
              </a:rPr>
              <a:t> chỉ mất một loạt các khối từ dữ liệu mới "nóng". Ngoài ra, vì dữ liệu được viết sẽ có xu hướng "nóng" nên sẽ có nhiều quyền truy cập dữ liệu tiềm năng hơn. Điều này có thể dẫn đến thời gian truy cập không hiệu quả, đặc biệt nếu có sự cố phần cứng gián đoạn ẩn tại dn_rejoin.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dirty="0">
                <a:ea typeface="SamsungOne-400" panose="020B0503030303020204" pitchFamily="34" charset="0"/>
              </a:rPr>
              <a:t>Giải pháp: Chọn ngẫu nhiên các khối được sao chép quá mức cần xóa.</a:t>
            </a:r>
            <a:endParaRPr lang="en-US" altLang="ko-KR" sz="1200" dirty="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Thông</a:t>
            </a:r>
            <a:r>
              <a:rPr lang="en-US" altLang="ko-KR" sz="1200" b="1" baseline="0" dirty="0"/>
              <a:t> </a:t>
            </a:r>
            <a:r>
              <a:rPr lang="en-US" altLang="ko-KR" sz="1200" b="1" baseline="0" dirty="0" err="1"/>
              <a:t>điệp</a:t>
            </a:r>
            <a:r>
              <a:rPr lang="en-US" altLang="ko-KR" sz="1200" b="1" baseline="0" dirty="0"/>
              <a:t> </a:t>
            </a:r>
            <a:r>
              <a:rPr lang="en-US" altLang="ko-KR" sz="1200" b="1" baseline="0" dirty="0" err="1"/>
              <a:t>chính</a:t>
            </a:r>
            <a:r>
              <a:rPr lang="en-US" altLang="ko-KR" sz="1200" b="1" dirty="0"/>
              <a:t>]</a:t>
            </a:r>
            <a:r>
              <a:rPr lang="en-KR" altLang="ko-KR" sz="1200" dirty="0"/>
              <a:t> </a:t>
            </a:r>
            <a:endParaRPr lang="en-US" altLang="ko-KR" sz="120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t>DataNodes gửi nhịp tim đến NameNode để cho biết rằng nó đang hoạt động. Trong nhịp tim, nó bao gồm một danh sách các id khối mà nó đang lưu trữ.</a:t>
            </a:r>
            <a:endParaRPr lang="en-US" altLang="ko-KR" sz="1200" b="1"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100</a:t>
            </a:fld>
            <a:endParaRPr lang="ko-KR" altLang="en-US" dirty="0"/>
          </a:p>
        </p:txBody>
      </p:sp>
    </p:spTree>
    <p:extLst>
      <p:ext uri="{BB962C8B-B14F-4D97-AF65-F5344CB8AC3E}">
        <p14:creationId xmlns:p14="http://schemas.microsoft.com/office/powerpoint/2010/main" val="2271685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HDFS cũng có quyền kiểm soát truy cập cho chủ sở hữu, nhóm và những người khác.</a:t>
            </a:r>
          </a:p>
          <a:p>
            <a:r>
              <a:rPr lang="vi-VN" altLang="ko-KR" sz="1200" dirty="0">
                <a:ea typeface="SamsungOne-400" panose="020B0503030303020204" pitchFamily="34" charset="0"/>
              </a:rPr>
              <a:t>Chúng tôi cũng có thể thực thi "hdfs dfs –chmod" để thay đổi các quyền truy cập đó, giống như chúng tôi có thể làm trong Linux.</a:t>
            </a:r>
          </a:p>
          <a:p>
            <a:endParaRPr lang="vi-VN" altLang="ko-KR" sz="1200" dirty="0">
              <a:ea typeface="SamsungOne-400" panose="020B0503030303020204" pitchFamily="34" charset="0"/>
            </a:endParaRPr>
          </a:p>
          <a:p>
            <a:r>
              <a:rPr lang="vi-VN" altLang="ko-KR" sz="1200" dirty="0">
                <a:ea typeface="SamsungOne-400" panose="020B0503030303020204" pitchFamily="34" charset="0"/>
              </a:rPr>
              <a:t>Tuy nhiên, nếu chúng ta cần hoặc muốn kiểm soát chi tiết hơn, hãy bật ACL.</a:t>
            </a:r>
          </a:p>
          <a:p>
            <a:r>
              <a:rPr lang="vi-VN" altLang="ko-KR" sz="1200" dirty="0">
                <a:ea typeface="SamsungOne-400" panose="020B0503030303020204" pitchFamily="34" charset="0"/>
              </a:rPr>
              <a:t>Điều này sẽ cho phép chúng tôi sử dụng "hdfs dfs –setfacl" để đặt kiểm soát truy cập hạt mịn cho các cá nhân, nhóm, thư mục con, v.v.</a:t>
            </a:r>
          </a:p>
          <a:p>
            <a:r>
              <a:rPr lang="vi-VN" altLang="ko-KR" sz="1200" dirty="0">
                <a:ea typeface="SamsungOne-400" panose="020B0503030303020204" pitchFamily="34" charset="0"/>
              </a:rPr>
              <a:t>Chúng ta có thể vài acl hiện tại bằng lệnh "hdfs dfs –getfacl“</a:t>
            </a:r>
            <a:endParaRPr lang="en-US" altLang="ko-KR" sz="1200" dirty="0">
              <a:ea typeface="SamsungOne-400" panose="020B0503030303020204" pitchFamily="34" charset="0"/>
            </a:endParaRPr>
          </a:p>
          <a:p>
            <a:endParaRPr lang="en-US" altLang="ko-KR" sz="1200" b="0"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cs typeface="+mn-cs"/>
              </a:rPr>
              <a:t>Các tệp HDFS có một vị trí như quyền đọc, ghi và thực thi được hiển thị với "hdfs dfs -ls filename"</a:t>
            </a:r>
            <a:endParaRPr lang="en-US" altLang="ko-KR" sz="1200" b="0" kern="1200" dirty="0">
              <a:solidFill>
                <a:schemeClr val="tx1"/>
              </a:solidFill>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101</a:t>
            </a:fld>
            <a:endParaRPr lang="ko-KR" altLang="en-US" dirty="0"/>
          </a:p>
        </p:txBody>
      </p:sp>
    </p:spTree>
    <p:extLst>
      <p:ext uri="{BB962C8B-B14F-4D97-AF65-F5344CB8AC3E}">
        <p14:creationId xmlns:p14="http://schemas.microsoft.com/office/powerpoint/2010/main" val="33824010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Trong vài slide tiếp theo, chúng tôi sẽ trình bày công cụ dòng lệnh để truy cập HDFS. Cú pháp lệnh là "hdfs dfs" theo sau là -&lt;lệnh phụ&gt;.</a:t>
            </a:r>
          </a:p>
          <a:p>
            <a:r>
              <a:rPr lang="vi-VN" altLang="ko-KR" sz="1200" dirty="0">
                <a:ea typeface="SamsungOne-400" panose="020B0503030303020204" pitchFamily="34" charset="0"/>
              </a:rPr>
              <a:t>Trong slide này, chúng tôi trình bày lệnh con được sử dụng phổ biến nhất.</a:t>
            </a:r>
            <a:endParaRPr lang="en-US" altLang="ko-KR" sz="1200" dirty="0">
              <a:ea typeface="SamsungOne-400" panose="020B0503030303020204" pitchFamily="34" charset="0"/>
            </a:endParaRPr>
          </a:p>
          <a:p>
            <a:endParaRPr lang="en-US" altLang="ko-KR" sz="1200" b="1" kern="1200" dirty="0">
              <a:solidFill>
                <a:schemeClr val="tx1"/>
              </a:solidFill>
              <a:ea typeface="SamsungOne-400" panose="020B0503030303020204" pitchFamily="34" charset="0"/>
              <a:cs typeface="+mn-cs"/>
            </a:endParaRPr>
          </a:p>
          <a:p>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dirty="0">
                <a:ea typeface="SamsungOne-400" panose="020B0503030303020204" pitchFamily="34" charset="0"/>
              </a:rPr>
              <a:t>https://hadoop.apache.org/docs/current/hadoop-project-dist/hadoop-common/FileSystemShell.html</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102</a:t>
            </a:fld>
            <a:endParaRPr lang="ko-KR" altLang="en-US" dirty="0"/>
          </a:p>
        </p:txBody>
      </p:sp>
    </p:spTree>
    <p:extLst>
      <p:ext uri="{BB962C8B-B14F-4D97-AF65-F5344CB8AC3E}">
        <p14:creationId xmlns:p14="http://schemas.microsoft.com/office/powerpoint/2010/main" val="9811564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t>[</a:t>
            </a:r>
            <a:r>
              <a:rPr lang="en-US" altLang="ko-KR" b="1" dirty="0" err="1"/>
              <a:t>Thông</a:t>
            </a:r>
            <a:r>
              <a:rPr lang="en-US" altLang="ko-KR" b="1" baseline="0" dirty="0"/>
              <a:t> </a:t>
            </a:r>
            <a:r>
              <a:rPr lang="en-US" altLang="ko-KR" b="1" baseline="0" dirty="0" err="1"/>
              <a:t>điệp</a:t>
            </a:r>
            <a:r>
              <a:rPr lang="en-US" altLang="ko-KR" b="1" baseline="0" dirty="0"/>
              <a:t> </a:t>
            </a:r>
            <a:r>
              <a:rPr lang="en-US" altLang="ko-KR" b="1" baseline="0" dirty="0" err="1"/>
              <a:t>chính</a:t>
            </a:r>
            <a:r>
              <a:rPr lang="en-US" altLang="ko-KR" b="1" dirty="0"/>
              <a:t>]</a:t>
            </a:r>
            <a:endParaRPr lang="ko-KR" altLang="en-US"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kern="1200" dirty="0">
                <a:solidFill>
                  <a:schemeClr val="tx1"/>
                </a:solidFill>
                <a:cs typeface="+mn-cs"/>
              </a:rPr>
              <a:t>Sao </a:t>
            </a:r>
            <a:r>
              <a:rPr lang="en-US" altLang="ko-KR" sz="1200" kern="1200" dirty="0" err="1">
                <a:solidFill>
                  <a:schemeClr val="tx1"/>
                </a:solidFill>
                <a:cs typeface="+mn-cs"/>
              </a:rPr>
              <a:t>chép</a:t>
            </a:r>
            <a:r>
              <a:rPr lang="en-US" altLang="ko-KR" sz="1200" kern="1200" dirty="0">
                <a:solidFill>
                  <a:schemeClr val="tx1"/>
                </a:solidFill>
                <a:cs typeface="+mn-cs"/>
              </a:rPr>
              <a:t> </a:t>
            </a:r>
            <a:r>
              <a:rPr lang="en-US" altLang="ko-KR" sz="1200" kern="1200" dirty="0" err="1">
                <a:solidFill>
                  <a:schemeClr val="tx1"/>
                </a:solidFill>
                <a:cs typeface="+mn-cs"/>
              </a:rPr>
              <a:t>dữ</a:t>
            </a:r>
            <a:r>
              <a:rPr lang="en-US" altLang="ko-KR" sz="1200" kern="1200" dirty="0">
                <a:solidFill>
                  <a:schemeClr val="tx1"/>
                </a:solidFill>
                <a:cs typeface="+mn-cs"/>
              </a:rPr>
              <a:t> </a:t>
            </a:r>
            <a:r>
              <a:rPr lang="en-US" altLang="ko-KR" sz="1200" kern="1200" dirty="0" err="1">
                <a:solidFill>
                  <a:schemeClr val="tx1"/>
                </a:solidFill>
                <a:cs typeface="+mn-cs"/>
              </a:rPr>
              <a:t>liệu</a:t>
            </a:r>
            <a:r>
              <a:rPr lang="en-US" altLang="ko-KR" sz="1200" kern="1200" dirty="0">
                <a:solidFill>
                  <a:schemeClr val="tx1"/>
                </a:solidFill>
                <a:cs typeface="+mn-cs"/>
              </a:rPr>
              <a:t> </a:t>
            </a:r>
            <a:r>
              <a:rPr lang="en-US" altLang="ko-KR" sz="1200" kern="1200" dirty="0" err="1">
                <a:solidFill>
                  <a:schemeClr val="tx1"/>
                </a:solidFill>
                <a:cs typeface="+mn-cs"/>
              </a:rPr>
              <a:t>giữa</a:t>
            </a:r>
            <a:r>
              <a:rPr lang="en-US" altLang="ko-KR" sz="1200" kern="1200" dirty="0">
                <a:solidFill>
                  <a:schemeClr val="tx1"/>
                </a:solidFill>
                <a:cs typeface="+mn-cs"/>
              </a:rPr>
              <a:t> </a:t>
            </a:r>
            <a:r>
              <a:rPr lang="en-US" altLang="ko-KR" sz="1200" kern="1200" dirty="0" err="1">
                <a:solidFill>
                  <a:schemeClr val="tx1"/>
                </a:solidFill>
                <a:cs typeface="+mn-cs"/>
              </a:rPr>
              <a:t>hệ</a:t>
            </a:r>
            <a:r>
              <a:rPr lang="en-US" altLang="ko-KR" sz="1200" kern="1200" dirty="0">
                <a:solidFill>
                  <a:schemeClr val="tx1"/>
                </a:solidFill>
                <a:cs typeface="+mn-cs"/>
              </a:rPr>
              <a:t> </a:t>
            </a:r>
            <a:r>
              <a:rPr lang="en-US" altLang="ko-KR" sz="1200" kern="1200" dirty="0" err="1">
                <a:solidFill>
                  <a:schemeClr val="tx1"/>
                </a:solidFill>
                <a:cs typeface="+mn-cs"/>
              </a:rPr>
              <a:t>thống</a:t>
            </a:r>
            <a:r>
              <a:rPr lang="en-US" altLang="ko-KR" sz="1200" kern="1200" dirty="0">
                <a:solidFill>
                  <a:schemeClr val="tx1"/>
                </a:solidFill>
                <a:cs typeface="+mn-cs"/>
              </a:rPr>
              <a:t> </a:t>
            </a:r>
            <a:r>
              <a:rPr lang="en-US" altLang="ko-KR" sz="1200" kern="1200" dirty="0" err="1">
                <a:solidFill>
                  <a:schemeClr val="tx1"/>
                </a:solidFill>
                <a:cs typeface="+mn-cs"/>
              </a:rPr>
              <a:t>tệp</a:t>
            </a:r>
            <a:r>
              <a:rPr lang="en-US" altLang="ko-KR" sz="1200" kern="1200" dirty="0">
                <a:solidFill>
                  <a:schemeClr val="tx1"/>
                </a:solidFill>
                <a:cs typeface="+mn-cs"/>
              </a:rPr>
              <a:t> </a:t>
            </a:r>
            <a:r>
              <a:rPr lang="en-US" altLang="ko-KR" sz="1200" kern="1200" dirty="0" err="1">
                <a:solidFill>
                  <a:schemeClr val="tx1"/>
                </a:solidFill>
                <a:cs typeface="+mn-cs"/>
              </a:rPr>
              <a:t>linux</a:t>
            </a:r>
            <a:r>
              <a:rPr lang="en-US" altLang="ko-KR" sz="1200" kern="1200" dirty="0">
                <a:solidFill>
                  <a:schemeClr val="tx1"/>
                </a:solidFill>
                <a:cs typeface="+mn-cs"/>
              </a:rPr>
              <a:t> </a:t>
            </a:r>
            <a:r>
              <a:rPr lang="en-US" altLang="ko-KR" sz="1200" kern="1200" dirty="0" err="1">
                <a:solidFill>
                  <a:schemeClr val="tx1"/>
                </a:solidFill>
                <a:cs typeface="+mn-cs"/>
              </a:rPr>
              <a:t>cục</a:t>
            </a:r>
            <a:r>
              <a:rPr lang="en-US" altLang="ko-KR" sz="1200" kern="1200" dirty="0">
                <a:solidFill>
                  <a:schemeClr val="tx1"/>
                </a:solidFill>
                <a:cs typeface="+mn-cs"/>
              </a:rPr>
              <a:t> </a:t>
            </a:r>
            <a:r>
              <a:rPr lang="en-US" altLang="ko-KR" sz="1200" kern="1200" dirty="0" err="1">
                <a:solidFill>
                  <a:schemeClr val="tx1"/>
                </a:solidFill>
                <a:cs typeface="+mn-cs"/>
              </a:rPr>
              <a:t>bộ</a:t>
            </a:r>
            <a:r>
              <a:rPr lang="en-US" altLang="ko-KR" sz="1200" kern="1200" dirty="0">
                <a:solidFill>
                  <a:schemeClr val="tx1"/>
                </a:solidFill>
                <a:cs typeface="+mn-cs"/>
              </a:rPr>
              <a:t> </a:t>
            </a:r>
            <a:r>
              <a:rPr lang="en-US" altLang="ko-KR" sz="1200" kern="1200" dirty="0" err="1">
                <a:solidFill>
                  <a:schemeClr val="tx1"/>
                </a:solidFill>
                <a:cs typeface="+mn-cs"/>
              </a:rPr>
              <a:t>và</a:t>
            </a:r>
            <a:r>
              <a:rPr lang="en-US" altLang="ko-KR" sz="1200" kern="1200" dirty="0">
                <a:solidFill>
                  <a:schemeClr val="tx1"/>
                </a:solidFill>
                <a:cs typeface="+mn-cs"/>
              </a:rPr>
              <a:t> </a:t>
            </a:r>
            <a:r>
              <a:rPr lang="en-US" altLang="ko-KR" sz="1200" kern="1200" dirty="0" err="1">
                <a:solidFill>
                  <a:schemeClr val="tx1"/>
                </a:solidFill>
                <a:cs typeface="+mn-cs"/>
              </a:rPr>
              <a:t>hệ</a:t>
            </a:r>
            <a:r>
              <a:rPr lang="en-US" altLang="ko-KR" sz="1200" kern="1200" dirty="0">
                <a:solidFill>
                  <a:schemeClr val="tx1"/>
                </a:solidFill>
                <a:cs typeface="+mn-cs"/>
              </a:rPr>
              <a:t> </a:t>
            </a:r>
            <a:r>
              <a:rPr lang="en-US" altLang="ko-KR" sz="1200" kern="1200" dirty="0" err="1">
                <a:solidFill>
                  <a:schemeClr val="tx1"/>
                </a:solidFill>
                <a:cs typeface="+mn-cs"/>
              </a:rPr>
              <a:t>thống</a:t>
            </a:r>
            <a:r>
              <a:rPr lang="en-US" altLang="ko-KR" sz="1200" kern="1200" dirty="0">
                <a:solidFill>
                  <a:schemeClr val="tx1"/>
                </a:solidFill>
                <a:cs typeface="+mn-cs"/>
              </a:rPr>
              <a:t> </a:t>
            </a:r>
            <a:r>
              <a:rPr lang="en-US" altLang="ko-KR" sz="1200" kern="1200" dirty="0" err="1">
                <a:solidFill>
                  <a:schemeClr val="tx1"/>
                </a:solidFill>
                <a:cs typeface="+mn-cs"/>
              </a:rPr>
              <a:t>tệp</a:t>
            </a:r>
            <a:r>
              <a:rPr lang="en-US" altLang="ko-KR" sz="1200" kern="1200" dirty="0">
                <a:solidFill>
                  <a:schemeClr val="tx1"/>
                </a:solidFill>
                <a:cs typeface="+mn-cs"/>
              </a:rPr>
              <a:t> HDFS</a:t>
            </a:r>
            <a:endParaRPr lang="en-US" altLang="ko-KR" sz="1200" b="1" kern="1200" dirty="0">
              <a:solidFill>
                <a:schemeClr val="tx1"/>
              </a:solidFill>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ko-KR" b="1"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103</a:t>
            </a:fld>
            <a:endParaRPr lang="ko-KR" altLang="en-US" dirty="0"/>
          </a:p>
        </p:txBody>
      </p:sp>
    </p:spTree>
    <p:extLst>
      <p:ext uri="{BB962C8B-B14F-4D97-AF65-F5344CB8AC3E}">
        <p14:creationId xmlns:p14="http://schemas.microsoft.com/office/powerpoint/2010/main" val="10703372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1" dirty="0"/>
              <a:t>[</a:t>
            </a:r>
            <a:r>
              <a:rPr lang="en-US" altLang="ko-KR" sz="1200" b="1" dirty="0" err="1"/>
              <a:t>Hướng</a:t>
            </a:r>
            <a:r>
              <a:rPr lang="en-US" altLang="ko-KR" sz="1200" b="1" baseline="0" dirty="0"/>
              <a:t> </a:t>
            </a:r>
            <a:r>
              <a:rPr lang="en-US" altLang="ko-KR" sz="1200" b="1" baseline="0" dirty="0" err="1"/>
              <a:t>dẫn</a:t>
            </a:r>
            <a:r>
              <a:rPr lang="en-US" altLang="ko-KR" sz="1200" b="1" baseline="0" dirty="0"/>
              <a:t> </a:t>
            </a:r>
            <a:r>
              <a:rPr lang="en-US" altLang="ko-KR" sz="1200" b="1" baseline="0" dirty="0" err="1"/>
              <a:t>của</a:t>
            </a:r>
            <a:r>
              <a:rPr lang="en-US" altLang="ko-KR" sz="1200" b="1" baseline="0" dirty="0"/>
              <a:t> </a:t>
            </a:r>
            <a:r>
              <a:rPr lang="en-US" altLang="ko-KR" sz="1200" b="1" baseline="0" dirty="0" err="1"/>
              <a:t>giảng</a:t>
            </a:r>
            <a:r>
              <a:rPr lang="en-US" altLang="ko-KR" sz="1200" b="1" baseline="0" dirty="0"/>
              <a:t> </a:t>
            </a:r>
            <a:r>
              <a:rPr lang="en-US" altLang="ko-KR" sz="1200" b="1" baseline="0" dirty="0" err="1"/>
              <a:t>viên</a:t>
            </a:r>
            <a:r>
              <a:rPr lang="en-US" altLang="ko-KR" sz="1200" b="1" dirty="0"/>
              <a:t>]</a:t>
            </a:r>
            <a:endParaRPr lang="en-KR" altLang="ko-KR" sz="1200" dirty="0">
              <a:ea typeface="SamsungOne-400" panose="020B0503030303020204" pitchFamily="34" charset="0"/>
            </a:endParaRPr>
          </a:p>
          <a:p>
            <a:r>
              <a:rPr lang="vi-VN" altLang="ko-KR" sz="1200" dirty="0">
                <a:ea typeface="SamsungOne-400" panose="020B0503030303020204" pitchFamily="34" charset="0"/>
              </a:rPr>
              <a:t>Chúng tôi trình bày công cụ dòng lệnh để truy cập HDFS.</a:t>
            </a:r>
          </a:p>
          <a:p>
            <a:r>
              <a:rPr lang="vi-VN" altLang="ko-KR" sz="1200" dirty="0">
                <a:ea typeface="SamsungOne-400" panose="020B0503030303020204" pitchFamily="34" charset="0"/>
              </a:rPr>
              <a:t>Cú pháp lệnh là "hdfs dfs" theo sau là -&lt;lệnh phụ&gt;.</a:t>
            </a:r>
          </a:p>
          <a:p>
            <a:r>
              <a:rPr lang="vi-VN" altLang="ko-KR" sz="1200" dirty="0">
                <a:ea typeface="SamsungOne-400" panose="020B0503030303020204" pitchFamily="34" charset="0"/>
              </a:rPr>
              <a:t>Trong slide này, chúng tôi trình bày một tập hợp con các lệnh shell hệ thống tệp HDFS thường được sử dụng.</a:t>
            </a: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cs typeface="+mn-cs"/>
              </a:rPr>
              <a:t>[</a:t>
            </a:r>
            <a:r>
              <a:rPr lang="en-US" altLang="ko-KR" sz="1200" b="1" kern="1200" dirty="0" err="1">
                <a:solidFill>
                  <a:schemeClr val="tx1"/>
                </a:solidFill>
                <a:cs typeface="+mn-cs"/>
              </a:rPr>
              <a:t>Tài</a:t>
            </a:r>
            <a:r>
              <a:rPr lang="en-US" altLang="ko-KR" sz="1200" b="1" kern="1200" baseline="0" dirty="0">
                <a:solidFill>
                  <a:schemeClr val="tx1"/>
                </a:solidFill>
                <a:cs typeface="+mn-cs"/>
              </a:rPr>
              <a:t> </a:t>
            </a:r>
            <a:r>
              <a:rPr lang="en-US" altLang="ko-KR" sz="1200" b="1" kern="1200" baseline="0" dirty="0" err="1">
                <a:solidFill>
                  <a:schemeClr val="tx1"/>
                </a:solidFill>
                <a:cs typeface="+mn-cs"/>
              </a:rPr>
              <a:t>liệu</a:t>
            </a:r>
            <a:r>
              <a:rPr lang="en-US" altLang="ko-KR" sz="1200" b="1" kern="1200" baseline="0" dirty="0">
                <a:solidFill>
                  <a:schemeClr val="tx1"/>
                </a:solidFill>
                <a:cs typeface="+mn-cs"/>
              </a:rPr>
              <a:t> </a:t>
            </a:r>
            <a:r>
              <a:rPr lang="en-US" altLang="ko-KR" sz="1200" b="1" kern="1200" baseline="0" dirty="0" err="1">
                <a:solidFill>
                  <a:schemeClr val="tx1"/>
                </a:solidFill>
                <a:cs typeface="+mn-cs"/>
              </a:rPr>
              <a:t>tham</a:t>
            </a:r>
            <a:r>
              <a:rPr lang="en-US" altLang="ko-KR" sz="1200" b="1" kern="1200" baseline="0" dirty="0">
                <a:solidFill>
                  <a:schemeClr val="tx1"/>
                </a:solidFill>
                <a:cs typeface="+mn-cs"/>
              </a:rPr>
              <a:t> </a:t>
            </a:r>
            <a:r>
              <a:rPr lang="en-US" altLang="ko-KR" sz="1200" b="1" kern="1200" baseline="0" dirty="0" err="1">
                <a:solidFill>
                  <a:schemeClr val="tx1"/>
                </a:solidFill>
                <a:cs typeface="+mn-cs"/>
              </a:rPr>
              <a:t>khảo</a:t>
            </a:r>
            <a:r>
              <a:rPr lang="en-KR" altLang="ko-KR" sz="1200" b="1" kern="1200" dirty="0">
                <a:solidFill>
                  <a:schemeClr val="tx1"/>
                </a:solidFill>
                <a:cs typeface="+mn-cs"/>
              </a:rPr>
              <a:t>]</a:t>
            </a:r>
            <a:endParaRPr lang="en-KR" altLang="ko-KR"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dirty="0">
                <a:ea typeface="SamsungOne-400" panose="020B0503030303020204" pitchFamily="34" charset="0"/>
              </a:rPr>
              <a:t>https://hadoop.apache.org/docs/current/hadoop-project-dist/hadoop-common/FileSystemShell.html</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104</a:t>
            </a:fld>
            <a:endParaRPr lang="ko-KR" altLang="en-US" dirty="0"/>
          </a:p>
        </p:txBody>
      </p:sp>
    </p:spTree>
    <p:extLst>
      <p:ext uri="{BB962C8B-B14F-4D97-AF65-F5344CB8AC3E}">
        <p14:creationId xmlns:p14="http://schemas.microsoft.com/office/powerpoint/2010/main" val="2417242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ea typeface="SamsungOneKorean 400" panose="020B0503030303020204" pitchFamily="50" charset="-127"/>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844083" latinLnBrk="1"/>
            <a:r>
              <a:rPr lang="en-US" altLang="ko-KR" sz="4800" b="1" dirty="0">
                <a:solidFill>
                  <a:schemeClr val="tx1"/>
                </a:solidFill>
                <a:latin typeface="iCiel Samsung Sharp Sans Bold" pitchFamily="2" charset="0"/>
                <a:ea typeface="Samsung Sharp Sans Regular" pitchFamily="2" charset="0"/>
                <a:cs typeface="Samsung Sharp Sans Regular" pitchFamily="2" charset="0"/>
              </a:rPr>
              <a:t>Samsung </a:t>
            </a:r>
          </a:p>
          <a:p>
            <a:pPr lvl="0" defTabSz="844083" latinLnBrk="1"/>
            <a:r>
              <a:rPr lang="en-US" altLang="ko-KR" sz="4800" b="1" dirty="0">
                <a:solidFill>
                  <a:schemeClr val="tx1"/>
                </a:solidFill>
                <a:latin typeface="iCiel Samsung Sharp Sans Bold" pitchFamily="2" charset="0"/>
                <a:ea typeface="Samsung Sharp Sans Regular" pitchFamily="2" charset="0"/>
                <a:cs typeface="Samsung Sharp Sans Regular" pitchFamily="2" charset="0"/>
              </a:rPr>
              <a:t>Innovation </a:t>
            </a:r>
          </a:p>
          <a:p>
            <a:pPr lvl="0" defTabSz="844083" latinLnBrk="1"/>
            <a:r>
              <a:rPr lang="en-US" altLang="ko-KR" sz="4800" b="1" dirty="0">
                <a:solidFill>
                  <a:schemeClr val="tx1"/>
                </a:solidFill>
                <a:latin typeface="iCiel Samsung Sharp Sans Bold" pitchFamily="2" charset="0"/>
                <a:ea typeface="Samsung Sharp Sans Regular" pitchFamily="2" charset="0"/>
                <a:cs typeface="Samsung Sharp Sans Regular" pitchFamily="2" charset="0"/>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en-US" altLang="ko-KR" sz="24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4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400" dirty="0">
                <a:solidFill>
                  <a:srgbClr val="1428A0"/>
                </a:solidFill>
                <a:latin typeface="iCiel Samsung Sharp Sans Bold" pitchFamily="2" charset="0"/>
                <a:ea typeface="Samsung Sharp Sans Regular" pitchFamily="2" charset="0"/>
                <a:cs typeface="Samsung Sharp Sans Regular" pitchFamily="2" charset="0"/>
              </a:rPr>
              <a:t> Big Data</a:t>
            </a:r>
            <a:endParaRPr lang="ko-KR" altLang="en-US" sz="2400" dirty="0">
              <a:solidFill>
                <a:srgbClr val="1428A0"/>
              </a:solidFill>
              <a:latin typeface="iCiel Samsung Sharp Sans Bold" pitchFamily="2" charset="0"/>
              <a:ea typeface="Samsung Sharp Sans Regular" pitchFamily="2" charset="0"/>
              <a:cs typeface="Samsung Sharp Sans Regular" pitchFamily="2" charset="0"/>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87551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7553812" cy="1329932"/>
          </a:xfrm>
          <a:prstGeom prst="rect">
            <a:avLst/>
          </a:prstGeom>
        </p:spPr>
        <p:txBody>
          <a:bodyPr lIns="0" tIns="0" rIns="0" bIns="0" anchor="t"/>
          <a:lstStyle>
            <a:lvl1pPr marL="0" indent="0">
              <a:lnSpc>
                <a:spcPct val="100000"/>
              </a:lnSpc>
              <a:spcBef>
                <a:spcPts val="0"/>
              </a:spcBef>
              <a:buNone/>
              <a:defRPr sz="4400">
                <a:latin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7553812" cy="310896"/>
          </a:xfrm>
          <a:prstGeom prst="rect">
            <a:avLst/>
          </a:prstGeom>
        </p:spPr>
        <p:txBody>
          <a:bodyPr lIns="0" tIns="0" rIns="0" anchor="ctr"/>
          <a:lstStyle>
            <a:lvl1pPr marL="0" indent="0">
              <a:lnSpc>
                <a:spcPct val="100000"/>
              </a:lnSpc>
              <a:spcBef>
                <a:spcPts val="0"/>
              </a:spcBef>
              <a:buNone/>
              <a:defRPr sz="2000">
                <a:solidFill>
                  <a:schemeClr val="bg1">
                    <a:lumMod val="50000"/>
                  </a:schemeClr>
                </a:solidFill>
                <a:latin typeface="iCiel Samsung Sharp Sans Bold" pitchFamily="2" charset="0"/>
              </a:defRPr>
            </a:lvl1pPr>
          </a:lstStyle>
          <a:p>
            <a:pPr lvl="0"/>
            <a:r>
              <a:rPr lang="en-US" dirty="0"/>
              <a:t>Chapter no.</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90000" y="4157757"/>
            <a:ext cx="2632759"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Khóa</a:t>
            </a:r>
            <a:r>
              <a:rPr lang="en-US" altLang="ko-KR" sz="21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baseline="0" dirty="0" err="1">
                <a:solidFill>
                  <a:srgbClr val="1428A0"/>
                </a:solidFill>
                <a:latin typeface="iCiel Samsung Sharp Sans Bold" pitchFamily="2" charset="0"/>
                <a:ea typeface="Samsung Sharp Sans Regular" pitchFamily="2" charset="0"/>
                <a:cs typeface="Samsung Sharp Sans Regular" pitchFamily="2" charset="0"/>
              </a:rPr>
              <a:t>học</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a:t>
            </a:r>
            <a:r>
              <a:rPr lang="ko-KR" altLang="en-US"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Data</a:t>
            </a:r>
            <a:endParaRPr lang="ko-KR" altLang="en-US" sz="2100" dirty="0">
              <a:solidFill>
                <a:srgbClr val="1428A0"/>
              </a:solidFill>
              <a:latin typeface="iCiel Samsung Sharp Sans Bold"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4286164982"/>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17920" y="6464339"/>
            <a:ext cx="2981388"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2.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Những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nguyên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tắc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cơ</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bản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của</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en-US" altLang="ko-KR" sz="2400" dirty="0" err="1">
                <a:solidFill>
                  <a:srgbClr val="002F8E"/>
                </a:solidFill>
                <a:latin typeface="iCiel Samsung Sharp Sans Bold" pitchFamily="2" charset="0"/>
                <a:ea typeface="Samsung Sharp Sans Regular" pitchFamily="2" charset="0"/>
                <a:cs typeface="Samsung Sharp Sans Regular" pitchFamily="2" charset="0"/>
              </a:rPr>
              <a:t>Mô</a:t>
            </a:r>
            <a:r>
              <a:rPr lang="en-US" altLang="ko-KR" sz="2400" baseline="0" dirty="0">
                <a:solidFill>
                  <a:srgbClr val="002F8E"/>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002F8E"/>
                </a:solidFill>
                <a:latin typeface="iCiel Samsung Sharp Sans Bold" pitchFamily="2" charset="0"/>
                <a:ea typeface="Samsung Sharp Sans Regular" pitchFamily="2" charset="0"/>
                <a:cs typeface="Samsung Sharp Sans Regular" pitchFamily="2" charset="0"/>
              </a:rPr>
              <a:t>tả</a:t>
            </a:r>
            <a:r>
              <a:rPr lang="en-US" altLang="ko-KR" sz="2400" baseline="0" dirty="0">
                <a:solidFill>
                  <a:srgbClr val="002F8E"/>
                </a:solidFill>
                <a:latin typeface="iCiel Samsung Sharp Sans Bold" pitchFamily="2" charset="0"/>
                <a:ea typeface="Samsung Sharp Sans Regular" pitchFamily="2" charset="0"/>
                <a:cs typeface="Samsung Sharp Sans Regular" pitchFamily="2" charset="0"/>
              </a:rPr>
              <a:t> </a:t>
            </a:r>
            <a:r>
              <a:rPr lang="en-US" altLang="ko-KR" sz="2400" baseline="0" dirty="0" err="1">
                <a:solidFill>
                  <a:srgbClr val="002F8E"/>
                </a:solidFill>
                <a:latin typeface="iCiel Samsung Sharp Sans Bold" pitchFamily="2" charset="0"/>
                <a:ea typeface="Samsung Sharp Sans Regular" pitchFamily="2" charset="0"/>
                <a:cs typeface="Samsung Sharp Sans Regular" pitchFamily="2" charset="0"/>
              </a:rPr>
              <a:t>chương</a:t>
            </a:r>
            <a:endParaRPr lang="en-US" altLang="ko-KR" sz="2400" dirty="0">
              <a:solidFill>
                <a:srgbClr val="002F8E"/>
              </a:solidFill>
              <a:latin typeface="iCiel Samsung Sharp Sans Bold" pitchFamily="2" charset="0"/>
              <a:ea typeface="Samsung Sharp Sans Regular" pitchFamily="2" charset="0"/>
              <a:cs typeface="Samsung Sharp Sans Regular"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55333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dung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của</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chương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54595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baseline="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baseline="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4875103"/>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Tree>
    <p:extLst>
      <p:ext uri="{BB962C8B-B14F-4D97-AF65-F5344CB8AC3E}">
        <p14:creationId xmlns:p14="http://schemas.microsoft.com/office/powerpoint/2010/main" val="3969708036"/>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2" y="2524714"/>
            <a:ext cx="7339527" cy="1329932"/>
          </a:xfrm>
          <a:prstGeom prst="rect">
            <a:avLst/>
          </a:prstGeom>
        </p:spPr>
        <p:txBody>
          <a:bodyPr lIns="0" tIns="0" rIns="0" bIns="0" anchor="t"/>
          <a:lstStyle>
            <a:lvl1pPr marL="0" indent="0">
              <a:lnSpc>
                <a:spcPct val="100000"/>
              </a:lnSpc>
              <a:spcBef>
                <a:spcPts val="0"/>
              </a:spcBef>
              <a:buNone/>
              <a:defRPr sz="4400">
                <a:latin typeface="iCiel Samsung Sharp Sans Bold" pitchFamily="2" charset="0"/>
                <a:cs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a:solidFill>
                  <a:schemeClr val="bg1">
                    <a:lumMod val="50000"/>
                  </a:schemeClr>
                </a:solidFill>
                <a:latin typeface="iCiel Samsung Sharp Sans Bold" pitchFamily="2" charset="0"/>
              </a:defRPr>
            </a:lvl1pPr>
          </a:lstStyle>
          <a:p>
            <a:pPr lvl="0"/>
            <a:r>
              <a:rPr lang="en-US" dirty="0"/>
              <a:t>Unit no.</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90000" y="4157760"/>
            <a:ext cx="615267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Những</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dirty="0" err="1">
                <a:solidFill>
                  <a:srgbClr val="1428A0"/>
                </a:solidFill>
                <a:latin typeface="iCiel Samsung Sharp Sans Bold" pitchFamily="2" charset="0"/>
                <a:ea typeface="Samsung Sharp Sans Regular" pitchFamily="2" charset="0"/>
                <a:cs typeface="Samsung Sharp Sans Regular" pitchFamily="2" charset="0"/>
              </a:rPr>
              <a:t>nguyên</a:t>
            </a:r>
            <a:r>
              <a:rPr lang="en-US" altLang="ko-KR" sz="21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baseline="0" dirty="0" err="1">
                <a:solidFill>
                  <a:srgbClr val="1428A0"/>
                </a:solidFill>
                <a:latin typeface="iCiel Samsung Sharp Sans Bold" pitchFamily="2" charset="0"/>
                <a:ea typeface="Samsung Sharp Sans Regular" pitchFamily="2" charset="0"/>
                <a:cs typeface="Samsung Sharp Sans Regular" pitchFamily="2" charset="0"/>
              </a:rPr>
              <a:t>tắc</a:t>
            </a:r>
            <a:r>
              <a:rPr lang="en-US" altLang="ko-KR" sz="21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baseline="0" dirty="0" err="1">
                <a:solidFill>
                  <a:srgbClr val="1428A0"/>
                </a:solidFill>
                <a:latin typeface="iCiel Samsung Sharp Sans Bold" pitchFamily="2" charset="0"/>
                <a:ea typeface="Samsung Sharp Sans Regular" pitchFamily="2" charset="0"/>
                <a:cs typeface="Samsung Sharp Sans Regular" pitchFamily="2" charset="0"/>
              </a:rPr>
              <a:t>cơ</a:t>
            </a:r>
            <a:r>
              <a:rPr lang="en-US" altLang="ko-KR" sz="2100" baseline="0" dirty="0">
                <a:solidFill>
                  <a:srgbClr val="1428A0"/>
                </a:solidFill>
                <a:latin typeface="iCiel Samsung Sharp Sans Bold" pitchFamily="2" charset="0"/>
                <a:ea typeface="Samsung Sharp Sans Regular" pitchFamily="2" charset="0"/>
                <a:cs typeface="Samsung Sharp Sans Regular" pitchFamily="2" charset="0"/>
              </a:rPr>
              <a:t> </a:t>
            </a:r>
            <a:r>
              <a:rPr lang="en-US" altLang="ko-KR" sz="2100" baseline="0" dirty="0" err="1">
                <a:solidFill>
                  <a:srgbClr val="1428A0"/>
                </a:solidFill>
                <a:latin typeface="iCiel Samsung Sharp Sans Bold" pitchFamily="2" charset="0"/>
                <a:ea typeface="Samsung Sharp Sans Regular" pitchFamily="2" charset="0"/>
                <a:cs typeface="Samsung Sharp Sans Regular" pitchFamily="2" charset="0"/>
              </a:rPr>
              <a:t>bản</a:t>
            </a:r>
            <a:r>
              <a:rPr lang="en-US" altLang="ko-KR" sz="2100" dirty="0">
                <a:solidFill>
                  <a:srgbClr val="1428A0"/>
                </a:solidFill>
                <a:latin typeface="iCiel Samsung Sharp Sans Bold" pitchFamily="2" charset="0"/>
                <a:ea typeface="Samsung Sharp Sans Regular" pitchFamily="2" charset="0"/>
                <a:cs typeface="Samsung Sharp Sans Regular" pitchFamily="2" charset="0"/>
              </a:rPr>
              <a:t> Big Data</a:t>
            </a:r>
          </a:p>
        </p:txBody>
      </p:sp>
    </p:spTree>
    <p:extLst>
      <p:ext uri="{BB962C8B-B14F-4D97-AF65-F5344CB8AC3E}">
        <p14:creationId xmlns:p14="http://schemas.microsoft.com/office/powerpoint/2010/main" val="422683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26630" y="6469150"/>
            <a:ext cx="297268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2.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Những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nguyên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tắc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cơ</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bản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của</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604000" cy="554400"/>
          </a:xfrm>
          <a:prstGeom prst="rect">
            <a:avLst/>
          </a:prstGeom>
        </p:spPr>
        <p:txBody>
          <a:bodyPr lIns="0" tIns="0" rIns="0" bIns="0" anchor="t"/>
          <a:lstStyle>
            <a:lvl1pPr marL="0" indent="0">
              <a:lnSpc>
                <a:spcPct val="100000"/>
              </a:lnSpc>
              <a:spcBef>
                <a:spcPts val="0"/>
              </a:spcBef>
              <a:buNone/>
              <a:defRPr sz="3600">
                <a:latin typeface="iCiel Samsung Sharp Sans Bold"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dirty="0">
                <a:solidFill>
                  <a:schemeClr val="bg1">
                    <a:lumMod val="50000"/>
                  </a:schemeClr>
                </a:solidFill>
                <a:latin typeface="iCiel Samsung Sharp Sans Bold" pitchFamily="2" charset="0"/>
              </a:defRPr>
            </a:lvl1pPr>
          </a:lstStyle>
          <a:p>
            <a:pPr lvl="0"/>
            <a:r>
              <a:rPr lang="en-US" dirty="0"/>
              <a:t>Unit no</a:t>
            </a:r>
          </a:p>
        </p:txBody>
      </p:sp>
    </p:spTree>
    <p:extLst>
      <p:ext uri="{BB962C8B-B14F-4D97-AF65-F5344CB8AC3E}">
        <p14:creationId xmlns:p14="http://schemas.microsoft.com/office/powerpoint/2010/main" val="3442627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191794" y="6469148"/>
            <a:ext cx="300751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2.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Những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nguyên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tắc</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cơ</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bản</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của</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2" y="447880"/>
            <a:ext cx="7524000"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Bold" pitchFamily="2" charset="0"/>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UNIT</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Tree>
    <p:extLst>
      <p:ext uri="{BB962C8B-B14F-4D97-AF65-F5344CB8AC3E}">
        <p14:creationId xmlns:p14="http://schemas.microsoft.com/office/powerpoint/2010/main" val="1312532185"/>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ea typeface="SamsungOneKorean 400" panose="020B0503030303020204" pitchFamily="50" charset="-127"/>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400C" panose="020B0506030303020204" pitchFamily="34" charset="0"/>
                <a:ea typeface="SamsungOne-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ea typeface="SamsungOneKorean 400" panose="020B0503030303020204" pitchFamily="50" charset="-127"/>
            </a:endParaRPr>
          </a:p>
        </p:txBody>
      </p:sp>
    </p:spTree>
    <p:extLst>
      <p:ext uri="{BB962C8B-B14F-4D97-AF65-F5344CB8AC3E}">
        <p14:creationId xmlns:p14="http://schemas.microsoft.com/office/powerpoint/2010/main" val="318169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5961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12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28.png"/><Relationship Id="rId12" Type="http://schemas.openxmlformats.org/officeDocument/2006/relationships/image" Target="../media/image73.png"/><Relationship Id="rId17" Type="http://schemas.openxmlformats.org/officeDocument/2006/relationships/image" Target="../media/image37.png"/><Relationship Id="rId2" Type="http://schemas.openxmlformats.org/officeDocument/2006/relationships/notesSlide" Target="../notesSlides/notesSlide122.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9.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17.png"/><Relationship Id="rId3" Type="http://schemas.openxmlformats.org/officeDocument/2006/relationships/image" Target="../media/image65.png"/><Relationship Id="rId7" Type="http://schemas.openxmlformats.org/officeDocument/2006/relationships/image" Target="../media/image116.png"/><Relationship Id="rId12" Type="http://schemas.openxmlformats.org/officeDocument/2006/relationships/image" Target="../media/image73.png"/><Relationship Id="rId17" Type="http://schemas.openxmlformats.org/officeDocument/2006/relationships/image" Target="../media/image37.png"/><Relationship Id="rId2" Type="http://schemas.openxmlformats.org/officeDocument/2006/relationships/notesSlide" Target="../notesSlides/notesSlide133.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118.png"/></Relationships>
</file>

<file path=ppt/slides/_rels/slide13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17.png"/><Relationship Id="rId3" Type="http://schemas.openxmlformats.org/officeDocument/2006/relationships/image" Target="../media/image65.png"/><Relationship Id="rId7" Type="http://schemas.openxmlformats.org/officeDocument/2006/relationships/image" Target="../media/image116.png"/><Relationship Id="rId12" Type="http://schemas.openxmlformats.org/officeDocument/2006/relationships/image" Target="../media/image73.png"/><Relationship Id="rId17" Type="http://schemas.openxmlformats.org/officeDocument/2006/relationships/image" Target="../media/image37.png"/><Relationship Id="rId2" Type="http://schemas.openxmlformats.org/officeDocument/2006/relationships/notesSlide" Target="../notesSlides/notesSlide134.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1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28.png"/><Relationship Id="rId12" Type="http://schemas.openxmlformats.org/officeDocument/2006/relationships/image" Target="../media/image73.png"/><Relationship Id="rId17" Type="http://schemas.openxmlformats.org/officeDocument/2006/relationships/image" Target="../media/image37.png"/><Relationship Id="rId2" Type="http://schemas.openxmlformats.org/officeDocument/2006/relationships/notesSlide" Target="../notesSlides/notesSlide43.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49.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a:xfrm>
            <a:off x="535871" y="1523052"/>
            <a:ext cx="9206439" cy="493776"/>
          </a:xfrm>
        </p:spPr>
        <p:txBody>
          <a:bodyPr/>
          <a:lstStyle/>
          <a:p>
            <a:r>
              <a:rPr lang="vi-VN" altLang="ko-KR" sz="3000" dirty="0">
                <a:ea typeface="SamsungOneKorean 400" panose="020B0503030303020204" pitchFamily="50" charset="-127"/>
              </a:rPr>
              <a:t>Trường hợp sử dụng</a:t>
            </a:r>
            <a:r>
              <a:rPr lang="en-US" altLang="ko-KR" sz="3000" dirty="0">
                <a:ea typeface="SamsungOneKorean 400" panose="020B0503030303020204" pitchFamily="50" charset="-127"/>
              </a:rPr>
              <a:t> Big Data</a:t>
            </a:r>
            <a:r>
              <a:rPr lang="vi-VN" altLang="ko-KR" sz="3000" dirty="0">
                <a:ea typeface="SamsungOneKorean 400" panose="020B0503030303020204" pitchFamily="50" charset="-127"/>
              </a:rPr>
              <a:t> - Dịch vụ tùy chỉnh</a:t>
            </a:r>
            <a:endParaRPr lang="en-US" altLang="ko-KR"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348000" cy="914400"/>
          </a:xfrm>
        </p:spPr>
        <p:txBody>
          <a:bodyPr/>
          <a:lstStyle/>
          <a:p>
            <a:r>
              <a:rPr lang="en-US" altLang="ko-KR" dirty="0" err="1"/>
              <a:t>Cung</a:t>
            </a:r>
            <a:r>
              <a:rPr lang="en-US" altLang="ko-KR" dirty="0"/>
              <a:t> </a:t>
            </a:r>
            <a:r>
              <a:rPr lang="en-US" altLang="ko-KR" dirty="0" err="1"/>
              <a:t>cấp</a:t>
            </a:r>
            <a:r>
              <a:rPr lang="en-US" altLang="ko-KR" dirty="0"/>
              <a:t> </a:t>
            </a:r>
            <a:r>
              <a:rPr lang="en-US" altLang="ko-KR" dirty="0" err="1"/>
              <a:t>dịch</a:t>
            </a:r>
            <a:r>
              <a:rPr lang="en-US" altLang="ko-KR" dirty="0"/>
              <a:t> </a:t>
            </a:r>
            <a:r>
              <a:rPr lang="en-US" altLang="ko-KR" dirty="0" err="1"/>
              <a:t>vụ</a:t>
            </a:r>
            <a:r>
              <a:rPr lang="en-US" altLang="ko-KR" dirty="0"/>
              <a:t> </a:t>
            </a:r>
            <a:r>
              <a:rPr lang="en-US" altLang="ko-KR" dirty="0" err="1"/>
              <a:t>tùy</a:t>
            </a:r>
            <a:r>
              <a:rPr lang="en-US" altLang="ko-KR" dirty="0"/>
              <a:t> </a:t>
            </a:r>
            <a:r>
              <a:rPr lang="en-US" altLang="ko-KR" dirty="0" err="1"/>
              <a:t>chỉnh</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góc</a:t>
            </a:r>
            <a:r>
              <a:rPr lang="en-US" altLang="ko-KR" dirty="0"/>
              <a:t> </a:t>
            </a:r>
            <a:r>
              <a:rPr lang="en-US" altLang="ko-KR" dirty="0" err="1"/>
              <a:t>nhìn</a:t>
            </a:r>
            <a:r>
              <a:rPr lang="en-US" altLang="ko-KR" dirty="0"/>
              <a:t> 360 </a:t>
            </a:r>
            <a:r>
              <a:rPr lang="en-US" altLang="ko-KR" dirty="0" err="1"/>
              <a:t>độ</a:t>
            </a:r>
            <a:r>
              <a:rPr lang="en-US" altLang="ko-KR" dirty="0"/>
              <a:t> </a:t>
            </a:r>
            <a:r>
              <a:rPr lang="en-US" altLang="ko-KR" dirty="0" err="1"/>
              <a:t>của</a:t>
            </a:r>
            <a:r>
              <a:rPr lang="en-US" altLang="ko-KR" dirty="0"/>
              <a:t> </a:t>
            </a:r>
            <a:r>
              <a:rPr lang="en-US" altLang="ko-KR" dirty="0" err="1"/>
              <a:t>khách</a:t>
            </a:r>
            <a:r>
              <a:rPr lang="en-US" altLang="ko-KR" dirty="0"/>
              <a:t> </a:t>
            </a:r>
            <a:r>
              <a:rPr lang="en-US" altLang="ko-KR" dirty="0" err="1"/>
              <a:t>hàng</a:t>
            </a:r>
            <a:endParaRPr lang="en-US" altLang="ko-KR" dirty="0"/>
          </a:p>
          <a:p>
            <a:pPr lvl="1"/>
            <a:r>
              <a:rPr lang="en-US" altLang="ko-KR" dirty="0" err="1"/>
              <a:t>Vị</a:t>
            </a:r>
            <a:r>
              <a:rPr lang="en-US" altLang="ko-KR" dirty="0"/>
              <a:t> </a:t>
            </a:r>
            <a:r>
              <a:rPr lang="en-US" altLang="ko-KR" dirty="0" err="1"/>
              <a:t>trí</a:t>
            </a:r>
            <a:endParaRPr lang="en-US" altLang="ko-KR" dirty="0"/>
          </a:p>
          <a:p>
            <a:pPr lvl="1"/>
            <a:r>
              <a:rPr lang="en-US" altLang="ko-KR" dirty="0" err="1"/>
              <a:t>Giới</a:t>
            </a:r>
            <a:r>
              <a:rPr lang="en-US" altLang="ko-KR" dirty="0"/>
              <a:t> </a:t>
            </a:r>
            <a:r>
              <a:rPr lang="en-US" altLang="ko-KR" dirty="0" err="1"/>
              <a:t>tính</a:t>
            </a:r>
            <a:endParaRPr lang="en-US" altLang="ko-KR" dirty="0"/>
          </a:p>
          <a:p>
            <a:pPr lvl="1"/>
            <a:r>
              <a:rPr lang="en-US" altLang="ko-KR" dirty="0" err="1"/>
              <a:t>Sự</a:t>
            </a:r>
            <a:r>
              <a:rPr lang="en-US" altLang="ko-KR" dirty="0"/>
              <a:t> </a:t>
            </a:r>
            <a:r>
              <a:rPr lang="en-US" altLang="ko-KR" dirty="0" err="1"/>
              <a:t>giàu</a:t>
            </a:r>
            <a:r>
              <a:rPr lang="en-US" altLang="ko-KR" dirty="0"/>
              <a:t> </a:t>
            </a:r>
            <a:r>
              <a:rPr lang="en-US" altLang="ko-KR" dirty="0" err="1"/>
              <a:t>có</a:t>
            </a:r>
            <a:endParaRPr lang="en-US" altLang="ko-KR" dirty="0"/>
          </a:p>
          <a:p>
            <a:pPr lvl="1"/>
            <a:r>
              <a:rPr lang="en-US" altLang="ko-KR" dirty="0" err="1"/>
              <a:t>Sở</a:t>
            </a:r>
            <a:r>
              <a:rPr lang="en-US" altLang="ko-KR" dirty="0"/>
              <a:t> </a:t>
            </a:r>
            <a:r>
              <a:rPr lang="en-US" altLang="ko-KR" dirty="0" err="1"/>
              <a:t>thích</a:t>
            </a:r>
            <a:endParaRPr lang="en-US" altLang="ko-KR" dirty="0"/>
          </a:p>
          <a:p>
            <a:r>
              <a:rPr lang="en-US" altLang="ko-KR" dirty="0" err="1"/>
              <a:t>Các</a:t>
            </a:r>
            <a:r>
              <a:rPr lang="en-US" altLang="ko-KR" dirty="0"/>
              <a:t> </a:t>
            </a:r>
            <a:r>
              <a:rPr lang="en-US" altLang="ko-KR" dirty="0" err="1"/>
              <a:t>Dịch</a:t>
            </a:r>
            <a:r>
              <a:rPr lang="en-US" altLang="ko-KR" dirty="0"/>
              <a:t> </a:t>
            </a:r>
            <a:r>
              <a:rPr lang="en-US" altLang="ko-KR" dirty="0" err="1"/>
              <a:t>vụ</a:t>
            </a:r>
            <a:r>
              <a:rPr lang="en-US" altLang="ko-KR" dirty="0"/>
              <a:t> </a:t>
            </a:r>
            <a:r>
              <a:rPr lang="en-US" altLang="ko-KR" dirty="0" err="1"/>
              <a:t>áp</a:t>
            </a:r>
            <a:r>
              <a:rPr lang="en-US" altLang="ko-KR" dirty="0"/>
              <a:t> </a:t>
            </a:r>
            <a:r>
              <a:rPr lang="en-US" altLang="ko-KR" dirty="0" err="1"/>
              <a:t>Dụng</a:t>
            </a:r>
            <a:endParaRPr lang="en-US" altLang="ko-KR" dirty="0"/>
          </a:p>
          <a:p>
            <a:pPr lvl="1"/>
            <a:r>
              <a:rPr lang="en-US" altLang="ko-KR" dirty="0" err="1"/>
              <a:t>Dòng</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của</a:t>
            </a:r>
            <a:r>
              <a:rPr lang="en-US" altLang="ko-KR" dirty="0"/>
              <a:t> Google Maps</a:t>
            </a:r>
          </a:p>
          <a:p>
            <a:pPr lvl="1"/>
            <a:r>
              <a:rPr lang="en-US" altLang="ko-KR" dirty="0" err="1"/>
              <a:t>Quảng</a:t>
            </a:r>
            <a:r>
              <a:rPr lang="en-US" altLang="ko-KR" dirty="0"/>
              <a:t> </a:t>
            </a:r>
            <a:r>
              <a:rPr lang="en-US" altLang="ko-KR" dirty="0" err="1"/>
              <a:t>cáo</a:t>
            </a:r>
            <a:r>
              <a:rPr lang="en-US" altLang="ko-KR" dirty="0"/>
              <a:t> Google </a:t>
            </a:r>
            <a:r>
              <a:rPr lang="en-US" altLang="ko-KR" dirty="0" err="1"/>
              <a:t>và</a:t>
            </a:r>
            <a:r>
              <a:rPr lang="en-US" altLang="ko-KR" dirty="0"/>
              <a:t> YouTube</a:t>
            </a:r>
            <a:endParaRPr lang="ko-KR" altLang="en-US" dirty="0"/>
          </a:p>
        </p:txBody>
      </p:sp>
      <p:pic>
        <p:nvPicPr>
          <p:cNvPr id="15" name="Picture 2">
            <a:extLst>
              <a:ext uri="{FF2B5EF4-FFF2-40B4-BE49-F238E27FC236}">
                <a16:creationId xmlns:a16="http://schemas.microsoft.com/office/drawing/2014/main" id="{A68419E3-549C-48B8-97FD-8FD549A2F54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56567" y="2226567"/>
            <a:ext cx="4374363" cy="381541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9AB0E6-3433-421B-8883-30CD97A2ED1F}"/>
              </a:ext>
            </a:extLst>
          </p:cNvPr>
          <p:cNvSpPr txBox="1"/>
          <p:nvPr/>
        </p:nvSpPr>
        <p:spPr>
          <a:xfrm>
            <a:off x="5430456" y="6151695"/>
            <a:ext cx="2857017" cy="200055"/>
          </a:xfrm>
          <a:prstGeom prst="rect">
            <a:avLst/>
          </a:prstGeom>
          <a:noFill/>
        </p:spPr>
        <p:txBody>
          <a:bodyPr wrap="square">
            <a:spAutoFit/>
          </a:bodyPr>
          <a:lstStyle/>
          <a:p>
            <a:r>
              <a:rPr lang="en-US" sz="700" dirty="0"/>
              <a:t>https://hypertrack.com/blog/content/images/2020/04/Comaprison.gif</a:t>
            </a:r>
          </a:p>
        </p:txBody>
      </p:sp>
    </p:spTree>
    <p:extLst>
      <p:ext uri="{BB962C8B-B14F-4D97-AF65-F5344CB8AC3E}">
        <p14:creationId xmlns:p14="http://schemas.microsoft.com/office/powerpoint/2010/main" val="31103660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err="1">
                <a:ea typeface="SamsungOneKorean 400" panose="020B0503030303020204" pitchFamily="50" charset="-127"/>
              </a:rPr>
              <a:t>DataNode</a:t>
            </a:r>
            <a:r>
              <a:rPr lang="en-US" altLang="ko-KR" dirty="0">
                <a:ea typeface="SamsungOneKorean 400" panose="020B0503030303020204" pitchFamily="50" charset="-127"/>
              </a:rPr>
              <a:t> </a:t>
            </a:r>
            <a:r>
              <a:rPr lang="en-US" altLang="ko-KR" dirty="0" err="1">
                <a:ea typeface="SamsungOneKorean 400" panose="020B0503030303020204" pitchFamily="50" charset="-127"/>
              </a:rPr>
              <a:t>Thất</a:t>
            </a:r>
            <a:r>
              <a:rPr lang="en-US" altLang="ko-KR" dirty="0">
                <a:ea typeface="SamsungOneKorean 400" panose="020B0503030303020204" pitchFamily="50" charset="-127"/>
              </a:rPr>
              <a:t> </a:t>
            </a:r>
            <a:r>
              <a:rPr lang="en-US" altLang="ko-KR" dirty="0" err="1">
                <a:ea typeface="SamsungOneKorean 400" panose="020B0503030303020204" pitchFamily="50" charset="-127"/>
              </a:rPr>
              <a:t>bại</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phục</a:t>
            </a:r>
            <a:r>
              <a:rPr lang="en-US" altLang="ko-KR" dirty="0">
                <a:ea typeface="SamsungOneKorean 400" panose="020B0503030303020204" pitchFamily="50" charset="-127"/>
              </a:rPr>
              <a:t> </a:t>
            </a:r>
            <a:r>
              <a:rPr lang="en-US" altLang="ko-KR" dirty="0" err="1">
                <a:ea typeface="SamsungOneKorean 400" panose="020B0503030303020204" pitchFamily="50" charset="-127"/>
              </a:rPr>
              <a:t>hồi</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BC02B68-944A-4072-B95E-214C3C9F9E79}"/>
              </a:ext>
            </a:extLst>
          </p:cNvPr>
          <p:cNvSpPr>
            <a:spLocks noGrp="1"/>
          </p:cNvSpPr>
          <p:nvPr>
            <p:ph type="body" sz="quarter" idx="15"/>
          </p:nvPr>
        </p:nvSpPr>
        <p:spPr/>
        <p:txBody>
          <a:bodyPr/>
          <a:lstStyle/>
          <a:p>
            <a:r>
              <a:rPr lang="en-US" altLang="ko-KR" dirty="0" err="1"/>
              <a:t>DataNode</a:t>
            </a:r>
            <a:r>
              <a:rPr lang="en-US" altLang="ko-KR" dirty="0"/>
              <a:t> </a:t>
            </a:r>
            <a:r>
              <a:rPr lang="en-US" altLang="ko-KR" dirty="0" err="1"/>
              <a:t>gửi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đến</a:t>
            </a:r>
            <a:r>
              <a:rPr lang="en-US" altLang="ko-KR" dirty="0"/>
              <a:t> </a:t>
            </a:r>
            <a:r>
              <a:rPr lang="en-US" altLang="ko-KR" dirty="0" err="1"/>
              <a:t>NameNode</a:t>
            </a:r>
            <a:r>
              <a:rPr lang="en-US" altLang="ko-KR" dirty="0"/>
              <a:t> </a:t>
            </a:r>
            <a:r>
              <a:rPr lang="en-US" altLang="ko-KR" dirty="0" err="1"/>
              <a:t>theo</a:t>
            </a:r>
            <a:r>
              <a:rPr lang="en-US" altLang="ko-KR" dirty="0"/>
              <a:t> </a:t>
            </a:r>
            <a:r>
              <a:rPr lang="en-US" altLang="ko-KR" dirty="0" err="1"/>
              <a:t>định</a:t>
            </a:r>
            <a:r>
              <a:rPr lang="en-US" altLang="ko-KR" dirty="0"/>
              <a:t> </a:t>
            </a:r>
            <a:r>
              <a:rPr lang="en-US" altLang="ko-KR" dirty="0" err="1"/>
              <a:t>kỳ</a:t>
            </a:r>
            <a:endParaRPr lang="en-US" altLang="ko-KR" dirty="0"/>
          </a:p>
          <a:p>
            <a:pPr lvl="1"/>
            <a:r>
              <a:rPr lang="vi-VN" altLang="ko-KR" dirty="0"/>
              <a:t>Tần suất có thể được cấu hình với mặc định là 3 giây</a:t>
            </a:r>
            <a:endParaRPr lang="en-US" altLang="ko-KR" dirty="0"/>
          </a:p>
          <a:p>
            <a:r>
              <a:rPr lang="vi-VN" altLang="ko-KR" dirty="0"/>
              <a:t>Nếu nhịp tim không được nhận từ DataNode, nó sẽ tiến triển qua nhiều giai đoạn và cuối cùng được tuyên bố là đã chết</a:t>
            </a:r>
            <a:endParaRPr lang="en-US" altLang="ko-KR" dirty="0"/>
          </a:p>
          <a:p>
            <a:pPr lvl="1"/>
            <a:r>
              <a:rPr lang="vi-VN" altLang="ko-KR" dirty="0"/>
              <a:t>Ban đầu được tuyên bố là cũ sau 30 giây</a:t>
            </a:r>
            <a:endParaRPr lang="en-US" altLang="ko-KR" dirty="0"/>
          </a:p>
          <a:p>
            <a:pPr lvl="1"/>
            <a:r>
              <a:rPr lang="vi-VN" altLang="ko-KR" dirty="0"/>
              <a:t>Được tuyên bố là đã chết sau 10,5 phút</a:t>
            </a:r>
            <a:endParaRPr lang="en-US" altLang="ko-KR" dirty="0"/>
          </a:p>
          <a:p>
            <a:r>
              <a:rPr lang="en-US" altLang="ko-KR" dirty="0" err="1"/>
              <a:t>NameNode</a:t>
            </a:r>
            <a:r>
              <a:rPr lang="en-US" altLang="ko-KR" dirty="0"/>
              <a:t> </a:t>
            </a:r>
            <a:r>
              <a:rPr lang="en-US" altLang="ko-KR" dirty="0" err="1"/>
              <a:t>loại</a:t>
            </a:r>
            <a:r>
              <a:rPr lang="en-US" altLang="ko-KR" dirty="0"/>
              <a:t> </a:t>
            </a:r>
            <a:r>
              <a:rPr lang="en-US" altLang="ko-KR" dirty="0" err="1"/>
              <a:t>trừ</a:t>
            </a:r>
            <a:r>
              <a:rPr lang="en-US" altLang="ko-KR" dirty="0"/>
              <a:t> </a:t>
            </a:r>
            <a:r>
              <a:rPr lang="en-US" altLang="ko-KR" dirty="0" err="1"/>
              <a:t>các</a:t>
            </a:r>
            <a:r>
              <a:rPr lang="en-US" altLang="ko-KR" dirty="0"/>
              <a:t> </a:t>
            </a:r>
            <a:r>
              <a:rPr lang="en-US" altLang="ko-KR" dirty="0" err="1"/>
              <a:t>DataNode</a:t>
            </a:r>
            <a:r>
              <a:rPr lang="en-US" altLang="ko-KR" dirty="0"/>
              <a:t> </a:t>
            </a:r>
            <a:r>
              <a:rPr lang="en-US" altLang="ko-KR" dirty="0" err="1"/>
              <a:t>cũ</a:t>
            </a:r>
            <a:r>
              <a:rPr lang="en-US" altLang="ko-KR" dirty="0"/>
              <a:t> </a:t>
            </a:r>
            <a:r>
              <a:rPr lang="en-US" altLang="ko-KR" dirty="0" err="1"/>
              <a:t>tham</a:t>
            </a:r>
            <a:r>
              <a:rPr lang="en-US" altLang="ko-KR" dirty="0"/>
              <a:t> </a:t>
            </a:r>
            <a:r>
              <a:rPr lang="en-US" altLang="ko-KR" dirty="0" err="1"/>
              <a:t>gia</a:t>
            </a:r>
            <a:r>
              <a:rPr lang="en-US" altLang="ko-KR" dirty="0"/>
              <a:t> </a:t>
            </a:r>
            <a:r>
              <a:rPr lang="en-US" altLang="ko-KR" dirty="0" err="1"/>
              <a:t>vào</a:t>
            </a:r>
            <a:r>
              <a:rPr lang="en-US" altLang="ko-KR" dirty="0"/>
              <a:t> </a:t>
            </a:r>
            <a:r>
              <a:rPr lang="en-US" altLang="ko-KR" dirty="0" err="1"/>
              <a:t>quá</a:t>
            </a:r>
            <a:r>
              <a:rPr lang="en-US" altLang="ko-KR" dirty="0"/>
              <a:t> </a:t>
            </a:r>
            <a:r>
              <a:rPr lang="en-US" altLang="ko-KR" dirty="0" err="1"/>
              <a:t>trình</a:t>
            </a:r>
            <a:r>
              <a:rPr lang="en-US" altLang="ko-KR" dirty="0"/>
              <a:t> </a:t>
            </a:r>
            <a:r>
              <a:rPr lang="en-US" altLang="ko-KR" dirty="0" err="1"/>
              <a:t>ghi</a:t>
            </a:r>
            <a:r>
              <a:rPr lang="en-US" altLang="ko-KR" dirty="0"/>
              <a:t> </a:t>
            </a:r>
            <a:r>
              <a:rPr lang="en-US" altLang="ko-KR" dirty="0" err="1"/>
              <a:t>mới</a:t>
            </a:r>
            <a:endParaRPr lang="en-US" altLang="ko-KR" dirty="0"/>
          </a:p>
          <a:p>
            <a:r>
              <a:rPr lang="vi-VN" altLang="ko-KR" dirty="0"/>
              <a:t>Sau khi được tuyên bố là đã chết, tất cả các khối trên DataNode đã chết được coi là bị mất</a:t>
            </a:r>
            <a:endParaRPr lang="en-US" altLang="ko-KR" dirty="0"/>
          </a:p>
          <a:p>
            <a:pPr lvl="1"/>
            <a:r>
              <a:rPr lang="vi-VN" altLang="ko-KR" dirty="0"/>
              <a:t>Điều này sẽ kích hoạt quy trình khối chưa được sao chép và các khối trên nút dữ liệu chết sẽ được sao chép lại trên các nút dữ liệu khác</a:t>
            </a:r>
          </a:p>
          <a:p>
            <a:pPr lvl="1"/>
            <a:r>
              <a:rPr lang="vi-VN" altLang="ko-KR" dirty="0"/>
              <a:t>Nếu một DataNode tham gia lại cụm sau một thời gian chết, NameNode đảm bảo rằng các khối đó không bị sao chép quá mức bằng cách xóa chúng</a:t>
            </a:r>
            <a:endParaRPr lang="ko-KR" altLang="en-US" dirty="0"/>
          </a:p>
        </p:txBody>
      </p:sp>
    </p:spTree>
    <p:extLst>
      <p:ext uri="{BB962C8B-B14F-4D97-AF65-F5344CB8AC3E}">
        <p14:creationId xmlns:p14="http://schemas.microsoft.com/office/powerpoint/2010/main" val="17560862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err="1">
                <a:ea typeface="SamsungOneKorean 400" panose="020B0503030303020204" pitchFamily="50" charset="-127"/>
              </a:rPr>
              <a:t>Quyền</a:t>
            </a:r>
            <a:r>
              <a:rPr lang="en-US" altLang="ko-KR" dirty="0">
                <a:ea typeface="SamsungOneKorean 400" panose="020B0503030303020204" pitchFamily="50" charset="-127"/>
              </a:rPr>
              <a:t> </a:t>
            </a:r>
            <a:r>
              <a:rPr lang="en-US" altLang="ko-KR" dirty="0" err="1">
                <a:ea typeface="SamsungOneKorean 400" panose="020B0503030303020204" pitchFamily="50" charset="-127"/>
              </a:rPr>
              <a:t>đối</a:t>
            </a:r>
            <a:r>
              <a:rPr lang="en-US" altLang="ko-KR" dirty="0">
                <a:ea typeface="SamsungOneKorean 400" panose="020B0503030303020204" pitchFamily="50" charset="-127"/>
              </a:rPr>
              <a:t>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HDFS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BC02B68-944A-4072-B95E-214C3C9F9E79}"/>
              </a:ext>
            </a:extLst>
          </p:cNvPr>
          <p:cNvSpPr>
            <a:spLocks noGrp="1"/>
          </p:cNvSpPr>
          <p:nvPr>
            <p:ph type="body" sz="quarter" idx="15"/>
          </p:nvPr>
        </p:nvSpPr>
        <p:spPr/>
        <p:txBody>
          <a:bodyPr/>
          <a:lstStyle/>
          <a:p>
            <a:r>
              <a:rPr lang="vi-VN" altLang="ko-KR" dirty="0"/>
              <a:t>Các tệp và thư mục HDFS có quyền rất giống với Linux</a:t>
            </a:r>
            <a:endParaRPr lang="en-US" altLang="ko-KR" dirty="0"/>
          </a:p>
          <a:p>
            <a:pPr lvl="1"/>
            <a:r>
              <a:rPr lang="vi-VN" altLang="ko-KR" dirty="0"/>
              <a:t>Linux như quyền đọc (r), viết (w) và thực thi (x) cho chủ sở hữu, nhóm và những người khác</a:t>
            </a:r>
          </a:p>
          <a:p>
            <a:pPr lvl="1"/>
            <a:r>
              <a:rPr lang="vi-VN" altLang="ko-KR" dirty="0"/>
              <a:t>Mỗi quyền được thể hiện dưới dạng bit – 1 để cho phép và 0 để từ chối</a:t>
            </a:r>
            <a:endParaRPr lang="en-US" altLang="ko-KR" dirty="0"/>
          </a:p>
          <a:p>
            <a:pPr lvl="1"/>
            <a:r>
              <a:rPr lang="vi-VN" altLang="ko-KR" dirty="0"/>
              <a:t>HDFS cũng đặt quyền cho chủ sở hữu, nhóm và những người khác</a:t>
            </a:r>
            <a:endParaRPr lang="en-US" altLang="ko-KR" dirty="0"/>
          </a:p>
          <a:p>
            <a:r>
              <a:rPr lang="vi-VN" altLang="ko-KR" dirty="0"/>
              <a:t>Tuy nhiên, trong HDFS, không có quyền thực thi (x) đối với tệp hoặc thư mục</a:t>
            </a:r>
            <a:endParaRPr lang="en-US" altLang="ko-KR" dirty="0"/>
          </a:p>
          <a:p>
            <a:pPr lvl="1"/>
            <a:r>
              <a:rPr lang="vi-VN" altLang="ko-KR" dirty="0"/>
              <a:t>Đối với các thư mục, quyền thực thi (x) cho phép truy cập vào các thư mục con</a:t>
            </a:r>
            <a:endParaRPr lang="en-US" altLang="ko-KR" dirty="0"/>
          </a:p>
          <a:p>
            <a:pPr lvl="1"/>
            <a:r>
              <a:rPr lang="en-US" altLang="ko-KR" dirty="0" err="1"/>
              <a:t>Đối</a:t>
            </a:r>
            <a:r>
              <a:rPr lang="en-US" altLang="ko-KR" dirty="0"/>
              <a:t> </a:t>
            </a:r>
            <a:r>
              <a:rPr lang="en-US" altLang="ko-KR" dirty="0" err="1"/>
              <a:t>với</a:t>
            </a:r>
            <a:r>
              <a:rPr lang="en-US" altLang="ko-KR" dirty="0"/>
              <a:t> </a:t>
            </a:r>
            <a:r>
              <a:rPr lang="en-US" altLang="ko-KR" dirty="0" err="1"/>
              <a:t>tệp</a:t>
            </a:r>
            <a:r>
              <a:rPr lang="en-US" altLang="ko-KR" dirty="0"/>
              <a:t>, </a:t>
            </a:r>
            <a:r>
              <a:rPr lang="en-US" altLang="ko-KR" dirty="0" err="1"/>
              <a:t>quyền</a:t>
            </a:r>
            <a:r>
              <a:rPr lang="en-US" altLang="ko-KR" dirty="0"/>
              <a:t> </a:t>
            </a:r>
            <a:r>
              <a:rPr lang="en-US" altLang="ko-KR" dirty="0" err="1"/>
              <a:t>này</a:t>
            </a:r>
            <a:r>
              <a:rPr lang="en-US" altLang="ko-KR" dirty="0"/>
              <a:t> </a:t>
            </a:r>
            <a:r>
              <a:rPr lang="en-US" altLang="ko-KR" dirty="0" err="1"/>
              <a:t>bị</a:t>
            </a:r>
            <a:r>
              <a:rPr lang="en-US" altLang="ko-KR" dirty="0"/>
              <a:t> </a:t>
            </a:r>
            <a:r>
              <a:rPr lang="en-US" altLang="ko-KR" dirty="0" err="1"/>
              <a:t>bỏ</a:t>
            </a:r>
            <a:r>
              <a:rPr lang="en-US" altLang="ko-KR" dirty="0"/>
              <a:t> qua</a:t>
            </a:r>
          </a:p>
          <a:p>
            <a:r>
              <a:rPr lang="vi-VN" altLang="ko-KR" dirty="0"/>
              <a:t>Thay vào đó, HDFS cũng có thể được đặt khi bật ACL</a:t>
            </a:r>
            <a:endParaRPr lang="en-US" altLang="ko-KR" dirty="0"/>
          </a:p>
          <a:p>
            <a:pPr lvl="1"/>
            <a:r>
              <a:rPr lang="vi-VN" altLang="ko-KR" dirty="0"/>
              <a:t>ACL cho phép thực thi với mức độ chi tiết tốt hơn nhiều so với chủ sở hữu, nhóm và những người khác</a:t>
            </a:r>
          </a:p>
          <a:p>
            <a:pPr lvl="1"/>
            <a:r>
              <a:rPr lang="vi-VN" altLang="ko-KR" dirty="0"/>
              <a:t>ACL cho phép kiểm soát quyền truy cập của từng người dùng, nhiều nhóm, v.v.</a:t>
            </a:r>
            <a:endParaRPr lang="ko-KR" altLang="en-US" dirty="0"/>
          </a:p>
        </p:txBody>
      </p:sp>
      <p:sp>
        <p:nvSpPr>
          <p:cNvPr id="8" name="TextBox 7">
            <a:extLst>
              <a:ext uri="{FF2B5EF4-FFF2-40B4-BE49-F238E27FC236}">
                <a16:creationId xmlns:a16="http://schemas.microsoft.com/office/drawing/2014/main" id="{645541C2-0422-4B43-9F39-894BE3F723E0}"/>
              </a:ext>
            </a:extLst>
          </p:cNvPr>
          <p:cNvSpPr txBox="1"/>
          <p:nvPr/>
        </p:nvSpPr>
        <p:spPr>
          <a:xfrm>
            <a:off x="697117" y="5274033"/>
            <a:ext cx="7812000" cy="9836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hdfs dfs –ls .</a:t>
            </a:r>
          </a:p>
          <a:p>
            <a:r>
              <a:rPr lang="en-US" altLang="ko-KR" sz="1600" dirty="0">
                <a:latin typeface="SamsungOne-400" panose="020B0503030303020204" pitchFamily="34" charset="0"/>
                <a:ea typeface="SamsungOne-400" panose="020B0503030303020204" pitchFamily="34" charset="0"/>
              </a:rPr>
              <a:t>drwxr-xr-x – owner group 0	2016-04-02 22:10 /user/owner/test</a:t>
            </a:r>
          </a:p>
          <a:p>
            <a:r>
              <a:rPr lang="en-US" altLang="ko-KR" sz="1600" dirty="0">
                <a:latin typeface="SamsungOne-400" panose="020B0503030303020204" pitchFamily="34" charset="0"/>
                <a:ea typeface="SamsungOne-400" panose="020B0503030303020204" pitchFamily="34" charset="0"/>
              </a:rPr>
              <a:t> -rw-rw-r--    owner group 110	2016-04-22 22:15 /user/owner/test/t.txt</a:t>
            </a:r>
          </a:p>
        </p:txBody>
      </p:sp>
    </p:spTree>
    <p:extLst>
      <p:ext uri="{BB962C8B-B14F-4D97-AF65-F5344CB8AC3E}">
        <p14:creationId xmlns:p14="http://schemas.microsoft.com/office/powerpoint/2010/main" val="307857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err="1">
                <a:ea typeface="SamsungOneKorean 400" panose="020B0503030303020204" pitchFamily="50" charset="-127"/>
              </a:rPr>
              <a:t>Truy</a:t>
            </a:r>
            <a:r>
              <a:rPr lang="en-US" altLang="ko-KR" dirty="0">
                <a:ea typeface="SamsungOneKorean 400" panose="020B0503030303020204" pitchFamily="50" charset="-127"/>
              </a:rPr>
              <a:t> </a:t>
            </a:r>
            <a:r>
              <a:rPr lang="en-US" altLang="ko-KR" dirty="0" err="1">
                <a:ea typeface="SamsungOneKorean 400" panose="020B0503030303020204" pitchFamily="50" charset="-127"/>
              </a:rPr>
              <a:t>cập</a:t>
            </a:r>
            <a:r>
              <a:rPr lang="en-US" altLang="ko-KR" dirty="0">
                <a:ea typeface="SamsungOneKorean 400" panose="020B0503030303020204" pitchFamily="50" charset="-127"/>
              </a:rPr>
              <a:t> HDFS </a:t>
            </a:r>
            <a:r>
              <a:rPr lang="en-US" altLang="ko-KR" dirty="0" err="1">
                <a:ea typeface="SamsungOneKorean 400" panose="020B0503030303020204" pitchFamily="50" charset="-127"/>
              </a:rPr>
              <a:t>từ</a:t>
            </a:r>
            <a:r>
              <a:rPr lang="en-US" altLang="ko-KR" dirty="0">
                <a:ea typeface="SamsungOneKorean 400" panose="020B0503030303020204" pitchFamily="50" charset="-127"/>
              </a:rPr>
              <a:t> </a:t>
            </a:r>
            <a:r>
              <a:rPr lang="en-US" altLang="ko-KR" dirty="0" err="1">
                <a:ea typeface="SamsungOneKorean 400" panose="020B0503030303020204" pitchFamily="50" charset="-127"/>
              </a:rPr>
              <a:t>Dòng</a:t>
            </a:r>
            <a:r>
              <a:rPr lang="en-US" altLang="ko-KR" dirty="0">
                <a:ea typeface="SamsungOneKorean 400" panose="020B0503030303020204" pitchFamily="50" charset="-127"/>
              </a:rPr>
              <a:t> </a:t>
            </a:r>
            <a:r>
              <a:rPr lang="en-US" altLang="ko-KR" dirty="0" err="1">
                <a:ea typeface="SamsungOneKorean 400" panose="020B0503030303020204" pitchFamily="50" charset="-127"/>
              </a:rPr>
              <a:t>lệnh</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BC02B68-944A-4072-B95E-214C3C9F9E79}"/>
              </a:ext>
            </a:extLst>
          </p:cNvPr>
          <p:cNvSpPr>
            <a:spLocks noGrp="1"/>
          </p:cNvSpPr>
          <p:nvPr>
            <p:ph type="body" sz="quarter" idx="15"/>
          </p:nvPr>
        </p:nvSpPr>
        <p:spPr/>
        <p:txBody>
          <a:bodyPr/>
          <a:lstStyle/>
          <a:p>
            <a:r>
              <a:rPr lang="vi-VN" altLang="ko-KR" dirty="0"/>
              <a:t>Mặc dù các khối dữ liệu cho một tệp được lưu trữ trong hệ thống tệp Linux, nhưng chúng </a:t>
            </a:r>
            <a:r>
              <a:rPr lang="en-US" altLang="ko-KR" dirty="0"/>
              <a:t>ta</a:t>
            </a:r>
            <a:r>
              <a:rPr lang="vi-VN" altLang="ko-KR" dirty="0"/>
              <a:t> không thể truy cập trực tiếp vào tệp đó</a:t>
            </a:r>
          </a:p>
          <a:p>
            <a:r>
              <a:rPr lang="vi-VN" altLang="ko-KR" dirty="0"/>
              <a:t>Từ dòng lệnh, sử dụng hdfs dfs -&lt;lệnh phụ&gt; &lt;tùy chọn&gt; &lt;tham số&gt;</a:t>
            </a:r>
            <a:endParaRPr lang="en-US" altLang="ko-KR" dirty="0"/>
          </a:p>
          <a:p>
            <a:r>
              <a:rPr lang="vi-VN" altLang="ko-KR" dirty="0"/>
              <a:t>Danh sách các lệnh con thường được sử dụng</a:t>
            </a:r>
            <a:endParaRPr lang="en-US" altLang="ko-KR" dirty="0"/>
          </a:p>
          <a:p>
            <a:pPr lvl="1"/>
            <a:r>
              <a:rPr lang="vi-VN" altLang="ko-KR" dirty="0"/>
              <a:t>ls – liệt kê nội dung của một đạo diễn hdfs</a:t>
            </a:r>
          </a:p>
          <a:p>
            <a:pPr lvl="1"/>
            <a:r>
              <a:rPr lang="vi-VN" altLang="ko-KR" dirty="0"/>
              <a:t>cp – sao chép tệp hdfs</a:t>
            </a:r>
          </a:p>
          <a:p>
            <a:pPr lvl="1"/>
            <a:r>
              <a:rPr lang="vi-VN" altLang="ko-KR" dirty="0"/>
              <a:t>mv – di chuyển tệp hdfs</a:t>
            </a:r>
          </a:p>
          <a:p>
            <a:pPr lvl="1"/>
            <a:r>
              <a:rPr lang="vi-VN" altLang="ko-KR" dirty="0"/>
              <a:t>mkdir – tạo một thư mục hdfs</a:t>
            </a:r>
          </a:p>
          <a:p>
            <a:pPr lvl="1"/>
            <a:r>
              <a:rPr lang="en-US" altLang="ko-KR" dirty="0"/>
              <a:t>put</a:t>
            </a:r>
            <a:r>
              <a:rPr lang="vi-VN" altLang="ko-KR" dirty="0"/>
              <a:t> - sao chép tệp Linux cục bộ sang hdfs</a:t>
            </a:r>
          </a:p>
          <a:p>
            <a:pPr lvl="1"/>
            <a:r>
              <a:rPr lang="vi-VN" altLang="ko-KR" dirty="0"/>
              <a:t>get – sao chép tệp hdfs sang tệp Linux</a:t>
            </a:r>
            <a:endParaRPr lang="ko-KR" altLang="en-US" dirty="0"/>
          </a:p>
        </p:txBody>
      </p:sp>
      <p:sp>
        <p:nvSpPr>
          <p:cNvPr id="8" name="TextBox 7">
            <a:extLst>
              <a:ext uri="{FF2B5EF4-FFF2-40B4-BE49-F238E27FC236}">
                <a16:creationId xmlns:a16="http://schemas.microsoft.com/office/drawing/2014/main" id="{C611CA7A-321E-4080-A2DF-C5FF3AA1AAD4}"/>
              </a:ext>
            </a:extLst>
          </p:cNvPr>
          <p:cNvSpPr txBox="1"/>
          <p:nvPr/>
        </p:nvSpPr>
        <p:spPr>
          <a:xfrm>
            <a:off x="697119" y="5274033"/>
            <a:ext cx="7812000" cy="9836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hdfs dfs –put input.txt input.txt</a:t>
            </a:r>
          </a:p>
          <a:p>
            <a:r>
              <a:rPr lang="en-US" altLang="ko-KR" sz="1600" dirty="0">
                <a:latin typeface="SamsungOne-400" panose="020B0503030303020204" pitchFamily="34" charset="0"/>
                <a:ea typeface="SamsungOne-400" panose="020B0503030303020204" pitchFamily="34" charset="0"/>
              </a:rPr>
              <a:t>$ hdfs dfs –ls /</a:t>
            </a:r>
          </a:p>
          <a:p>
            <a:r>
              <a:rPr lang="en-US" altLang="ko-KR" sz="1600" dirty="0">
                <a:latin typeface="SamsungOne-400" panose="020B0503030303020204" pitchFamily="34" charset="0"/>
                <a:ea typeface="SamsungOne-400" panose="020B0503030303020204" pitchFamily="34" charset="0"/>
              </a:rPr>
              <a:t>$ hdfs dfs –rm /reports/sales.txt</a:t>
            </a:r>
          </a:p>
        </p:txBody>
      </p:sp>
    </p:spTree>
    <p:extLst>
      <p:ext uri="{BB962C8B-B14F-4D97-AF65-F5344CB8AC3E}">
        <p14:creationId xmlns:p14="http://schemas.microsoft.com/office/powerpoint/2010/main" val="17560348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a:ea typeface="SamsungOneKorean 400" panose="020B0503030303020204" pitchFamily="50" charset="-127"/>
              </a:rPr>
              <a:t>Sao </a:t>
            </a:r>
            <a:r>
              <a:rPr lang="en-US" altLang="ko-KR" dirty="0" err="1">
                <a:ea typeface="SamsungOneKorean 400" panose="020B0503030303020204" pitchFamily="50" charset="-127"/>
              </a:rPr>
              <a:t>chép</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giữa</a:t>
            </a:r>
            <a:r>
              <a:rPr lang="en-US" altLang="ko-KR" dirty="0">
                <a:ea typeface="SamsungOneKorean 400" panose="020B0503030303020204" pitchFamily="50" charset="-127"/>
              </a:rPr>
              <a:t> HDFS </a:t>
            </a:r>
            <a:r>
              <a:rPr lang="en-US" altLang="ko-KR" dirty="0" err="1">
                <a:ea typeface="SamsungOneKorean 400" panose="020B0503030303020204" pitchFamily="50" charset="-127"/>
              </a:rPr>
              <a:t>và</a:t>
            </a:r>
            <a:r>
              <a:rPr lang="en-US" altLang="ko-KR" dirty="0">
                <a:ea typeface="SamsungOneKorean 400" panose="020B0503030303020204" pitchFamily="50" charset="-127"/>
              </a:rPr>
              <a:t> Linux</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BC02B68-944A-4072-B95E-214C3C9F9E79}"/>
              </a:ext>
            </a:extLst>
          </p:cNvPr>
          <p:cNvSpPr>
            <a:spLocks noGrp="1"/>
          </p:cNvSpPr>
          <p:nvPr>
            <p:ph type="body" sz="quarter" idx="15"/>
          </p:nvPr>
        </p:nvSpPr>
        <p:spPr/>
        <p:txBody>
          <a:bodyPr/>
          <a:lstStyle/>
          <a:p>
            <a:r>
              <a:rPr lang="en-US" altLang="ko-KR" dirty="0"/>
              <a:t>hdfs dfs &lt;-put&gt; / &lt;-get&gt;</a:t>
            </a:r>
          </a:p>
          <a:p>
            <a:endParaRPr lang="ko-KR" altLang="en-US" dirty="0"/>
          </a:p>
        </p:txBody>
      </p:sp>
      <p:sp>
        <p:nvSpPr>
          <p:cNvPr id="9" name="모서리가 둥근 직사각형 7">
            <a:extLst>
              <a:ext uri="{FF2B5EF4-FFF2-40B4-BE49-F238E27FC236}">
                <a16:creationId xmlns:a16="http://schemas.microsoft.com/office/drawing/2014/main" id="{D44A808B-4F7B-4050-87E8-87B1001EF3B3}"/>
              </a:ext>
            </a:extLst>
          </p:cNvPr>
          <p:cNvSpPr/>
          <p:nvPr/>
        </p:nvSpPr>
        <p:spPr>
          <a:xfrm>
            <a:off x="3213372" y="3526356"/>
            <a:ext cx="3370200" cy="401865"/>
          </a:xfrm>
          <a:prstGeom prst="roundRect">
            <a:avLst>
              <a:gd name="adj" fmla="val 19066"/>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 700" panose="020B0803030303020204" pitchFamily="34" charset="0"/>
              </a:rPr>
              <a:t> $ hdfs dfs </a:t>
            </a:r>
            <a:r>
              <a:rPr lang="en-US" altLang="ko-KR" sz="1400" dirty="0">
                <a:solidFill>
                  <a:srgbClr val="FF0000"/>
                </a:solidFill>
                <a:latin typeface="SamsungOne-600" panose="020B0703030303020204"/>
                <a:ea typeface="SamsungOne 700" panose="020B0803030303020204" pitchFamily="34" charset="0"/>
              </a:rPr>
              <a:t>– put </a:t>
            </a:r>
            <a:r>
              <a:rPr lang="en-US" altLang="ko-KR" sz="1400" dirty="0">
                <a:solidFill>
                  <a:srgbClr val="0043B2"/>
                </a:solidFill>
                <a:latin typeface="SamsungOne-600" panose="020B0703030303020204"/>
                <a:ea typeface="SamsungOne 700" panose="020B0803030303020204" pitchFamily="34" charset="0"/>
              </a:rPr>
              <a:t>sales. txt / reports</a:t>
            </a:r>
            <a:endParaRPr lang="ko-KR" altLang="en-US" sz="1400" dirty="0">
              <a:solidFill>
                <a:srgbClr val="0043B2"/>
              </a:solidFill>
              <a:latin typeface="SamsungOne-600" panose="020B0703030303020204"/>
              <a:ea typeface="SamsungOne-700C" panose="020B0806030303020204" pitchFamily="34" charset="0"/>
            </a:endParaRPr>
          </a:p>
        </p:txBody>
      </p:sp>
      <p:sp>
        <p:nvSpPr>
          <p:cNvPr id="10" name="모서리가 둥근 직사각형 8">
            <a:extLst>
              <a:ext uri="{FF2B5EF4-FFF2-40B4-BE49-F238E27FC236}">
                <a16:creationId xmlns:a16="http://schemas.microsoft.com/office/drawing/2014/main" id="{A79DFAB2-63C3-4ED8-8D05-8EF98BE4F5E2}"/>
              </a:ext>
            </a:extLst>
          </p:cNvPr>
          <p:cNvSpPr/>
          <p:nvPr/>
        </p:nvSpPr>
        <p:spPr>
          <a:xfrm>
            <a:off x="3213372" y="4726353"/>
            <a:ext cx="3370200" cy="401865"/>
          </a:xfrm>
          <a:prstGeom prst="roundRect">
            <a:avLst>
              <a:gd name="adj" fmla="val 19066"/>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 700" panose="020B0803030303020204" pitchFamily="34" charset="0"/>
              </a:rPr>
              <a:t> $ hdfs dfs </a:t>
            </a:r>
            <a:r>
              <a:rPr lang="en-US" altLang="ko-KR" sz="1400" dirty="0">
                <a:solidFill>
                  <a:srgbClr val="FF0000"/>
                </a:solidFill>
                <a:latin typeface="SamsungOne-600" panose="020B0703030303020204"/>
                <a:ea typeface="SamsungOne 700" panose="020B0803030303020204" pitchFamily="34" charset="0"/>
              </a:rPr>
              <a:t>– get </a:t>
            </a:r>
            <a:r>
              <a:rPr lang="en-US" altLang="ko-KR" sz="1400" dirty="0">
                <a:solidFill>
                  <a:srgbClr val="0043B2"/>
                </a:solidFill>
                <a:latin typeface="SamsungOne-600" panose="020B0703030303020204"/>
                <a:ea typeface="SamsungOne 700" panose="020B0803030303020204" pitchFamily="34" charset="0"/>
              </a:rPr>
              <a:t>/</a:t>
            </a:r>
            <a:r>
              <a:rPr lang="en-US" altLang="ko-KR" sz="1400" dirty="0">
                <a:solidFill>
                  <a:srgbClr val="FF0000"/>
                </a:solidFill>
                <a:latin typeface="SamsungOne-600" panose="020B0703030303020204"/>
                <a:ea typeface="SamsungOne 700" panose="020B0803030303020204" pitchFamily="34" charset="0"/>
              </a:rPr>
              <a:t> </a:t>
            </a:r>
            <a:r>
              <a:rPr lang="en-US" altLang="ko-KR" sz="1400" dirty="0">
                <a:solidFill>
                  <a:srgbClr val="0043B2"/>
                </a:solidFill>
                <a:latin typeface="SamsungOne-600" panose="020B0703030303020204"/>
                <a:ea typeface="SamsungOne 700" panose="020B0803030303020204" pitchFamily="34" charset="0"/>
              </a:rPr>
              <a:t>reports / sales. txt</a:t>
            </a:r>
            <a:endParaRPr lang="ko-KR" altLang="en-US" sz="1400" dirty="0">
              <a:solidFill>
                <a:srgbClr val="0043B2"/>
              </a:solidFill>
              <a:latin typeface="SamsungOne-600" panose="020B0703030303020204"/>
              <a:ea typeface="SamsungOne-700C" panose="020B0806030303020204" pitchFamily="34" charset="0"/>
            </a:endParaRPr>
          </a:p>
        </p:txBody>
      </p:sp>
      <p:pic>
        <p:nvPicPr>
          <p:cNvPr id="11" name="그림 10">
            <a:extLst>
              <a:ext uri="{FF2B5EF4-FFF2-40B4-BE49-F238E27FC236}">
                <a16:creationId xmlns:a16="http://schemas.microsoft.com/office/drawing/2014/main" id="{E1B2A327-CA42-4922-8244-79E828AC5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099" y="3798847"/>
            <a:ext cx="1379541" cy="1150932"/>
          </a:xfrm>
          <a:prstGeom prst="rect">
            <a:avLst/>
          </a:prstGeom>
        </p:spPr>
      </p:pic>
      <p:pic>
        <p:nvPicPr>
          <p:cNvPr id="12" name="그림 11">
            <a:extLst>
              <a:ext uri="{FF2B5EF4-FFF2-40B4-BE49-F238E27FC236}">
                <a16:creationId xmlns:a16="http://schemas.microsoft.com/office/drawing/2014/main" id="{B7F5B8E2-F996-4B06-A3CE-E3BF4AD1F8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6013" y="3140968"/>
            <a:ext cx="1480187" cy="2607945"/>
          </a:xfrm>
          <a:prstGeom prst="rect">
            <a:avLst/>
          </a:prstGeom>
        </p:spPr>
      </p:pic>
      <p:sp>
        <p:nvSpPr>
          <p:cNvPr id="13" name="직사각형 12">
            <a:extLst>
              <a:ext uri="{FF2B5EF4-FFF2-40B4-BE49-F238E27FC236}">
                <a16:creationId xmlns:a16="http://schemas.microsoft.com/office/drawing/2014/main" id="{4A3CC768-30B8-4846-BFEA-89C69AD4EFC3}"/>
              </a:ext>
            </a:extLst>
          </p:cNvPr>
          <p:cNvSpPr/>
          <p:nvPr/>
        </p:nvSpPr>
        <p:spPr>
          <a:xfrm>
            <a:off x="1098940" y="3379736"/>
            <a:ext cx="1035861"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Máy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khách</a:t>
            </a:r>
            <a:endParaRPr lang="ko-KR" altLang="en-US" sz="1400" dirty="0">
              <a:solidFill>
                <a:srgbClr val="0043B2"/>
              </a:solidFill>
              <a:latin typeface="SamsungOne 700" panose="020B0803030303020204" pitchFamily="34" charset="0"/>
              <a:ea typeface="SamsungOne-700C" panose="020B0806030303020204" pitchFamily="34" charset="0"/>
            </a:endParaRPr>
          </a:p>
        </p:txBody>
      </p:sp>
      <p:sp>
        <p:nvSpPr>
          <p:cNvPr id="14" name="직사각형 13">
            <a:extLst>
              <a:ext uri="{FF2B5EF4-FFF2-40B4-BE49-F238E27FC236}">
                <a16:creationId xmlns:a16="http://schemas.microsoft.com/office/drawing/2014/main" id="{9DDAB3F0-013D-4D5E-8C8D-6FF6EB5B1FFC}"/>
              </a:ext>
            </a:extLst>
          </p:cNvPr>
          <p:cNvSpPr/>
          <p:nvPr/>
        </p:nvSpPr>
        <p:spPr>
          <a:xfrm>
            <a:off x="7603838" y="2733797"/>
            <a:ext cx="1197765" cy="307777"/>
          </a:xfrm>
          <a:prstGeom prst="rect">
            <a:avLst/>
          </a:prstGeom>
        </p:spPr>
        <p:txBody>
          <a:bodyPr wrap="none">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Cụm</a:t>
            </a:r>
            <a:r>
              <a:rPr lang="en-US" altLang="ko-KR" sz="1400" dirty="0">
                <a:solidFill>
                  <a:srgbClr val="0043B2"/>
                </a:solidFill>
                <a:latin typeface="SamsungOne 700" panose="020B0803030303020204" pitchFamily="34" charset="0"/>
                <a:ea typeface="SamsungOne 700" panose="020B0803030303020204" pitchFamily="34" charset="0"/>
              </a:rPr>
              <a:t> Hadoop</a:t>
            </a:r>
            <a:endParaRPr lang="ko-KR" altLang="en-US" sz="1400" dirty="0">
              <a:solidFill>
                <a:srgbClr val="0043B2"/>
              </a:solidFill>
              <a:latin typeface="SamsungOne 700" panose="020B0803030303020204" pitchFamily="34" charset="0"/>
              <a:ea typeface="SamsungOne-700C" panose="020B0806030303020204" pitchFamily="34" charset="0"/>
            </a:endParaRPr>
          </a:p>
        </p:txBody>
      </p:sp>
      <p:sp>
        <p:nvSpPr>
          <p:cNvPr id="15" name="위쪽 화살표 15">
            <a:extLst>
              <a:ext uri="{FF2B5EF4-FFF2-40B4-BE49-F238E27FC236}">
                <a16:creationId xmlns:a16="http://schemas.microsoft.com/office/drawing/2014/main" id="{7BEDEFDE-F326-43A9-870C-CDF93ED73D33}"/>
              </a:ext>
            </a:extLst>
          </p:cNvPr>
          <p:cNvSpPr/>
          <p:nvPr/>
        </p:nvSpPr>
        <p:spPr>
          <a:xfrm rot="5400000">
            <a:off x="4762239" y="1783688"/>
            <a:ext cx="272466" cy="4313277"/>
          </a:xfrm>
          <a:prstGeom prst="upArrow">
            <a:avLst>
              <a:gd name="adj1" fmla="val 13610"/>
              <a:gd name="adj2" fmla="val 678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위쪽 화살표 17">
            <a:extLst>
              <a:ext uri="{FF2B5EF4-FFF2-40B4-BE49-F238E27FC236}">
                <a16:creationId xmlns:a16="http://schemas.microsoft.com/office/drawing/2014/main" id="{F6654652-C345-48EA-94D8-86B7C0520A97}"/>
              </a:ext>
            </a:extLst>
          </p:cNvPr>
          <p:cNvSpPr/>
          <p:nvPr/>
        </p:nvSpPr>
        <p:spPr>
          <a:xfrm rot="16200000">
            <a:off x="4762239" y="2569715"/>
            <a:ext cx="272466" cy="4313277"/>
          </a:xfrm>
          <a:prstGeom prst="upArrow">
            <a:avLst>
              <a:gd name="adj1" fmla="val 13610"/>
              <a:gd name="adj2" fmla="val 678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27002320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lệnh</a:t>
            </a:r>
            <a:r>
              <a:rPr lang="en-US" altLang="ko-KR" dirty="0">
                <a:ea typeface="SamsungOneKorean 400" panose="020B0503030303020204" pitchFamily="50" charset="-127"/>
              </a:rPr>
              <a:t> Shell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tin HDFS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aphicFrame>
        <p:nvGraphicFramePr>
          <p:cNvPr id="7" name="표 6">
            <a:extLst>
              <a:ext uri="{FF2B5EF4-FFF2-40B4-BE49-F238E27FC236}">
                <a16:creationId xmlns:a16="http://schemas.microsoft.com/office/drawing/2014/main" id="{D9998D71-8D9F-4EE7-8AF8-1AA4125969C9}"/>
              </a:ext>
            </a:extLst>
          </p:cNvPr>
          <p:cNvGraphicFramePr>
            <a:graphicFrameLocks noGrp="1"/>
          </p:cNvGraphicFramePr>
          <p:nvPr>
            <p:extLst>
              <p:ext uri="{D42A27DB-BD31-4B8C-83A1-F6EECF244321}">
                <p14:modId xmlns:p14="http://schemas.microsoft.com/office/powerpoint/2010/main" val="925342932"/>
              </p:ext>
            </p:extLst>
          </p:nvPr>
        </p:nvGraphicFramePr>
        <p:xfrm>
          <a:off x="768363" y="2121400"/>
          <a:ext cx="8369273" cy="4235244"/>
        </p:xfrm>
        <a:graphic>
          <a:graphicData uri="http://schemas.openxmlformats.org/drawingml/2006/table">
            <a:tbl>
              <a:tblPr firstRow="1" bandRow="1">
                <a:tableStyleId>{5940675A-B579-460E-94D1-54222C63F5DA}</a:tableStyleId>
              </a:tblPr>
              <a:tblGrid>
                <a:gridCol w="2645273">
                  <a:extLst>
                    <a:ext uri="{9D8B030D-6E8A-4147-A177-3AD203B41FA5}">
                      <a16:colId xmlns:a16="http://schemas.microsoft.com/office/drawing/2014/main" val="3750369147"/>
                    </a:ext>
                  </a:extLst>
                </a:gridCol>
                <a:gridCol w="5724000">
                  <a:extLst>
                    <a:ext uri="{9D8B030D-6E8A-4147-A177-3AD203B41FA5}">
                      <a16:colId xmlns:a16="http://schemas.microsoft.com/office/drawing/2014/main" val="278222135"/>
                    </a:ext>
                  </a:extLst>
                </a:gridCol>
              </a:tblGrid>
              <a:tr h="430853">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Lệnh</a:t>
                      </a:r>
                      <a:endParaRPr lang="en-US" altLang="ko-KR" sz="1300" b="0" kern="1200" dirty="0">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Mô</a:t>
                      </a:r>
                      <a:r>
                        <a:rPr lang="en-US" altLang="ko-KR" sz="1300" b="0" kern="1200" baseline="0" dirty="0">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 </a:t>
                      </a:r>
                      <a:r>
                        <a:rPr lang="en-US" altLang="ko-KR" sz="1300" b="0" kern="1200" baseline="0" dirty="0" err="1">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tả</a:t>
                      </a:r>
                      <a:endParaRPr lang="en-US" altLang="ko-KR" sz="1300" b="0" kern="1200" dirty="0">
                        <a:gradFill>
                          <a:gsLst>
                            <a:gs pos="0">
                              <a:srgbClr val="1D48D1"/>
                            </a:gs>
                            <a:gs pos="100000">
                              <a:srgbClr val="1D48D1"/>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endParaRPr>
                    </a:p>
                  </a:txBody>
                  <a:tcPr marL="86993" marR="86993" marT="43496" marB="43496"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ls</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300" dirty="0">
                          <a:latin typeface="SamsungOne-400" panose="020B0503030303020204" pitchFamily="34" charset="0"/>
                          <a:ea typeface="SamsungOneKorean 400" panose="020B0503030303020204" pitchFamily="50" charset="-127"/>
                        </a:rPr>
                        <a:t>liệt kê nội dung của các thư mục</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du</a:t>
                      </a: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hiển</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thị</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việc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sử</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dụng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đĩa</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289976">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count</a:t>
                      </a: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300" dirty="0">
                          <a:latin typeface="SamsungOne-400" panose="020B0503030303020204" pitchFamily="34" charset="0"/>
                          <a:ea typeface="SamsungOneKorean 400" panose="020B0503030303020204" pitchFamily="50" charset="-127"/>
                        </a:rPr>
                        <a:t>đếm số lượng thư mục, tệp và byte trong một đường dẫn</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492959">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chgrp,</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chown,</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chmod</a:t>
                      </a: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vi-VN" altLang="ko-KR" sz="1300" dirty="0">
                          <a:latin typeface="SamsungOne-400" panose="020B0503030303020204" pitchFamily="34" charset="0"/>
                          <a:ea typeface="SamsungOneKorean 400" panose="020B0503030303020204" pitchFamily="50" charset="-127"/>
                        </a:rPr>
                        <a:t>thay đổi quyền truy cập tập tin và thư mục</a:t>
                      </a:r>
                      <a:endParaRPr lang="en-KR" sz="1300" b="0" dirty="0">
                        <a:latin typeface="SamsungOne-400" panose="020B0503030303020204" pitchFamily="34" charset="0"/>
                        <a:ea typeface="SamsungOne-400" panose="020B0503030303020204" pitchFamily="34" charset="0"/>
                      </a:endParaRPr>
                    </a:p>
                  </a:txBody>
                  <a:tcPr marL="86993" marR="86993" marT="43496" marB="43496"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vi-VN" altLang="ko-KR" sz="1300" dirty="0">
                          <a:latin typeface="SamsungOne-400" panose="020B0503030303020204" pitchFamily="34" charset="0"/>
                          <a:ea typeface="SamsungOneKorean 400" panose="020B0503030303020204" pitchFamily="50" charset="-127"/>
                        </a:rPr>
                        <a:t>in số liệu thống kê về một tập tin hoặc thư mục</a:t>
                      </a:r>
                      <a:endParaRPr lang="en-KR" sz="1300" b="0" dirty="0">
                        <a:latin typeface="SamsungOne-400" panose="020B0503030303020204" pitchFamily="34" charset="0"/>
                        <a:ea typeface="SamsungOne-400" panose="020B0503030303020204" pitchFamily="34" charset="0"/>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 text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hiển</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thị</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nội</a:t>
                      </a:r>
                      <a:r>
                        <a:rPr lang="en-US" altLang="ko-KR" sz="1300" dirty="0">
                          <a:latin typeface="SamsungOne-400" panose="020B0503030303020204" pitchFamily="34" charset="0"/>
                          <a:ea typeface="SamsungOneKorean 400" panose="020B0503030303020204" pitchFamily="50" charset="-127"/>
                        </a:rPr>
                        <a:t> dung </a:t>
                      </a:r>
                      <a:r>
                        <a:rPr lang="en-US" altLang="ko-KR" sz="1300" dirty="0" err="1">
                          <a:latin typeface="SamsungOne-400" panose="020B0503030303020204" pitchFamily="34" charset="0"/>
                          <a:ea typeface="SamsungOneKorean 400" panose="020B0503030303020204" pitchFamily="50" charset="-127"/>
                        </a:rPr>
                        <a:t>của</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các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tập</a:t>
                      </a:r>
                      <a:r>
                        <a:rPr lang="en-US" altLang="ko-KR" sz="1300" dirty="0">
                          <a:latin typeface="SamsungOne-400" panose="020B0503030303020204" pitchFamily="34" charset="0"/>
                          <a:ea typeface="SamsungOneKorean 400" panose="020B0503030303020204" pitchFamily="50" charset="-127"/>
                        </a:rPr>
                        <a:t> tin</a:t>
                      </a:r>
                    </a:p>
                  </a:txBody>
                  <a:tcPr marL="86993" marR="86993" marT="43496" marB="43496"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0660338"/>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tail</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hiển</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thị</a:t>
                      </a:r>
                      <a:r>
                        <a:rPr lang="en-US" altLang="ko-KR" sz="1300" dirty="0">
                          <a:latin typeface="SamsungOne-400" panose="020B0503030303020204" pitchFamily="34" charset="0"/>
                          <a:ea typeface="SamsungOneKorean 400" panose="020B0503030303020204" pitchFamily="50" charset="-127"/>
                        </a:rPr>
                        <a:t> 1KB </a:t>
                      </a:r>
                      <a:r>
                        <a:rPr lang="en-US" altLang="ko-KR" sz="1300" dirty="0" err="1">
                          <a:latin typeface="SamsungOne-400" panose="020B0503030303020204" pitchFamily="34" charset="0"/>
                          <a:ea typeface="SamsungOneKorean 400" panose="020B0503030303020204" pitchFamily="50" charset="-127"/>
                        </a:rPr>
                        <a:t>cuối</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cùng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của</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nội</a:t>
                      </a:r>
                      <a:r>
                        <a:rPr lang="en-US" altLang="ko-KR" sz="1300" dirty="0">
                          <a:latin typeface="SamsungOne-400" panose="020B0503030303020204" pitchFamily="34" charset="0"/>
                          <a:ea typeface="SamsungOneKorean 400" panose="020B0503030303020204" pitchFamily="50" charset="-127"/>
                        </a:rPr>
                        <a:t> dung </a:t>
                      </a:r>
                      <a:r>
                        <a:rPr lang="en-US" altLang="ko-KR" sz="1300" dirty="0" err="1">
                          <a:latin typeface="SamsungOne-400" panose="020B0503030303020204" pitchFamily="34" charset="0"/>
                          <a:ea typeface="SamsungOneKorean 400" panose="020B0503030303020204" pitchFamily="50" charset="-127"/>
                        </a:rPr>
                        <a:t>tệp</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97475326"/>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get, copyToLocal</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các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lệnh</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giống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hệt</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nhau</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sao</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chép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từ</a:t>
                      </a:r>
                      <a:r>
                        <a:rPr lang="en-US" altLang="ko-KR" sz="1300" dirty="0">
                          <a:latin typeface="SamsungOne-400" panose="020B0503030303020204" pitchFamily="34" charset="0"/>
                          <a:ea typeface="SamsungOneKorean 400" panose="020B0503030303020204" pitchFamily="50" charset="-127"/>
                        </a:rPr>
                        <a:t> HDFS sang </a:t>
                      </a:r>
                      <a:r>
                        <a:rPr lang="en-US" altLang="ko-KR" sz="1300" dirty="0" err="1">
                          <a:latin typeface="SamsungOne-400" panose="020B0503030303020204" pitchFamily="34" charset="0"/>
                          <a:ea typeface="SamsungOneKorean 400" panose="020B0503030303020204" pitchFamily="50" charset="-127"/>
                        </a:rPr>
                        <a:t>hệ</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thống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cục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bộ</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03467480"/>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put, copyFromLocal</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các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lệnh</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giống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hệt</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nhau</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sao</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chép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từ</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hệ</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thống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cục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bộ</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vào</a:t>
                      </a:r>
                      <a:r>
                        <a:rPr lang="en-US" altLang="ko-KR" sz="1300" dirty="0">
                          <a:latin typeface="SamsungOne-400" panose="020B0503030303020204" pitchFamily="34" charset="0"/>
                          <a:ea typeface="SamsungOneKorean 400" panose="020B0503030303020204" pitchFamily="50" charset="-127"/>
                        </a:rPr>
                        <a:t> HDFS</a:t>
                      </a: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16971683"/>
                  </a:ext>
                </a:extLst>
              </a:tr>
              <a:tr h="377682">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getmerge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86993" marR="86993" marT="43496" marB="4349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300" dirty="0" err="1">
                          <a:latin typeface="SamsungOne-400" panose="020B0503030303020204" pitchFamily="34" charset="0"/>
                          <a:ea typeface="SamsungOneKorean 400" panose="020B0503030303020204" pitchFamily="50" charset="-127"/>
                        </a:rPr>
                        <a:t>lấy</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một</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tập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hợp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các</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và</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hợp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nhất</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chúng</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thành</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một</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tệp</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duy</a:t>
                      </a:r>
                      <a:r>
                        <a:rPr lang="en-US" altLang="ko-KR" sz="1300" dirty="0">
                          <a:latin typeface="SamsungOne-400" panose="020B0503030303020204" pitchFamily="34" charset="0"/>
                          <a:ea typeface="SamsungOneKorean 400" panose="020B0503030303020204" pitchFamily="50" charset="-127"/>
                        </a:rPr>
                        <a:t> </a:t>
                      </a:r>
                      <a:r>
                        <a:rPr lang="en-US" altLang="ko-KR" sz="1300" dirty="0" err="1">
                          <a:latin typeface="SamsungOne-400" panose="020B0503030303020204" pitchFamily="34" charset="0"/>
                          <a:ea typeface="SamsungOneKorean 400" panose="020B0503030303020204" pitchFamily="50" charset="-127"/>
                        </a:rPr>
                        <a:t>nhất</a:t>
                      </a:r>
                      <a:endParaRPr lang="en-US" altLang="ko-KR" sz="1300" dirty="0">
                        <a:latin typeface="SamsungOne-400" panose="020B0503030303020204" pitchFamily="34" charset="0"/>
                        <a:ea typeface="SamsungOneKorean 400" panose="020B0503030303020204" pitchFamily="50" charset="-127"/>
                      </a:endParaRPr>
                    </a:p>
                  </a:txBody>
                  <a:tcPr marL="86993" marR="86993" marT="43496" marB="43496">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Tree>
    <p:extLst>
      <p:ext uri="{BB962C8B-B14F-4D97-AF65-F5344CB8AC3E}">
        <p14:creationId xmlns:p14="http://schemas.microsoft.com/office/powerpoint/2010/main" val="38404105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a:xfrm>
            <a:off x="535872" y="1523052"/>
            <a:ext cx="8932128" cy="493776"/>
          </a:xfrm>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lệnh</a:t>
            </a:r>
            <a:r>
              <a:rPr lang="en-US" altLang="ko-KR" dirty="0">
                <a:ea typeface="SamsungOneKorean 400" panose="020B0503030303020204" pitchFamily="50" charset="-127"/>
              </a:rPr>
              <a:t> Shell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tin HDFS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aphicFrame>
        <p:nvGraphicFramePr>
          <p:cNvPr id="6" name="표 5">
            <a:extLst>
              <a:ext uri="{FF2B5EF4-FFF2-40B4-BE49-F238E27FC236}">
                <a16:creationId xmlns:a16="http://schemas.microsoft.com/office/drawing/2014/main" id="{076FE0E5-A99A-4445-823F-E448D6F91A79}"/>
              </a:ext>
            </a:extLst>
          </p:cNvPr>
          <p:cNvGraphicFramePr>
            <a:graphicFrameLocks noGrp="1"/>
          </p:cNvGraphicFramePr>
          <p:nvPr>
            <p:extLst>
              <p:ext uri="{D42A27DB-BD31-4B8C-83A1-F6EECF244321}">
                <p14:modId xmlns:p14="http://schemas.microsoft.com/office/powerpoint/2010/main" val="2696837112"/>
              </p:ext>
            </p:extLst>
          </p:nvPr>
        </p:nvGraphicFramePr>
        <p:xfrm>
          <a:off x="554435" y="2330618"/>
          <a:ext cx="8797129" cy="3657779"/>
        </p:xfrm>
        <a:graphic>
          <a:graphicData uri="http://schemas.openxmlformats.org/drawingml/2006/table">
            <a:tbl>
              <a:tblPr firstRow="1" bandRow="1">
                <a:tableStyleId>{5940675A-B579-460E-94D1-54222C63F5DA}</a:tableStyleId>
              </a:tblPr>
              <a:tblGrid>
                <a:gridCol w="2780505">
                  <a:extLst>
                    <a:ext uri="{9D8B030D-6E8A-4147-A177-3AD203B41FA5}">
                      <a16:colId xmlns:a16="http://schemas.microsoft.com/office/drawing/2014/main" val="3750369147"/>
                    </a:ext>
                  </a:extLst>
                </a:gridCol>
                <a:gridCol w="6016624">
                  <a:extLst>
                    <a:ext uri="{9D8B030D-6E8A-4147-A177-3AD203B41FA5}">
                      <a16:colId xmlns:a16="http://schemas.microsoft.com/office/drawing/2014/main" val="278222135"/>
                    </a:ext>
                  </a:extLst>
                </a:gridCol>
              </a:tblGrid>
              <a:tr h="452879">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Lệnh</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400" b="0" kern="1200" baseline="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a:t>
                      </a:r>
                      <a:endParaRPr lang="en-US" altLang="ko-KR" sz="1400" b="0" kern="1200" dirty="0">
                        <a:gradFill>
                          <a:gsLst>
                            <a:gs pos="0">
                              <a:srgbClr val="1D48D1"/>
                            </a:gs>
                            <a:gs pos="100000">
                              <a:srgbClr val="1D48D1"/>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mv</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844083" rtl="0" eaLnBrk="1" fontAlgn="auto" latinLnBrk="1" hangingPunct="1">
                        <a:lnSpc>
                          <a:spcPct val="100000"/>
                        </a:lnSpc>
                        <a:spcBef>
                          <a:spcPts val="0"/>
                        </a:spcBef>
                        <a:spcAft>
                          <a:spcPts val="0"/>
                        </a:spcAft>
                        <a:buClrTx/>
                        <a:buSzTx/>
                        <a:buFontTx/>
                        <a:buNone/>
                        <a:tabLst/>
                        <a:defRPr/>
                      </a:pPr>
                      <a:r>
                        <a:rPr lang="en-US" altLang="ko-KR" sz="1400" dirty="0">
                          <a:ea typeface="SamsungOneKorean 400" panose="020B0503030303020204" pitchFamily="50" charset="-127"/>
                        </a:rPr>
                        <a:t>di </a:t>
                      </a:r>
                      <a:r>
                        <a:rPr lang="en-US" altLang="ko-KR" sz="1400" dirty="0" err="1">
                          <a:ea typeface="SamsungOneKorean 400" panose="020B0503030303020204" pitchFamily="50" charset="-127"/>
                        </a:rPr>
                        <a:t>chuyển</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một</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tệp</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trong</a:t>
                      </a:r>
                      <a:r>
                        <a:rPr lang="en-US" altLang="ko-KR" sz="1400" dirty="0">
                          <a:ea typeface="SamsungOneKorean 400" panose="020B0503030303020204" pitchFamily="50" charset="-127"/>
                        </a:rPr>
                        <a:t> HDFS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cp</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altLang="ko-KR" sz="1400" dirty="0" err="1">
                          <a:ea typeface="SamsungOneKorean 400" panose="020B0503030303020204" pitchFamily="50" charset="-127"/>
                        </a:rPr>
                        <a:t>sao</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chép</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tệp</a:t>
                      </a:r>
                      <a:r>
                        <a:rPr lang="en-US" altLang="ko-KR" sz="1400" dirty="0">
                          <a:ea typeface="SamsungOneKorean 400" panose="020B0503030303020204" pitchFamily="50" charset="-127"/>
                        </a:rPr>
                        <a:t> sang </a:t>
                      </a:r>
                      <a:r>
                        <a:rPr lang="en-US" altLang="ko-KR" sz="1400" dirty="0" err="1">
                          <a:ea typeface="SamsungOneKorean 400" panose="020B0503030303020204" pitchFamily="50" charset="-127"/>
                        </a:rPr>
                        <a:t>vị</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trí</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khác</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trong</a:t>
                      </a:r>
                      <a:r>
                        <a:rPr lang="en-US" altLang="ko-KR" sz="1400" dirty="0">
                          <a:ea typeface="SamsungOneKorean 400" panose="020B0503030303020204" pitchFamily="50" charset="-127"/>
                        </a:rPr>
                        <a:t> HDFS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147015">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mkdir</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vi-VN" altLang="ko-KR" sz="1400" dirty="0">
                          <a:ea typeface="SamsungOneKorean 400" panose="020B0503030303020204" pitchFamily="50" charset="-127"/>
                        </a:rPr>
                        <a:t>tạo một thư mục mới trong HDFS</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vi-VN" altLang="ko-KR" sz="1400" dirty="0">
                          <a:ea typeface="SamsungOneKorean 400" panose="020B0503030303020204" pitchFamily="50" charset="-127"/>
                        </a:rPr>
                        <a:t>xóa một tệp (vào thư mục Thùng rác)</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rm -R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vi-VN" altLang="ko-KR" sz="1400" dirty="0">
                          <a:ea typeface="SamsungOneKorean 400" panose="020B0503030303020204" pitchFamily="50" charset="-127"/>
                        </a:rPr>
                        <a:t>xóa các thư mục và xóa đệ quy mọi tệp và thư mục con (vào thư mục Thùng rác)</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test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altLang="ko-KR" sz="1400" dirty="0" err="1">
                          <a:ea typeface="SamsungOneKorean 400" panose="020B0503030303020204" pitchFamily="50" charset="-127"/>
                        </a:rPr>
                        <a:t>kiểm</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tra</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nếu</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một</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tập</a:t>
                      </a:r>
                      <a:r>
                        <a:rPr lang="en-US" altLang="ko-KR" sz="1400" dirty="0">
                          <a:ea typeface="SamsungOneKorean 400" panose="020B0503030303020204" pitchFamily="50" charset="-127"/>
                        </a:rPr>
                        <a:t> tin </a:t>
                      </a:r>
                      <a:r>
                        <a:rPr lang="en-US" altLang="ko-KR" sz="1400" dirty="0" err="1">
                          <a:ea typeface="SamsungOneKorean 400" panose="020B0503030303020204" pitchFamily="50" charset="-127"/>
                        </a:rPr>
                        <a:t>tồn</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tại</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80660338"/>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touch</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altLang="ko-KR" sz="1400" dirty="0" err="1">
                          <a:ea typeface="SamsungOneKorean 400" panose="020B0503030303020204" pitchFamily="50" charset="-127"/>
                        </a:rPr>
                        <a:t>ghi</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dấu</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thời</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gian</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vào</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một</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tệp</a:t>
                      </a:r>
                      <a:r>
                        <a:rPr lang="en-US" altLang="ko-KR" sz="1400" dirty="0">
                          <a:ea typeface="SamsungOneKorean 400" panose="020B0503030303020204" pitchFamily="50" charset="-127"/>
                        </a:rPr>
                        <a:t> </a:t>
                      </a:r>
                      <a:r>
                        <a:rPr lang="en-US" altLang="ko-KR" sz="1400" dirty="0" err="1">
                          <a:ea typeface="SamsungOneKorean 400" panose="020B0503030303020204" pitchFamily="50" charset="-127"/>
                        </a:rPr>
                        <a:t>mới</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97475326"/>
                  </a:ext>
                </a:extLst>
              </a:tr>
              <a:tr h="39699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expunge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vi-VN" altLang="ko-KR" sz="1400" dirty="0">
                          <a:ea typeface="SamsungOneKorean 400" panose="020B0503030303020204" pitchFamily="50" charset="-127"/>
                        </a:rPr>
                        <a:t>làm trống thư mục Thùng rác của người dùng</a:t>
                      </a:r>
                      <a:endParaRPr lang="en-US" altLang="ko-KR" sz="1400" dirty="0">
                        <a:ea typeface="SamsungOneKorean 400" panose="020B0503030303020204" pitchFamily="50" charset="-127"/>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54645070"/>
                  </a:ext>
                </a:extLst>
              </a:tr>
            </a:tbl>
          </a:graphicData>
        </a:graphic>
      </p:graphicFrame>
    </p:spTree>
    <p:extLst>
      <p:ext uri="{BB962C8B-B14F-4D97-AF65-F5344CB8AC3E}">
        <p14:creationId xmlns:p14="http://schemas.microsoft.com/office/powerpoint/2010/main" val="29960541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Truy</a:t>
            </a:r>
            <a:r>
              <a:rPr lang="en-US" altLang="ko-KR" dirty="0">
                <a:ea typeface="SamsungOneKorean 400" panose="020B0503030303020204" pitchFamily="50" charset="-127"/>
              </a:rPr>
              <a:t> </a:t>
            </a:r>
            <a:r>
              <a:rPr lang="en-US" altLang="ko-KR" dirty="0" err="1">
                <a:ea typeface="SamsungOneKorean 400" panose="020B0503030303020204" pitchFamily="50" charset="-127"/>
              </a:rPr>
              <a:t>cập</a:t>
            </a:r>
            <a:r>
              <a:rPr lang="en-US" altLang="ko-KR" dirty="0">
                <a:ea typeface="SamsungOneKorean 400" panose="020B0503030303020204" pitchFamily="50" charset="-127"/>
              </a:rPr>
              <a:t> HDFS </a:t>
            </a:r>
            <a:r>
              <a:rPr lang="en-US" altLang="ko-KR" dirty="0" err="1">
                <a:ea typeface="SamsungOneKorean 400" panose="020B0503030303020204" pitchFamily="50" charset="-127"/>
              </a:rPr>
              <a:t>từ</a:t>
            </a:r>
            <a:r>
              <a:rPr lang="en-US" altLang="ko-KR" dirty="0">
                <a:ea typeface="SamsungOneKorean 400" panose="020B0503030303020204" pitchFamily="50" charset="-127"/>
              </a:rPr>
              <a:t> HUE </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vi-VN" altLang="ko-KR" dirty="0"/>
              <a:t>Trải nghiệm người dùng Hadoop (HUE) là một công cụ dựa trên GUI để truy cập HDFS</a:t>
            </a:r>
            <a:endParaRPr lang="en-US" altLang="ko-KR" dirty="0"/>
          </a:p>
          <a:p>
            <a:pPr lvl="1"/>
            <a:r>
              <a:rPr lang="vi-VN" altLang="ko-KR" dirty="0"/>
              <a:t>Tạo, di chuyển, đổi tên, sửa đổi, tải lên, tải xuống và xóa các thư mục và tệp</a:t>
            </a:r>
          </a:p>
          <a:p>
            <a:pPr lvl="1"/>
            <a:r>
              <a:rPr lang="vi-VN" altLang="ko-KR" dirty="0"/>
              <a:t>Xem nội dung tệp văn bản</a:t>
            </a:r>
            <a:endParaRPr lang="ko-KR" altLang="en-US" dirty="0"/>
          </a:p>
        </p:txBody>
      </p:sp>
      <p:pic>
        <p:nvPicPr>
          <p:cNvPr id="7" name="Picture 4" descr="Hue - The open source SQL Assistant for Data Warehouses">
            <a:extLst>
              <a:ext uri="{FF2B5EF4-FFF2-40B4-BE49-F238E27FC236}">
                <a16:creationId xmlns:a16="http://schemas.microsoft.com/office/drawing/2014/main" id="{4C850337-6508-466F-BFCD-618CC27139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0996" y="3140968"/>
            <a:ext cx="5484007" cy="30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053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vi-VN" altLang="ko-KR" dirty="0">
                <a:ea typeface="SamsungOneKorean 400" panose="020B0503030303020204" pitchFamily="50" charset="-127"/>
              </a:rPr>
              <a:t>Giao diện người dùng web NameNode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vi-VN" altLang="ko-KR" dirty="0"/>
              <a:t>Nhận báo cáo và tình trạng sức khỏe của dịch vụ HDFS</a:t>
            </a:r>
          </a:p>
          <a:p>
            <a:r>
              <a:rPr lang="vi-VN" altLang="ko-KR" dirty="0"/>
              <a:t>Dung lượng DataNode và tình trạng sức khỏe</a:t>
            </a:r>
          </a:p>
          <a:p>
            <a:r>
              <a:rPr lang="vi-VN" altLang="ko-KR" dirty="0"/>
              <a:t>Thông tin siêu dữ liệu tệp – ID khối, vị trí, v.v.</a:t>
            </a:r>
            <a:endParaRPr lang="ko-KR" altLang="en-US" dirty="0"/>
          </a:p>
        </p:txBody>
      </p:sp>
      <p:pic>
        <p:nvPicPr>
          <p:cNvPr id="8" name="Picture 2" descr="HDFS Web UI - Hadoop Online Tutorials">
            <a:extLst>
              <a:ext uri="{FF2B5EF4-FFF2-40B4-BE49-F238E27FC236}">
                <a16:creationId xmlns:a16="http://schemas.microsoft.com/office/drawing/2014/main" id="{7E199C4A-6F81-4A91-BEB9-D2C11E0E7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707" y="3193074"/>
            <a:ext cx="5364586" cy="3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5020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F54BE6A-0C80-4002-9B63-A64C795F3C72}"/>
              </a:ext>
            </a:extLst>
          </p:cNvPr>
          <p:cNvSpPr>
            <a:spLocks noGrp="1"/>
          </p:cNvSpPr>
          <p:nvPr>
            <p:ph type="body" sz="quarter" idx="10"/>
          </p:nvPr>
        </p:nvSpPr>
        <p:spPr/>
        <p:txBody>
          <a:bodyPr/>
          <a:lstStyle/>
          <a:p>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Hadoop </a:t>
            </a:r>
            <a:r>
              <a:rPr lang="en-US" altLang="ko-KR" dirty="0" err="1">
                <a:ea typeface="SamsungOneKorean 400" panose="020B0503030303020204" pitchFamily="50" charset="-127"/>
              </a:rPr>
              <a:t>cho</a:t>
            </a:r>
            <a:r>
              <a:rPr lang="en-US" altLang="ko-KR" dirty="0">
                <a:ea typeface="SamsungOneKorean 400" panose="020B0503030303020204" pitchFamily="50" charset="-127"/>
              </a:rPr>
              <a:t> Big Data</a:t>
            </a:r>
          </a:p>
        </p:txBody>
      </p:sp>
      <p:sp>
        <p:nvSpPr>
          <p:cNvPr id="5" name="텍스트 개체 틀 4">
            <a:extLst>
              <a:ext uri="{FF2B5EF4-FFF2-40B4-BE49-F238E27FC236}">
                <a16:creationId xmlns:a16="http://schemas.microsoft.com/office/drawing/2014/main" id="{618DA657-B62D-4ECD-A953-28D00F9D0691}"/>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3</a:t>
            </a:r>
          </a:p>
        </p:txBody>
      </p:sp>
      <p:sp>
        <p:nvSpPr>
          <p:cNvPr id="6" name="직사각형 5">
            <a:extLst>
              <a:ext uri="{FF2B5EF4-FFF2-40B4-BE49-F238E27FC236}">
                <a16:creationId xmlns:a16="http://schemas.microsoft.com/office/drawing/2014/main" id="{230B6CE7-3358-4FD6-B833-7E31998039FA}"/>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Korean 400" panose="020B0503030303020204" pitchFamily="50" charset="-127"/>
              </a:rPr>
              <a:t>3.1. Lưu trữ hệ thống tệp phân tán Hadoop</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DBCD25BA-BEB1-4FCB-861A-34E4862C068D}"/>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sp>
        <p:nvSpPr>
          <p:cNvPr id="8" name="직사각형 7">
            <a:extLst>
              <a:ext uri="{FF2B5EF4-FFF2-40B4-BE49-F238E27FC236}">
                <a16:creationId xmlns:a16="http://schemas.microsoft.com/office/drawing/2014/main" id="{2238726E-3D77-4219-81B4-D79E32F049DC}"/>
              </a:ext>
            </a:extLst>
          </p:cNvPr>
          <p:cNvSpPr/>
          <p:nvPr/>
        </p:nvSpPr>
        <p:spPr>
          <a:xfrm>
            <a:off x="1234524" y="4496244"/>
            <a:ext cx="708306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3.2.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Trình</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quản</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lý</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tài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nguyên</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Yarn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và</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kiến</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trúc</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máy</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tính</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FF1DAA34-A4A4-4F61-B2E6-1297F1A81538}"/>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0528558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a:ea typeface="SamsungOneKorean 400" panose="020B0503030303020204" pitchFamily="50" charset="-127"/>
              </a:rPr>
              <a:t>YARN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nền</a:t>
            </a:r>
            <a:r>
              <a:rPr lang="en-US" altLang="ko-KR" dirty="0"/>
              <a:t> </a:t>
            </a:r>
            <a:r>
              <a:rPr lang="en-US" altLang="ko-KR" dirty="0" err="1"/>
              <a:t>tảng</a:t>
            </a:r>
            <a:r>
              <a:rPr lang="en-US" altLang="ko-KR" dirty="0"/>
              <a:t> </a:t>
            </a:r>
            <a:r>
              <a:rPr lang="en-US" altLang="ko-KR" dirty="0" err="1"/>
              <a:t>để</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trong</a:t>
            </a:r>
            <a:r>
              <a:rPr lang="en-US" altLang="ko-KR" dirty="0"/>
              <a:t> </a:t>
            </a:r>
            <a:r>
              <a:rPr lang="en-US" altLang="ko-KR" dirty="0" err="1"/>
              <a:t>cụm</a:t>
            </a:r>
            <a:r>
              <a:rPr lang="en-US" altLang="ko-KR" dirty="0"/>
              <a:t> Hadoop</a:t>
            </a:r>
          </a:p>
          <a:p>
            <a:r>
              <a:rPr lang="en-US" altLang="ko-KR" dirty="0" err="1"/>
              <a:t>Tuy</a:t>
            </a:r>
            <a:r>
              <a:rPr lang="en-US" altLang="ko-KR" dirty="0"/>
              <a:t> </a:t>
            </a:r>
            <a:r>
              <a:rPr lang="en-US" altLang="ko-KR" dirty="0" err="1"/>
              <a:t>nhiên</a:t>
            </a:r>
            <a:r>
              <a:rPr lang="en-US" altLang="ko-KR" dirty="0"/>
              <a:t>, </a:t>
            </a:r>
            <a:r>
              <a:rPr lang="en-US" altLang="ko-KR" dirty="0" err="1"/>
              <a:t>một</a:t>
            </a:r>
            <a:r>
              <a:rPr lang="en-US" altLang="ko-KR" dirty="0"/>
              <a:t> </a:t>
            </a:r>
            <a:r>
              <a:rPr lang="en-US" altLang="ko-KR" dirty="0" err="1"/>
              <a:t>nhà</a:t>
            </a:r>
            <a:r>
              <a:rPr lang="en-US" altLang="ko-KR" dirty="0"/>
              <a:t> </a:t>
            </a:r>
            <a:r>
              <a:rPr lang="en-US" altLang="ko-KR" dirty="0" err="1"/>
              <a:t>đàm</a:t>
            </a:r>
            <a:r>
              <a:rPr lang="en-US" altLang="ko-KR" dirty="0"/>
              <a:t> </a:t>
            </a:r>
            <a:r>
              <a:rPr lang="en-US" altLang="ko-KR" dirty="0" err="1"/>
              <a:t>phán</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khác</a:t>
            </a:r>
            <a:endParaRPr lang="en-US" altLang="ko-KR" dirty="0"/>
          </a:p>
          <a:p>
            <a:r>
              <a:rPr lang="en-US" altLang="ko-KR" dirty="0" err="1"/>
              <a:t>Kiến</a:t>
            </a:r>
            <a:r>
              <a:rPr lang="en-US" altLang="ko-KR" dirty="0"/>
              <a:t> </a:t>
            </a:r>
            <a:r>
              <a:rPr lang="en-US" altLang="ko-KR" dirty="0" err="1"/>
              <a:t>trúc</a:t>
            </a:r>
            <a:r>
              <a:rPr lang="en-US" altLang="ko-KR" dirty="0"/>
              <a:t> Master/Slave</a:t>
            </a:r>
          </a:p>
          <a:p>
            <a:r>
              <a:rPr lang="en-US" altLang="ko-KR" dirty="0" err="1"/>
              <a:t>Khung</a:t>
            </a:r>
            <a:r>
              <a:rPr lang="en-US" altLang="ko-KR" dirty="0"/>
              <a:t> </a:t>
            </a:r>
            <a:r>
              <a:rPr lang="en-US" altLang="ko-KR" dirty="0" err="1"/>
              <a:t>cho</a:t>
            </a:r>
            <a:r>
              <a:rPr lang="en-US" altLang="ko-KR" dirty="0"/>
              <a:t> </a:t>
            </a:r>
            <a:r>
              <a:rPr lang="en-US" altLang="ko-KR" dirty="0" err="1"/>
              <a:t>các</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trên</a:t>
            </a:r>
            <a:r>
              <a:rPr lang="en-US" altLang="ko-KR" dirty="0"/>
              <a:t> </a:t>
            </a:r>
            <a:r>
              <a:rPr lang="en-US" altLang="ko-KR" dirty="0" err="1"/>
              <a:t>cụm</a:t>
            </a:r>
            <a:r>
              <a:rPr lang="en-US" altLang="ko-KR" dirty="0"/>
              <a:t> </a:t>
            </a:r>
            <a:r>
              <a:rPr lang="en-US" altLang="ko-KR" dirty="0" err="1"/>
              <a:t>để</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bằng</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cụm</a:t>
            </a:r>
            <a:endParaRPr lang="en-US" altLang="ko-KR" dirty="0"/>
          </a:p>
          <a:p>
            <a:pPr lvl="1"/>
            <a:r>
              <a:rPr lang="en-US" altLang="ko-KR" dirty="0"/>
              <a:t>MapReduce v2</a:t>
            </a:r>
          </a:p>
          <a:p>
            <a:pPr lvl="1"/>
            <a:r>
              <a:rPr lang="en-US" altLang="ko-KR" dirty="0"/>
              <a:t>Spark</a:t>
            </a:r>
          </a:p>
          <a:p>
            <a:pPr lvl="1"/>
            <a:r>
              <a:rPr lang="en-US" altLang="ko-KR" dirty="0"/>
              <a:t>Impala</a:t>
            </a:r>
          </a:p>
          <a:p>
            <a:pPr lvl="1"/>
            <a:r>
              <a:rPr lang="en-US" altLang="ko-KR" dirty="0" err="1"/>
              <a:t>Tìm</a:t>
            </a:r>
            <a:r>
              <a:rPr lang="en-US" altLang="ko-KR" dirty="0"/>
              <a:t> </a:t>
            </a:r>
            <a:r>
              <a:rPr lang="en-US" altLang="ko-KR" dirty="0" err="1"/>
              <a:t>kiếm</a:t>
            </a:r>
            <a:endParaRPr lang="en-US" altLang="ko-KR" dirty="0"/>
          </a:p>
          <a:p>
            <a:pPr lvl="1"/>
            <a:r>
              <a:rPr lang="en-US" altLang="ko-KR" dirty="0" err="1"/>
              <a:t>Truy</a:t>
            </a:r>
            <a:r>
              <a:rPr lang="en-US" altLang="ko-KR" dirty="0"/>
              <a:t> </a:t>
            </a:r>
            <a:r>
              <a:rPr lang="en-US" altLang="ko-KR" dirty="0" err="1"/>
              <a:t>vấn</a:t>
            </a:r>
            <a:r>
              <a:rPr lang="en-US" altLang="ko-KR" dirty="0"/>
              <a:t> SQL</a:t>
            </a:r>
          </a:p>
          <a:p>
            <a:pPr lvl="1"/>
            <a:r>
              <a:rPr lang="en-US" altLang="ko-KR" dirty="0" err="1"/>
              <a:t>Học</a:t>
            </a:r>
            <a:r>
              <a:rPr lang="en-US" altLang="ko-KR" dirty="0"/>
              <a:t> </a:t>
            </a:r>
            <a:r>
              <a:rPr lang="en-US" altLang="ko-KR" dirty="0" err="1"/>
              <a:t>máy</a:t>
            </a:r>
            <a:endParaRPr lang="en-US" altLang="ko-KR" dirty="0"/>
          </a:p>
          <a:p>
            <a:pPr lvl="1"/>
            <a:r>
              <a:rPr lang="en-US" altLang="ko-KR" dirty="0" err="1"/>
              <a:t>Xử</a:t>
            </a:r>
            <a:r>
              <a:rPr lang="en-US" altLang="ko-KR" dirty="0"/>
              <a:t> </a:t>
            </a:r>
            <a:r>
              <a:rPr lang="en-US" altLang="ko-KR" dirty="0" err="1"/>
              <a:t>lý</a:t>
            </a:r>
            <a:r>
              <a:rPr lang="en-US" altLang="ko-KR" dirty="0"/>
              <a:t> </a:t>
            </a:r>
            <a:r>
              <a:rPr lang="en-US" altLang="ko-KR" dirty="0" err="1"/>
              <a:t>truyền</a:t>
            </a:r>
            <a:r>
              <a:rPr lang="en-US" altLang="ko-KR" dirty="0"/>
              <a:t> </a:t>
            </a:r>
            <a:r>
              <a:rPr lang="en-US" altLang="ko-KR" dirty="0" err="1"/>
              <a:t>phát</a:t>
            </a:r>
            <a:endParaRPr lang="ko-KR" altLang="en-US" dirty="0"/>
          </a:p>
        </p:txBody>
      </p:sp>
    </p:spTree>
    <p:extLst>
      <p:ext uri="{BB962C8B-B14F-4D97-AF65-F5344CB8AC3E}">
        <p14:creationId xmlns:p14="http://schemas.microsoft.com/office/powerpoint/2010/main" val="1293945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vi-VN" altLang="ko-KR" dirty="0">
                <a:ea typeface="SamsungOneKorean 400" panose="020B0503030303020204" pitchFamily="50" charset="-127"/>
              </a:rPr>
              <a:t>Trường hợp sử dụng </a:t>
            </a:r>
            <a:r>
              <a:rPr lang="en-US" altLang="ko-KR" dirty="0">
                <a:ea typeface="SamsungOneKorean 400" panose="020B0503030303020204" pitchFamily="50" charset="-127"/>
              </a:rPr>
              <a:t>Big Data</a:t>
            </a:r>
            <a:r>
              <a:rPr lang="vi-VN" altLang="ko-KR" dirty="0">
                <a:ea typeface="SamsungOneKorean 400" panose="020B0503030303020204" pitchFamily="50" charset="-127"/>
              </a:rPr>
              <a:t> - Dự đoán</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9217728" cy="914400"/>
          </a:xfrm>
        </p:spPr>
        <p:txBody>
          <a:bodyPr/>
          <a:lstStyle/>
          <a:p>
            <a:r>
              <a:rPr lang="vi-VN" altLang="ko-KR" dirty="0"/>
              <a:t>Dự đoán lợi nhuận hoặc xu hướng trong tương lai bằng cách xác định các mẫu cụ thể từ dữ liệu tích lũy có liên quan</a:t>
            </a:r>
            <a:endParaRPr lang="en-US" altLang="ko-KR" dirty="0"/>
          </a:p>
          <a:p>
            <a:r>
              <a:rPr lang="vi-VN" altLang="ko-KR" dirty="0"/>
              <a:t>Được sử dụng trong các ngành công nghiệp khác nhau</a:t>
            </a:r>
            <a:endParaRPr lang="en-US" altLang="ko-KR" dirty="0"/>
          </a:p>
          <a:p>
            <a:pPr lvl="1"/>
            <a:r>
              <a:rPr lang="en-US" altLang="ko-KR" dirty="0" err="1"/>
              <a:t>Phát</a:t>
            </a:r>
            <a:r>
              <a:rPr lang="en-US" altLang="ko-KR" dirty="0"/>
              <a:t> </a:t>
            </a:r>
            <a:r>
              <a:rPr lang="en-US" altLang="ko-KR" dirty="0" err="1"/>
              <a:t>triển</a:t>
            </a:r>
            <a:r>
              <a:rPr lang="en-US" altLang="ko-KR" dirty="0"/>
              <a:t> </a:t>
            </a:r>
            <a:r>
              <a:rPr lang="en-US" altLang="ko-KR" dirty="0" err="1"/>
              <a:t>sản</a:t>
            </a:r>
            <a:r>
              <a:rPr lang="en-US" altLang="ko-KR" dirty="0"/>
              <a:t> </a:t>
            </a:r>
            <a:r>
              <a:rPr lang="en-US" altLang="ko-KR" dirty="0" err="1"/>
              <a:t>phẩm</a:t>
            </a:r>
            <a:endParaRPr lang="en-US" altLang="ko-KR" dirty="0"/>
          </a:p>
          <a:p>
            <a:pPr lvl="1"/>
            <a:r>
              <a:rPr lang="en-US" altLang="ko-KR" dirty="0" err="1"/>
              <a:t>Quản</a:t>
            </a:r>
            <a:r>
              <a:rPr lang="en-US" altLang="ko-KR" dirty="0"/>
              <a:t> </a:t>
            </a:r>
            <a:r>
              <a:rPr lang="en-US" altLang="ko-KR" dirty="0" err="1"/>
              <a:t>lý</a:t>
            </a:r>
            <a:r>
              <a:rPr lang="en-US" altLang="ko-KR" dirty="0"/>
              <a:t> </a:t>
            </a:r>
            <a:r>
              <a:rPr lang="en-US" altLang="ko-KR" dirty="0" err="1"/>
              <a:t>rủi</a:t>
            </a:r>
            <a:r>
              <a:rPr lang="en-US" altLang="ko-KR" dirty="0"/>
              <a:t> </a:t>
            </a:r>
            <a:r>
              <a:rPr lang="en-US" altLang="ko-KR" dirty="0" err="1"/>
              <a:t>ro</a:t>
            </a:r>
            <a:r>
              <a:rPr lang="en-US" altLang="ko-KR" dirty="0"/>
              <a:t> </a:t>
            </a:r>
            <a:r>
              <a:rPr lang="en-US" altLang="ko-KR" dirty="0" err="1"/>
              <a:t>và</a:t>
            </a:r>
            <a:r>
              <a:rPr lang="en-US" altLang="ko-KR" dirty="0"/>
              <a:t> </a:t>
            </a:r>
            <a:r>
              <a:rPr lang="en-US" altLang="ko-KR" dirty="0" err="1"/>
              <a:t>bảo</a:t>
            </a:r>
            <a:r>
              <a:rPr lang="en-US" altLang="ko-KR" dirty="0"/>
              <a:t> </a:t>
            </a:r>
            <a:r>
              <a:rPr lang="en-US" altLang="ko-KR" dirty="0" err="1"/>
              <a:t>mật</a:t>
            </a:r>
            <a:endParaRPr lang="en-US" altLang="ko-KR" dirty="0"/>
          </a:p>
          <a:p>
            <a:pPr lvl="1"/>
            <a:r>
              <a:rPr lang="en-US" altLang="ko-KR" dirty="0" err="1"/>
              <a:t>Bảo</a:t>
            </a:r>
            <a:r>
              <a:rPr lang="en-US" altLang="ko-KR" dirty="0"/>
              <a:t> </a:t>
            </a:r>
            <a:r>
              <a:rPr lang="en-US" altLang="ko-KR" dirty="0" err="1"/>
              <a:t>trì</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trong</a:t>
            </a:r>
            <a:r>
              <a:rPr lang="en-US" altLang="ko-KR" dirty="0"/>
              <a:t> </a:t>
            </a:r>
            <a:r>
              <a:rPr lang="en-US" altLang="ko-KR" dirty="0" err="1"/>
              <a:t>sản</a:t>
            </a:r>
            <a:r>
              <a:rPr lang="en-US" altLang="ko-KR" dirty="0"/>
              <a:t> </a:t>
            </a:r>
            <a:r>
              <a:rPr lang="en-US" altLang="ko-KR" dirty="0" err="1"/>
              <a:t>xuất</a:t>
            </a:r>
            <a:endParaRPr lang="ko-KR" altLang="en-US" dirty="0"/>
          </a:p>
        </p:txBody>
      </p:sp>
      <p:grpSp>
        <p:nvGrpSpPr>
          <p:cNvPr id="58" name="그룹 57">
            <a:extLst>
              <a:ext uri="{FF2B5EF4-FFF2-40B4-BE49-F238E27FC236}">
                <a16:creationId xmlns:a16="http://schemas.microsoft.com/office/drawing/2014/main" id="{1025E90A-0F1E-46F8-9A82-9017A0726069}"/>
              </a:ext>
            </a:extLst>
          </p:cNvPr>
          <p:cNvGrpSpPr/>
          <p:nvPr/>
        </p:nvGrpSpPr>
        <p:grpSpPr>
          <a:xfrm>
            <a:off x="1299405" y="3786111"/>
            <a:ext cx="7443095" cy="2624009"/>
            <a:chOff x="1311227" y="3816914"/>
            <a:chExt cx="7443095" cy="2624009"/>
          </a:xfrm>
        </p:grpSpPr>
        <p:grpSp>
          <p:nvGrpSpPr>
            <p:cNvPr id="59" name="그룹 58">
              <a:extLst>
                <a:ext uri="{FF2B5EF4-FFF2-40B4-BE49-F238E27FC236}">
                  <a16:creationId xmlns:a16="http://schemas.microsoft.com/office/drawing/2014/main" id="{99549C55-F1DF-4B7C-B0F1-F617DAC4F60D}"/>
                </a:ext>
              </a:extLst>
            </p:cNvPr>
            <p:cNvGrpSpPr/>
            <p:nvPr/>
          </p:nvGrpSpPr>
          <p:grpSpPr>
            <a:xfrm>
              <a:off x="1311227" y="4416825"/>
              <a:ext cx="1023624" cy="1093685"/>
              <a:chOff x="1413214" y="4255680"/>
              <a:chExt cx="1023624" cy="1093685"/>
            </a:xfrm>
          </p:grpSpPr>
          <p:sp>
            <p:nvSpPr>
              <p:cNvPr id="108" name="TextBox 107">
                <a:extLst>
                  <a:ext uri="{FF2B5EF4-FFF2-40B4-BE49-F238E27FC236}">
                    <a16:creationId xmlns:a16="http://schemas.microsoft.com/office/drawing/2014/main" id="{856CE64E-8018-4978-BCE5-8BA165A2576B}"/>
                  </a:ext>
                </a:extLst>
              </p:cNvPr>
              <p:cNvSpPr txBox="1"/>
              <p:nvPr/>
            </p:nvSpPr>
            <p:spPr>
              <a:xfrm>
                <a:off x="1413214" y="4949255"/>
                <a:ext cx="1023624" cy="400110"/>
              </a:xfrm>
              <a:prstGeom prst="rect">
                <a:avLst/>
              </a:prstGeom>
              <a:noFill/>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Dây</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chuyền</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sản</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xuất</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pic>
            <p:nvPicPr>
              <p:cNvPr id="109" name="그림 108">
                <a:extLst>
                  <a:ext uri="{FF2B5EF4-FFF2-40B4-BE49-F238E27FC236}">
                    <a16:creationId xmlns:a16="http://schemas.microsoft.com/office/drawing/2014/main" id="{1A39CDB3-83A0-4BBD-B9BF-CA69C399A5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048" y="4255680"/>
                <a:ext cx="667155" cy="675497"/>
              </a:xfrm>
              <a:prstGeom prst="rect">
                <a:avLst/>
              </a:prstGeom>
            </p:spPr>
          </p:pic>
        </p:grpSp>
        <p:grpSp>
          <p:nvGrpSpPr>
            <p:cNvPr id="60" name="그룹 59">
              <a:extLst>
                <a:ext uri="{FF2B5EF4-FFF2-40B4-BE49-F238E27FC236}">
                  <a16:creationId xmlns:a16="http://schemas.microsoft.com/office/drawing/2014/main" id="{8A4623EE-D1E2-4A93-9685-BF0C8544C012}"/>
                </a:ext>
              </a:extLst>
            </p:cNvPr>
            <p:cNvGrpSpPr/>
            <p:nvPr/>
          </p:nvGrpSpPr>
          <p:grpSpPr>
            <a:xfrm>
              <a:off x="7553239" y="5172517"/>
              <a:ext cx="1201083" cy="911383"/>
              <a:chOff x="7848358" y="4964865"/>
              <a:chExt cx="1201083" cy="911383"/>
            </a:xfrm>
          </p:grpSpPr>
          <p:sp>
            <p:nvSpPr>
              <p:cNvPr id="106" name="TextBox 105">
                <a:extLst>
                  <a:ext uri="{FF2B5EF4-FFF2-40B4-BE49-F238E27FC236}">
                    <a16:creationId xmlns:a16="http://schemas.microsoft.com/office/drawing/2014/main" id="{8D1812FF-555C-4679-B361-7414F4B6C815}"/>
                  </a:ext>
                </a:extLst>
              </p:cNvPr>
              <p:cNvSpPr txBox="1"/>
              <p:nvPr/>
            </p:nvSpPr>
            <p:spPr>
              <a:xfrm>
                <a:off x="7848358" y="5630027"/>
                <a:ext cx="1201083" cy="246221"/>
              </a:xfrm>
              <a:prstGeom prst="rect">
                <a:avLst/>
              </a:prstGeom>
              <a:noFill/>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Trang</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tổng</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quan</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pic>
            <p:nvPicPr>
              <p:cNvPr id="107" name="그림 106">
                <a:extLst>
                  <a:ext uri="{FF2B5EF4-FFF2-40B4-BE49-F238E27FC236}">
                    <a16:creationId xmlns:a16="http://schemas.microsoft.com/office/drawing/2014/main" id="{13626388-FF4D-4107-B617-2AE4E31D66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2496" y="4964865"/>
                <a:ext cx="832808" cy="659961"/>
              </a:xfrm>
              <a:prstGeom prst="rect">
                <a:avLst/>
              </a:prstGeom>
            </p:spPr>
          </p:pic>
        </p:grpSp>
        <p:grpSp>
          <p:nvGrpSpPr>
            <p:cNvPr id="61" name="그룹 60">
              <a:extLst>
                <a:ext uri="{FF2B5EF4-FFF2-40B4-BE49-F238E27FC236}">
                  <a16:creationId xmlns:a16="http://schemas.microsoft.com/office/drawing/2014/main" id="{2E8C12E1-48A8-4ACA-8E6E-0E21A583886B}"/>
                </a:ext>
              </a:extLst>
            </p:cNvPr>
            <p:cNvGrpSpPr/>
            <p:nvPr/>
          </p:nvGrpSpPr>
          <p:grpSpPr>
            <a:xfrm>
              <a:off x="7737378" y="3816914"/>
              <a:ext cx="832808" cy="1088166"/>
              <a:chOff x="8177952" y="3609262"/>
              <a:chExt cx="832808" cy="1088166"/>
            </a:xfrm>
          </p:grpSpPr>
          <p:sp>
            <p:nvSpPr>
              <p:cNvPr id="104" name="TextBox 103">
                <a:extLst>
                  <a:ext uri="{FF2B5EF4-FFF2-40B4-BE49-F238E27FC236}">
                    <a16:creationId xmlns:a16="http://schemas.microsoft.com/office/drawing/2014/main" id="{218A418E-0E75-4C0E-A78D-2140BA84D11F}"/>
                  </a:ext>
                </a:extLst>
              </p:cNvPr>
              <p:cNvSpPr txBox="1"/>
              <p:nvPr/>
            </p:nvSpPr>
            <p:spPr>
              <a:xfrm>
                <a:off x="8177952" y="4451207"/>
                <a:ext cx="832808" cy="246221"/>
              </a:xfrm>
              <a:prstGeom prst="rect">
                <a:avLst/>
              </a:prstGeom>
              <a:noFill/>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Cảnh</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báo</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pic>
            <p:nvPicPr>
              <p:cNvPr id="105" name="그림 104">
                <a:extLst>
                  <a:ext uri="{FF2B5EF4-FFF2-40B4-BE49-F238E27FC236}">
                    <a16:creationId xmlns:a16="http://schemas.microsoft.com/office/drawing/2014/main" id="{535D5066-A16C-49DD-B133-2173007706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323" y="3609262"/>
                <a:ext cx="480214" cy="816301"/>
              </a:xfrm>
              <a:prstGeom prst="rect">
                <a:avLst/>
              </a:prstGeom>
            </p:spPr>
          </p:pic>
        </p:grpSp>
        <p:grpSp>
          <p:nvGrpSpPr>
            <p:cNvPr id="62" name="그룹 61">
              <a:extLst>
                <a:ext uri="{FF2B5EF4-FFF2-40B4-BE49-F238E27FC236}">
                  <a16:creationId xmlns:a16="http://schemas.microsoft.com/office/drawing/2014/main" id="{4CDE968D-751F-4AFC-A630-F7CE1BFC0B16}"/>
                </a:ext>
              </a:extLst>
            </p:cNvPr>
            <p:cNvGrpSpPr/>
            <p:nvPr/>
          </p:nvGrpSpPr>
          <p:grpSpPr>
            <a:xfrm>
              <a:off x="2802639" y="3920537"/>
              <a:ext cx="1630876" cy="1611219"/>
              <a:chOff x="3123949" y="4118920"/>
              <a:chExt cx="1630876" cy="1611219"/>
            </a:xfrm>
          </p:grpSpPr>
          <p:grpSp>
            <p:nvGrpSpPr>
              <p:cNvPr id="98" name="그룹 97">
                <a:extLst>
                  <a:ext uri="{FF2B5EF4-FFF2-40B4-BE49-F238E27FC236}">
                    <a16:creationId xmlns:a16="http://schemas.microsoft.com/office/drawing/2014/main" id="{F9183440-FB7C-4B79-9E9B-188BE64ECB97}"/>
                  </a:ext>
                </a:extLst>
              </p:cNvPr>
              <p:cNvGrpSpPr/>
              <p:nvPr/>
            </p:nvGrpSpPr>
            <p:grpSpPr>
              <a:xfrm>
                <a:off x="3123949" y="4677399"/>
                <a:ext cx="986036" cy="1052740"/>
                <a:chOff x="3052632" y="4296625"/>
                <a:chExt cx="986036" cy="1052740"/>
              </a:xfrm>
            </p:grpSpPr>
            <p:sp>
              <p:nvSpPr>
                <p:cNvPr id="100" name="TextBox 99">
                  <a:extLst>
                    <a:ext uri="{FF2B5EF4-FFF2-40B4-BE49-F238E27FC236}">
                      <a16:creationId xmlns:a16="http://schemas.microsoft.com/office/drawing/2014/main" id="{3B77D36A-2D3F-4E9B-9B6E-9CF8F6C0D932}"/>
                    </a:ext>
                  </a:extLst>
                </p:cNvPr>
                <p:cNvSpPr txBox="1"/>
                <p:nvPr/>
              </p:nvSpPr>
              <p:spPr>
                <a:xfrm>
                  <a:off x="3052632" y="4949255"/>
                  <a:ext cx="986036" cy="400110"/>
                </a:xfrm>
                <a:prstGeom prst="rect">
                  <a:avLst/>
                </a:prstGeom>
                <a:noFill/>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Nhà</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sử</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học</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dữ</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liệu</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grpSp>
              <p:nvGrpSpPr>
                <p:cNvPr id="101" name="그룹 100">
                  <a:extLst>
                    <a:ext uri="{FF2B5EF4-FFF2-40B4-BE49-F238E27FC236}">
                      <a16:creationId xmlns:a16="http://schemas.microsoft.com/office/drawing/2014/main" id="{2FA93473-F9B8-4113-8705-E575CAF87D49}"/>
                    </a:ext>
                  </a:extLst>
                </p:cNvPr>
                <p:cNvGrpSpPr/>
                <p:nvPr/>
              </p:nvGrpSpPr>
              <p:grpSpPr>
                <a:xfrm>
                  <a:off x="3243706" y="4296625"/>
                  <a:ext cx="603888" cy="603888"/>
                  <a:chOff x="3135086" y="4209172"/>
                  <a:chExt cx="777237" cy="777237"/>
                </a:xfrm>
              </p:grpSpPr>
              <p:sp>
                <p:nvSpPr>
                  <p:cNvPr id="102" name="타원 101">
                    <a:extLst>
                      <a:ext uri="{FF2B5EF4-FFF2-40B4-BE49-F238E27FC236}">
                        <a16:creationId xmlns:a16="http://schemas.microsoft.com/office/drawing/2014/main" id="{84BBF384-4BD2-4A7A-BAD6-7E0988D7C26A}"/>
                      </a:ext>
                    </a:extLst>
                  </p:cNvPr>
                  <p:cNvSpPr/>
                  <p:nvPr/>
                </p:nvSpPr>
                <p:spPr>
                  <a:xfrm>
                    <a:off x="3135086" y="4209172"/>
                    <a:ext cx="777237" cy="77723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3" name="그림 102">
                    <a:extLst>
                      <a:ext uri="{FF2B5EF4-FFF2-40B4-BE49-F238E27FC236}">
                        <a16:creationId xmlns:a16="http://schemas.microsoft.com/office/drawing/2014/main" id="{5FB935A7-F6A6-4C18-B241-08D2789B4D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8769" y="4378936"/>
                    <a:ext cx="466834" cy="437193"/>
                  </a:xfrm>
                  <a:prstGeom prst="rect">
                    <a:avLst/>
                  </a:prstGeom>
                </p:spPr>
              </p:pic>
            </p:grpSp>
          </p:grpSp>
          <p:pic>
            <p:nvPicPr>
              <p:cNvPr id="99" name="그림 98">
                <a:extLst>
                  <a:ext uri="{FF2B5EF4-FFF2-40B4-BE49-F238E27FC236}">
                    <a16:creationId xmlns:a16="http://schemas.microsoft.com/office/drawing/2014/main" id="{11DA26D4-1392-4444-8797-0EF98823E3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8984" y="4118920"/>
                <a:ext cx="865841" cy="550000"/>
              </a:xfrm>
              <a:prstGeom prst="rect">
                <a:avLst/>
              </a:prstGeom>
            </p:spPr>
          </p:pic>
        </p:grpSp>
        <p:grpSp>
          <p:nvGrpSpPr>
            <p:cNvPr id="63" name="그룹 62">
              <a:extLst>
                <a:ext uri="{FF2B5EF4-FFF2-40B4-BE49-F238E27FC236}">
                  <a16:creationId xmlns:a16="http://schemas.microsoft.com/office/drawing/2014/main" id="{FD05559C-42DA-485C-A35F-82CC7934A24F}"/>
                </a:ext>
              </a:extLst>
            </p:cNvPr>
            <p:cNvGrpSpPr/>
            <p:nvPr/>
          </p:nvGrpSpPr>
          <p:grpSpPr>
            <a:xfrm>
              <a:off x="3764291" y="5612225"/>
              <a:ext cx="2194976" cy="828698"/>
              <a:chOff x="4494279" y="2700719"/>
              <a:chExt cx="2194976" cy="828698"/>
            </a:xfrm>
          </p:grpSpPr>
          <p:grpSp>
            <p:nvGrpSpPr>
              <p:cNvPr id="83" name="그룹 82">
                <a:extLst>
                  <a:ext uri="{FF2B5EF4-FFF2-40B4-BE49-F238E27FC236}">
                    <a16:creationId xmlns:a16="http://schemas.microsoft.com/office/drawing/2014/main" id="{4D9D6988-E7F1-40F4-9BE3-761CFA007F1A}"/>
                  </a:ext>
                </a:extLst>
              </p:cNvPr>
              <p:cNvGrpSpPr/>
              <p:nvPr/>
            </p:nvGrpSpPr>
            <p:grpSpPr>
              <a:xfrm>
                <a:off x="4494279" y="2700719"/>
                <a:ext cx="694872" cy="828698"/>
                <a:chOff x="4494279" y="2700719"/>
                <a:chExt cx="694872" cy="828698"/>
              </a:xfrm>
            </p:grpSpPr>
            <p:sp>
              <p:nvSpPr>
                <p:cNvPr id="94" name="TextBox 93">
                  <a:extLst>
                    <a:ext uri="{FF2B5EF4-FFF2-40B4-BE49-F238E27FC236}">
                      <a16:creationId xmlns:a16="http://schemas.microsoft.com/office/drawing/2014/main" id="{2087F409-A60D-471D-B862-4038F6297576}"/>
                    </a:ext>
                  </a:extLst>
                </p:cNvPr>
                <p:cNvSpPr txBox="1"/>
                <p:nvPr/>
              </p:nvSpPr>
              <p:spPr>
                <a:xfrm>
                  <a:off x="4494279" y="3283196"/>
                  <a:ext cx="694872" cy="246221"/>
                </a:xfrm>
                <a:prstGeom prst="rect">
                  <a:avLst/>
                </a:prstGeom>
                <a:noFill/>
              </p:spPr>
              <p:txBody>
                <a:bodyPr wrap="square" rtlCol="0">
                  <a:spAutoFit/>
                </a:bodyPr>
                <a:lstStyle/>
                <a:p>
                  <a:pPr algn="ctr" fontAlgn="base">
                    <a:spcBef>
                      <a:spcPct val="0"/>
                    </a:spcBef>
                    <a:spcAft>
                      <a:spcPct val="0"/>
                    </a:spcAft>
                    <a:defRPr/>
                  </a:pP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ERP</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grpSp>
              <p:nvGrpSpPr>
                <p:cNvPr id="95" name="그룹 94">
                  <a:extLst>
                    <a:ext uri="{FF2B5EF4-FFF2-40B4-BE49-F238E27FC236}">
                      <a16:creationId xmlns:a16="http://schemas.microsoft.com/office/drawing/2014/main" id="{9C77E74D-30EF-491C-81B2-65BC368B6AB2}"/>
                    </a:ext>
                  </a:extLst>
                </p:cNvPr>
                <p:cNvGrpSpPr/>
                <p:nvPr/>
              </p:nvGrpSpPr>
              <p:grpSpPr>
                <a:xfrm>
                  <a:off x="4539771" y="2700719"/>
                  <a:ext cx="603888" cy="603888"/>
                  <a:chOff x="4303895" y="3642153"/>
                  <a:chExt cx="777237" cy="777237"/>
                </a:xfrm>
              </p:grpSpPr>
              <p:sp>
                <p:nvSpPr>
                  <p:cNvPr id="96" name="타원 95">
                    <a:extLst>
                      <a:ext uri="{FF2B5EF4-FFF2-40B4-BE49-F238E27FC236}">
                        <a16:creationId xmlns:a16="http://schemas.microsoft.com/office/drawing/2014/main" id="{4286BC35-4F7B-4238-8E71-F0EF7C3F9B37}"/>
                      </a:ext>
                    </a:extLst>
                  </p:cNvPr>
                  <p:cNvSpPr/>
                  <p:nvPr/>
                </p:nvSpPr>
                <p:spPr>
                  <a:xfrm>
                    <a:off x="4303895" y="3642153"/>
                    <a:ext cx="777237" cy="77723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ea typeface="SamsungOneKorean 400" panose="020B0503030303020204" pitchFamily="50" charset="-127"/>
                    </a:endParaRPr>
                  </a:p>
                </p:txBody>
              </p:sp>
              <p:pic>
                <p:nvPicPr>
                  <p:cNvPr id="97" name="그림 96">
                    <a:extLst>
                      <a:ext uri="{FF2B5EF4-FFF2-40B4-BE49-F238E27FC236}">
                        <a16:creationId xmlns:a16="http://schemas.microsoft.com/office/drawing/2014/main" id="{D670423F-EF15-4385-B01C-C477FA305D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9155" y="3815814"/>
                    <a:ext cx="606716" cy="321559"/>
                  </a:xfrm>
                  <a:prstGeom prst="rect">
                    <a:avLst/>
                  </a:prstGeom>
                </p:spPr>
              </p:pic>
            </p:grpSp>
          </p:grpSp>
          <p:grpSp>
            <p:nvGrpSpPr>
              <p:cNvPr id="84" name="그룹 83">
                <a:extLst>
                  <a:ext uri="{FF2B5EF4-FFF2-40B4-BE49-F238E27FC236}">
                    <a16:creationId xmlns:a16="http://schemas.microsoft.com/office/drawing/2014/main" id="{108B6B0E-D5A4-4275-A0D0-CD3551E663DA}"/>
                  </a:ext>
                </a:extLst>
              </p:cNvPr>
              <p:cNvGrpSpPr/>
              <p:nvPr/>
            </p:nvGrpSpPr>
            <p:grpSpPr>
              <a:xfrm>
                <a:off x="5177113" y="2700719"/>
                <a:ext cx="829309" cy="828698"/>
                <a:chOff x="5275538" y="2700719"/>
                <a:chExt cx="829309" cy="828698"/>
              </a:xfrm>
            </p:grpSpPr>
            <p:sp>
              <p:nvSpPr>
                <p:cNvPr id="90" name="TextBox 89">
                  <a:extLst>
                    <a:ext uri="{FF2B5EF4-FFF2-40B4-BE49-F238E27FC236}">
                      <a16:creationId xmlns:a16="http://schemas.microsoft.com/office/drawing/2014/main" id="{80308790-D742-4E04-A5AB-0B2D2F37C941}"/>
                    </a:ext>
                  </a:extLst>
                </p:cNvPr>
                <p:cNvSpPr txBox="1"/>
                <p:nvPr/>
              </p:nvSpPr>
              <p:spPr>
                <a:xfrm>
                  <a:off x="5275538" y="3283196"/>
                  <a:ext cx="829309" cy="246221"/>
                </a:xfrm>
                <a:prstGeom prst="rect">
                  <a:avLst/>
                </a:prstGeom>
                <a:noFill/>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Chất</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lượng</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grpSp>
              <p:nvGrpSpPr>
                <p:cNvPr id="91" name="그룹 90">
                  <a:extLst>
                    <a:ext uri="{FF2B5EF4-FFF2-40B4-BE49-F238E27FC236}">
                      <a16:creationId xmlns:a16="http://schemas.microsoft.com/office/drawing/2014/main" id="{77121988-26A2-4C73-86F2-39D5A4431BDC}"/>
                    </a:ext>
                  </a:extLst>
                </p:cNvPr>
                <p:cNvGrpSpPr/>
                <p:nvPr/>
              </p:nvGrpSpPr>
              <p:grpSpPr>
                <a:xfrm>
                  <a:off x="5396923" y="2700719"/>
                  <a:ext cx="603888" cy="603888"/>
                  <a:chOff x="5255169" y="3685214"/>
                  <a:chExt cx="777237" cy="777237"/>
                </a:xfrm>
              </p:grpSpPr>
              <p:sp>
                <p:nvSpPr>
                  <p:cNvPr id="92" name="타원 91">
                    <a:extLst>
                      <a:ext uri="{FF2B5EF4-FFF2-40B4-BE49-F238E27FC236}">
                        <a16:creationId xmlns:a16="http://schemas.microsoft.com/office/drawing/2014/main" id="{6A90927C-9496-435D-B753-A943E3446B40}"/>
                      </a:ext>
                    </a:extLst>
                  </p:cNvPr>
                  <p:cNvSpPr/>
                  <p:nvPr/>
                </p:nvSpPr>
                <p:spPr>
                  <a:xfrm>
                    <a:off x="5255169" y="3685214"/>
                    <a:ext cx="777237" cy="77723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ea typeface="SamsungOneKorean 400" panose="020B0503030303020204" pitchFamily="50" charset="-127"/>
                    </a:endParaRPr>
                  </a:p>
                </p:txBody>
              </p:sp>
              <p:pic>
                <p:nvPicPr>
                  <p:cNvPr id="93" name="그림 92">
                    <a:extLst>
                      <a:ext uri="{FF2B5EF4-FFF2-40B4-BE49-F238E27FC236}">
                        <a16:creationId xmlns:a16="http://schemas.microsoft.com/office/drawing/2014/main" id="{662ADADA-A9D2-4E07-AE4A-834FB558012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48029" y="3863546"/>
                    <a:ext cx="408177" cy="371070"/>
                  </a:xfrm>
                  <a:prstGeom prst="rect">
                    <a:avLst/>
                  </a:prstGeom>
                </p:spPr>
              </p:pic>
            </p:grpSp>
          </p:grpSp>
          <p:grpSp>
            <p:nvGrpSpPr>
              <p:cNvPr id="85" name="그룹 84">
                <a:extLst>
                  <a:ext uri="{FF2B5EF4-FFF2-40B4-BE49-F238E27FC236}">
                    <a16:creationId xmlns:a16="http://schemas.microsoft.com/office/drawing/2014/main" id="{B2C58898-D99B-40FD-AF0D-61F4A29DD8E2}"/>
                  </a:ext>
                </a:extLst>
              </p:cNvPr>
              <p:cNvGrpSpPr/>
              <p:nvPr/>
            </p:nvGrpSpPr>
            <p:grpSpPr>
              <a:xfrm>
                <a:off x="5994383" y="2700719"/>
                <a:ext cx="694872" cy="828698"/>
                <a:chOff x="6162658" y="2700719"/>
                <a:chExt cx="694872" cy="828698"/>
              </a:xfrm>
            </p:grpSpPr>
            <p:sp>
              <p:nvSpPr>
                <p:cNvPr id="86" name="TextBox 85">
                  <a:extLst>
                    <a:ext uri="{FF2B5EF4-FFF2-40B4-BE49-F238E27FC236}">
                      <a16:creationId xmlns:a16="http://schemas.microsoft.com/office/drawing/2014/main" id="{146BC48D-B3BF-4D57-BFFD-0141FAA594BD}"/>
                    </a:ext>
                  </a:extLst>
                </p:cNvPr>
                <p:cNvSpPr txBox="1"/>
                <p:nvPr/>
              </p:nvSpPr>
              <p:spPr>
                <a:xfrm>
                  <a:off x="6162658" y="3283196"/>
                  <a:ext cx="694872" cy="246221"/>
                </a:xfrm>
                <a:prstGeom prst="rect">
                  <a:avLst/>
                </a:prstGeom>
                <a:noFill/>
              </p:spPr>
              <p:txBody>
                <a:bodyPr wrap="square" rtlCol="0">
                  <a:spAutoFit/>
                </a:bodyPr>
                <a:lstStyle/>
                <a:p>
                  <a:pPr algn="ctr" fontAlgn="base">
                    <a:spcBef>
                      <a:spcPct val="0"/>
                    </a:spcBef>
                    <a:spcAft>
                      <a:spcPct val="0"/>
                    </a:spcAft>
                    <a:defRPr/>
                  </a:pP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MES</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grpSp>
              <p:nvGrpSpPr>
                <p:cNvPr id="87" name="그룹 86">
                  <a:extLst>
                    <a:ext uri="{FF2B5EF4-FFF2-40B4-BE49-F238E27FC236}">
                      <a16:creationId xmlns:a16="http://schemas.microsoft.com/office/drawing/2014/main" id="{365D38AC-C3E1-4346-A9DC-FD3F97DC5000}"/>
                    </a:ext>
                  </a:extLst>
                </p:cNvPr>
                <p:cNvGrpSpPr/>
                <p:nvPr/>
              </p:nvGrpSpPr>
              <p:grpSpPr>
                <a:xfrm>
                  <a:off x="6208150" y="2700719"/>
                  <a:ext cx="603888" cy="603888"/>
                  <a:chOff x="6292719" y="3330029"/>
                  <a:chExt cx="777237" cy="777237"/>
                </a:xfrm>
              </p:grpSpPr>
              <p:sp>
                <p:nvSpPr>
                  <p:cNvPr id="88" name="타원 87">
                    <a:extLst>
                      <a:ext uri="{FF2B5EF4-FFF2-40B4-BE49-F238E27FC236}">
                        <a16:creationId xmlns:a16="http://schemas.microsoft.com/office/drawing/2014/main" id="{848779A3-942C-4942-8130-64B20CBD93BE}"/>
                      </a:ext>
                    </a:extLst>
                  </p:cNvPr>
                  <p:cNvSpPr/>
                  <p:nvPr/>
                </p:nvSpPr>
                <p:spPr>
                  <a:xfrm>
                    <a:off x="6292719" y="3330029"/>
                    <a:ext cx="777237" cy="77723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ea typeface="SamsungOneKorean 400" panose="020B0503030303020204" pitchFamily="50" charset="-127"/>
                    </a:endParaRPr>
                  </a:p>
                </p:txBody>
              </p:sp>
              <p:pic>
                <p:nvPicPr>
                  <p:cNvPr id="89" name="그림 88">
                    <a:extLst>
                      <a:ext uri="{FF2B5EF4-FFF2-40B4-BE49-F238E27FC236}">
                        <a16:creationId xmlns:a16="http://schemas.microsoft.com/office/drawing/2014/main" id="{59263FFB-184F-4F2E-A091-997461CDB9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8527" y="3432975"/>
                    <a:ext cx="451204" cy="524194"/>
                  </a:xfrm>
                  <a:prstGeom prst="rect">
                    <a:avLst/>
                  </a:prstGeom>
                </p:spPr>
              </p:pic>
            </p:grpSp>
          </p:grpSp>
        </p:grpSp>
        <p:grpSp>
          <p:nvGrpSpPr>
            <p:cNvPr id="64" name="그룹 63">
              <a:extLst>
                <a:ext uri="{FF2B5EF4-FFF2-40B4-BE49-F238E27FC236}">
                  <a16:creationId xmlns:a16="http://schemas.microsoft.com/office/drawing/2014/main" id="{713E948A-87FA-46E0-ACFD-2303B40546F3}"/>
                </a:ext>
              </a:extLst>
            </p:cNvPr>
            <p:cNvGrpSpPr/>
            <p:nvPr/>
          </p:nvGrpSpPr>
          <p:grpSpPr>
            <a:xfrm>
              <a:off x="5742906" y="4479016"/>
              <a:ext cx="1271042" cy="1023482"/>
              <a:chOff x="6064112" y="4244453"/>
              <a:chExt cx="1271042" cy="1023482"/>
            </a:xfrm>
          </p:grpSpPr>
          <p:sp>
            <p:nvSpPr>
              <p:cNvPr id="79" name="TextBox 78">
                <a:extLst>
                  <a:ext uri="{FF2B5EF4-FFF2-40B4-BE49-F238E27FC236}">
                    <a16:creationId xmlns:a16="http://schemas.microsoft.com/office/drawing/2014/main" id="{B234A1CA-DFF1-450F-9FCE-DA12D18C3B6E}"/>
                  </a:ext>
                </a:extLst>
              </p:cNvPr>
              <p:cNvSpPr txBox="1"/>
              <p:nvPr/>
            </p:nvSpPr>
            <p:spPr>
              <a:xfrm>
                <a:off x="6064112" y="4852437"/>
                <a:ext cx="1271042" cy="415498"/>
              </a:xfrm>
              <a:prstGeom prst="rect">
                <a:avLst/>
              </a:prstGeom>
              <a:noFill/>
            </p:spPr>
            <p:txBody>
              <a:bodyPr wrap="square" rtlCol="0">
                <a:spAutoFit/>
              </a:bodyPr>
              <a:lstStyle/>
              <a:p>
                <a:pPr algn="ctr" fontAlgn="base">
                  <a:spcBef>
                    <a:spcPct val="0"/>
                  </a:spcBef>
                  <a:spcAft>
                    <a:spcPct val="0"/>
                  </a:spcAft>
                  <a:defRPr/>
                </a:pP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AI &amp;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thuật</a:t>
                </a: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toán</a:t>
                </a: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phân</a:t>
                </a: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tích</a:t>
                </a: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dự</a:t>
                </a:r>
                <a:r>
                  <a:rPr kumimoji="1" lang="en-US" altLang="ko-KR" sz="105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50" dirty="0" err="1">
                    <a:solidFill>
                      <a:srgbClr val="0043B2"/>
                    </a:solidFill>
                    <a:latin typeface="SamsungOne-600" panose="020B0703030303020204"/>
                    <a:ea typeface="SamsungOne-600C" panose="020B0706030303020204" pitchFamily="34" charset="0"/>
                    <a:cs typeface="Arial" panose="020B0604020202020204" pitchFamily="34" charset="0"/>
                  </a:rPr>
                  <a:t>đoán</a:t>
                </a:r>
                <a:endParaRPr kumimoji="1" lang="ko-KR" altLang="en-US" sz="1050" dirty="0">
                  <a:solidFill>
                    <a:srgbClr val="0043B2"/>
                  </a:solidFill>
                  <a:latin typeface="SamsungOne-600" panose="020B0703030303020204"/>
                  <a:ea typeface="굴림" charset="-127"/>
                  <a:cs typeface="Arial" panose="020B0604020202020204" pitchFamily="34" charset="0"/>
                </a:endParaRPr>
              </a:p>
            </p:txBody>
          </p:sp>
          <p:grpSp>
            <p:nvGrpSpPr>
              <p:cNvPr id="80" name="그룹 79">
                <a:extLst>
                  <a:ext uri="{FF2B5EF4-FFF2-40B4-BE49-F238E27FC236}">
                    <a16:creationId xmlns:a16="http://schemas.microsoft.com/office/drawing/2014/main" id="{4D184B63-E6C6-4003-AAA4-F28717A57753}"/>
                  </a:ext>
                </a:extLst>
              </p:cNvPr>
              <p:cNvGrpSpPr/>
              <p:nvPr/>
            </p:nvGrpSpPr>
            <p:grpSpPr>
              <a:xfrm>
                <a:off x="6394243" y="4244453"/>
                <a:ext cx="603888" cy="603888"/>
                <a:chOff x="6263856" y="4073592"/>
                <a:chExt cx="777237" cy="777237"/>
              </a:xfrm>
            </p:grpSpPr>
            <p:sp>
              <p:nvSpPr>
                <p:cNvPr id="81" name="타원 80">
                  <a:extLst>
                    <a:ext uri="{FF2B5EF4-FFF2-40B4-BE49-F238E27FC236}">
                      <a16:creationId xmlns:a16="http://schemas.microsoft.com/office/drawing/2014/main" id="{05B57254-E386-41E5-A225-37BFEFEFD323}"/>
                    </a:ext>
                  </a:extLst>
                </p:cNvPr>
                <p:cNvSpPr/>
                <p:nvPr/>
              </p:nvSpPr>
              <p:spPr>
                <a:xfrm>
                  <a:off x="6263856" y="4073592"/>
                  <a:ext cx="777237" cy="77723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2" name="그림 81">
                  <a:extLst>
                    <a:ext uri="{FF2B5EF4-FFF2-40B4-BE49-F238E27FC236}">
                      <a16:creationId xmlns:a16="http://schemas.microsoft.com/office/drawing/2014/main" id="{FD1C0B70-1550-4868-B747-565A598F58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3978" y="4272055"/>
                  <a:ext cx="454104" cy="380312"/>
                </a:xfrm>
                <a:prstGeom prst="rect">
                  <a:avLst/>
                </a:prstGeom>
              </p:spPr>
            </p:pic>
          </p:grpSp>
        </p:grpSp>
        <p:grpSp>
          <p:nvGrpSpPr>
            <p:cNvPr id="65" name="그룹 64">
              <a:extLst>
                <a:ext uri="{FF2B5EF4-FFF2-40B4-BE49-F238E27FC236}">
                  <a16:creationId xmlns:a16="http://schemas.microsoft.com/office/drawing/2014/main" id="{ADDD233A-316E-4BEF-9F78-D237D585C7DF}"/>
                </a:ext>
              </a:extLst>
            </p:cNvPr>
            <p:cNvGrpSpPr/>
            <p:nvPr/>
          </p:nvGrpSpPr>
          <p:grpSpPr>
            <a:xfrm>
              <a:off x="4388581" y="4516675"/>
              <a:ext cx="970981" cy="868281"/>
              <a:chOff x="4531410" y="4028619"/>
              <a:chExt cx="970981" cy="868281"/>
            </a:xfrm>
          </p:grpSpPr>
          <p:pic>
            <p:nvPicPr>
              <p:cNvPr id="77" name="그림 76">
                <a:extLst>
                  <a:ext uri="{FF2B5EF4-FFF2-40B4-BE49-F238E27FC236}">
                    <a16:creationId xmlns:a16="http://schemas.microsoft.com/office/drawing/2014/main" id="{3FDFE0D9-33C5-4F8F-B9D6-13AD621E83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31410" y="4028619"/>
                <a:ext cx="970981" cy="868281"/>
              </a:xfrm>
              <a:prstGeom prst="rect">
                <a:avLst/>
              </a:prstGeom>
            </p:spPr>
          </p:pic>
          <p:sp>
            <p:nvSpPr>
              <p:cNvPr id="78" name="TextBox 77">
                <a:extLst>
                  <a:ext uri="{FF2B5EF4-FFF2-40B4-BE49-F238E27FC236}">
                    <a16:creationId xmlns:a16="http://schemas.microsoft.com/office/drawing/2014/main" id="{18DA2A71-4344-4269-B48D-9F6C8AE5F02B}"/>
                  </a:ext>
                </a:extLst>
              </p:cNvPr>
              <p:cNvSpPr txBox="1"/>
              <p:nvPr/>
            </p:nvSpPr>
            <p:spPr>
              <a:xfrm>
                <a:off x="4576344" y="4246761"/>
                <a:ext cx="890977" cy="261610"/>
              </a:xfrm>
              <a:prstGeom prst="rect">
                <a:avLst/>
              </a:prstGeom>
              <a:noFill/>
            </p:spPr>
            <p:txBody>
              <a:bodyPr wrap="square" rtlCol="0">
                <a:spAutoFit/>
              </a:bodyPr>
              <a:lstStyle/>
              <a:p>
                <a:pPr algn="ctr" fontAlgn="base">
                  <a:spcBef>
                    <a:spcPct val="0"/>
                  </a:spcBef>
                  <a:spcAft>
                    <a:spcPct val="0"/>
                  </a:spcAft>
                  <a:defRPr/>
                </a:pPr>
                <a:r>
                  <a:rPr kumimoji="1" lang="en-US" altLang="ko-KR" sz="1100" dirty="0">
                    <a:solidFill>
                      <a:srgbClr val="0043B2"/>
                    </a:solidFill>
                    <a:latin typeface="SamsungOne 700" panose="020B0803030303020204" pitchFamily="34" charset="0"/>
                    <a:ea typeface="SamsungOne 700" panose="020B0803030303020204" pitchFamily="34" charset="0"/>
                    <a:cs typeface="Arial" panose="020B0604020202020204" pitchFamily="34" charset="0"/>
                  </a:rPr>
                  <a:t>Kho </a:t>
                </a:r>
                <a:r>
                  <a:rPr kumimoji="1" lang="en-US" altLang="ko-KR" sz="1100" dirty="0" err="1">
                    <a:solidFill>
                      <a:srgbClr val="0043B2"/>
                    </a:solidFill>
                    <a:latin typeface="SamsungOne 700" panose="020B0803030303020204" pitchFamily="34" charset="0"/>
                    <a:ea typeface="SamsungOne 700" panose="020B0803030303020204" pitchFamily="34" charset="0"/>
                    <a:cs typeface="Arial" panose="020B0604020202020204" pitchFamily="34" charset="0"/>
                  </a:rPr>
                  <a:t>dữ</a:t>
                </a:r>
                <a:r>
                  <a:rPr kumimoji="1" lang="en-US" altLang="ko-KR" sz="1100" dirty="0">
                    <a:solidFill>
                      <a:srgbClr val="0043B2"/>
                    </a:solidFill>
                    <a:latin typeface="SamsungOne 700" panose="020B0803030303020204" pitchFamily="34" charset="0"/>
                    <a:ea typeface="SamsungOne 700" panose="020B0803030303020204" pitchFamily="34" charset="0"/>
                    <a:cs typeface="Arial" panose="020B0604020202020204" pitchFamily="34" charset="0"/>
                  </a:rPr>
                  <a:t> </a:t>
                </a:r>
                <a:r>
                  <a:rPr kumimoji="1" lang="en-US" altLang="ko-KR" sz="1100" dirty="0" err="1">
                    <a:solidFill>
                      <a:srgbClr val="0043B2"/>
                    </a:solidFill>
                    <a:latin typeface="SamsungOne 700" panose="020B0803030303020204" pitchFamily="34" charset="0"/>
                    <a:ea typeface="SamsungOne 700" panose="020B0803030303020204" pitchFamily="34" charset="0"/>
                    <a:cs typeface="Arial" panose="020B0604020202020204" pitchFamily="34" charset="0"/>
                  </a:rPr>
                  <a:t>liệu</a:t>
                </a:r>
                <a:endParaRPr kumimoji="1" lang="ko-KR" altLang="en-US" sz="1100" dirty="0">
                  <a:solidFill>
                    <a:srgbClr val="0043B2"/>
                  </a:solidFill>
                  <a:latin typeface="SamsungOne 700" panose="020B0803030303020204" pitchFamily="34" charset="0"/>
                  <a:ea typeface="굴림" charset="-127"/>
                  <a:cs typeface="Arial" panose="020B0604020202020204" pitchFamily="34" charset="0"/>
                </a:endParaRPr>
              </a:p>
            </p:txBody>
          </p:sp>
        </p:grpSp>
        <p:cxnSp>
          <p:nvCxnSpPr>
            <p:cNvPr id="66" name="꺾인 연결선 161">
              <a:extLst>
                <a:ext uri="{FF2B5EF4-FFF2-40B4-BE49-F238E27FC236}">
                  <a16:creationId xmlns:a16="http://schemas.microsoft.com/office/drawing/2014/main" id="{B551428B-6CE5-4D0F-84F6-F915AD4AAB56}"/>
                </a:ext>
              </a:extLst>
            </p:cNvPr>
            <p:cNvCxnSpPr>
              <a:cxnSpLocks/>
            </p:cNvCxnSpPr>
            <p:nvPr/>
          </p:nvCxnSpPr>
          <p:spPr>
            <a:xfrm rot="10800000" flipH="1">
              <a:off x="7554156" y="4276240"/>
              <a:ext cx="183221" cy="1201279"/>
            </a:xfrm>
            <a:prstGeom prst="bentConnector3">
              <a:avLst>
                <a:gd name="adj1" fmla="val -124767"/>
              </a:avLst>
            </a:prstGeom>
            <a:ln w="1905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그룹 66">
              <a:extLst>
                <a:ext uri="{FF2B5EF4-FFF2-40B4-BE49-F238E27FC236}">
                  <a16:creationId xmlns:a16="http://schemas.microsoft.com/office/drawing/2014/main" id="{1BE30398-7070-40E0-8384-8DFF6A3BC8B5}"/>
                </a:ext>
              </a:extLst>
            </p:cNvPr>
            <p:cNvGrpSpPr/>
            <p:nvPr/>
          </p:nvGrpSpPr>
          <p:grpSpPr>
            <a:xfrm>
              <a:off x="2382476" y="4799572"/>
              <a:ext cx="4791511" cy="0"/>
              <a:chOff x="2786336" y="4982452"/>
              <a:chExt cx="4791511" cy="0"/>
            </a:xfrm>
          </p:grpSpPr>
          <p:cxnSp>
            <p:nvCxnSpPr>
              <p:cNvPr id="73" name="직선 화살표 연결선 72">
                <a:extLst>
                  <a:ext uri="{FF2B5EF4-FFF2-40B4-BE49-F238E27FC236}">
                    <a16:creationId xmlns:a16="http://schemas.microsoft.com/office/drawing/2014/main" id="{CB14EA50-AD01-4624-9736-76C6181608AE}"/>
                  </a:ext>
                </a:extLst>
              </p:cNvPr>
              <p:cNvCxnSpPr/>
              <p:nvPr/>
            </p:nvCxnSpPr>
            <p:spPr>
              <a:xfrm>
                <a:off x="2786336" y="4982452"/>
                <a:ext cx="385238"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1FA662E-019E-4695-AC5D-AC305C39576F}"/>
                  </a:ext>
                </a:extLst>
              </p:cNvPr>
              <p:cNvCxnSpPr/>
              <p:nvPr/>
            </p:nvCxnSpPr>
            <p:spPr>
              <a:xfrm>
                <a:off x="4203303" y="4982452"/>
                <a:ext cx="385238"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AC97EED4-7C0C-4625-A96F-C54D730BA582}"/>
                  </a:ext>
                </a:extLst>
              </p:cNvPr>
              <p:cNvCxnSpPr/>
              <p:nvPr/>
            </p:nvCxnSpPr>
            <p:spPr>
              <a:xfrm>
                <a:off x="5962241" y="4982452"/>
                <a:ext cx="385238"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5AEC28A-8527-49F5-BB5A-8E0A0380C979}"/>
                  </a:ext>
                </a:extLst>
              </p:cNvPr>
              <p:cNvCxnSpPr/>
              <p:nvPr/>
            </p:nvCxnSpPr>
            <p:spPr>
              <a:xfrm>
                <a:off x="7192609" y="4982452"/>
                <a:ext cx="385238"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 name="꺾인 연결선 171">
              <a:extLst>
                <a:ext uri="{FF2B5EF4-FFF2-40B4-BE49-F238E27FC236}">
                  <a16:creationId xmlns:a16="http://schemas.microsoft.com/office/drawing/2014/main" id="{7878EBE3-39FD-4187-8A62-8FA35BDDCDE8}"/>
                </a:ext>
              </a:extLst>
            </p:cNvPr>
            <p:cNvCxnSpPr>
              <a:cxnSpLocks/>
              <a:stCxn id="109" idx="0"/>
              <a:endCxn id="99" idx="1"/>
            </p:cNvCxnSpPr>
            <p:nvPr/>
          </p:nvCxnSpPr>
          <p:spPr>
            <a:xfrm rot="5400000" flipH="1" flipV="1">
              <a:off x="2607512" y="3456664"/>
              <a:ext cx="221288" cy="1699035"/>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꺾인 연결선 173">
              <a:extLst>
                <a:ext uri="{FF2B5EF4-FFF2-40B4-BE49-F238E27FC236}">
                  <a16:creationId xmlns:a16="http://schemas.microsoft.com/office/drawing/2014/main" id="{99CFD6CE-F8C1-4682-8290-B5ABC90FE2EB}"/>
                </a:ext>
              </a:extLst>
            </p:cNvPr>
            <p:cNvCxnSpPr>
              <a:cxnSpLocks/>
              <a:stCxn id="99" idx="3"/>
              <a:endCxn id="77" idx="0"/>
            </p:cNvCxnSpPr>
            <p:nvPr/>
          </p:nvCxnSpPr>
          <p:spPr>
            <a:xfrm>
              <a:off x="4433515" y="4195537"/>
              <a:ext cx="440557" cy="321138"/>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6C68BB3-D99A-47CE-B13E-39E3AA1EA736}"/>
                </a:ext>
              </a:extLst>
            </p:cNvPr>
            <p:cNvCxnSpPr>
              <a:cxnSpLocks/>
              <a:endCxn id="77" idx="2"/>
            </p:cNvCxnSpPr>
            <p:nvPr/>
          </p:nvCxnSpPr>
          <p:spPr>
            <a:xfrm flipV="1">
              <a:off x="4874072" y="5384956"/>
              <a:ext cx="0" cy="117542"/>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B348817B-A18B-45F2-B788-17BB22ABBA45}"/>
                </a:ext>
              </a:extLst>
            </p:cNvPr>
            <p:cNvCxnSpPr>
              <a:cxnSpLocks/>
            </p:cNvCxnSpPr>
            <p:nvPr/>
          </p:nvCxnSpPr>
          <p:spPr>
            <a:xfrm flipV="1">
              <a:off x="4347426" y="5384957"/>
              <a:ext cx="201714" cy="117541"/>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48BAABD3-1DEE-44D1-9A31-EAD562739873}"/>
                </a:ext>
              </a:extLst>
            </p:cNvPr>
            <p:cNvCxnSpPr>
              <a:cxnSpLocks/>
            </p:cNvCxnSpPr>
            <p:nvPr/>
          </p:nvCxnSpPr>
          <p:spPr>
            <a:xfrm flipH="1" flipV="1">
              <a:off x="5264395" y="5384957"/>
              <a:ext cx="158780" cy="117541"/>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7124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Tại</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lại</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YARN?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vi-VN" altLang="ko-KR" dirty="0"/>
              <a:t>YARN cho phép bạn chạy các khối lượng công việc đa dạng trên cùng một cụm Hadoop</a:t>
            </a:r>
          </a:p>
          <a:p>
            <a:r>
              <a:rPr lang="vi-VN" altLang="ko-KR" dirty="0"/>
              <a:t>Cho phép chia sẻ động bộ nhớ cụm và tài nguyên CPU giữa các ứng dụng</a:t>
            </a:r>
          </a:p>
          <a:p>
            <a:r>
              <a:rPr lang="vi-VN" altLang="ko-KR" dirty="0"/>
              <a:t>Tăng cường sử dụng cụm</a:t>
            </a:r>
            <a:endParaRPr lang="ko-KR" altLang="en-US" dirty="0"/>
          </a:p>
        </p:txBody>
      </p:sp>
      <p:grpSp>
        <p:nvGrpSpPr>
          <p:cNvPr id="27" name="그룹 26">
            <a:extLst>
              <a:ext uri="{FF2B5EF4-FFF2-40B4-BE49-F238E27FC236}">
                <a16:creationId xmlns:a16="http://schemas.microsoft.com/office/drawing/2014/main" id="{B8A0C661-5FA3-469D-8199-2523225A57AA}"/>
              </a:ext>
            </a:extLst>
          </p:cNvPr>
          <p:cNvGrpSpPr/>
          <p:nvPr/>
        </p:nvGrpSpPr>
        <p:grpSpPr>
          <a:xfrm>
            <a:off x="4054407" y="3533574"/>
            <a:ext cx="1792066" cy="1235952"/>
            <a:chOff x="4153578" y="3276207"/>
            <a:chExt cx="1792066" cy="1249345"/>
          </a:xfrm>
        </p:grpSpPr>
        <p:sp>
          <p:nvSpPr>
            <p:cNvPr id="54" name="모서리가 둥근 직사각형 56">
              <a:extLst>
                <a:ext uri="{FF2B5EF4-FFF2-40B4-BE49-F238E27FC236}">
                  <a16:creationId xmlns:a16="http://schemas.microsoft.com/office/drawing/2014/main" id="{1F8354C9-D790-4E86-B908-A42AE0DBA622}"/>
                </a:ext>
              </a:extLst>
            </p:cNvPr>
            <p:cNvSpPr/>
            <p:nvPr/>
          </p:nvSpPr>
          <p:spPr>
            <a:xfrm>
              <a:off x="4153578" y="3276207"/>
              <a:ext cx="1792066" cy="1249345"/>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Master</a:t>
              </a:r>
              <a:r>
                <a:rPr lang="en-US" altLang="ko-KR" sz="1600" dirty="0">
                  <a:solidFill>
                    <a:schemeClr val="bg1"/>
                  </a:solidFill>
                  <a:latin typeface="SamsungOne-600" panose="020B0703030303020204"/>
                  <a:ea typeface="SamsungOne-600C" panose="020B0706030303020204" pitchFamily="34" charset="0"/>
                  <a:cs typeface="Segoe UI" panose="020B0502040204020203" pitchFamily="34" charset="0"/>
                </a:rPr>
                <a:t> </a:t>
              </a:r>
              <a:r>
                <a:rPr lang="en-US" altLang="ko-KR" sz="1600" dirty="0">
                  <a:solidFill>
                    <a:srgbClr val="0043B2"/>
                  </a:solidFill>
                  <a:latin typeface="SamsungOne-600" panose="020B0703030303020204"/>
                  <a:ea typeface="SamsungOne-600C" panose="020B0706030303020204" pitchFamily="34" charset="0"/>
                </a:rPr>
                <a:t>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55" name="모서리가 둥근 직사각형 84">
              <a:extLst>
                <a:ext uri="{FF2B5EF4-FFF2-40B4-BE49-F238E27FC236}">
                  <a16:creationId xmlns:a16="http://schemas.microsoft.com/office/drawing/2014/main" id="{C0CC64CB-45EE-43B6-9F0E-BB957AB40B11}"/>
                </a:ext>
              </a:extLst>
            </p:cNvPr>
            <p:cNvSpPr/>
            <p:nvPr/>
          </p:nvSpPr>
          <p:spPr>
            <a:xfrm>
              <a:off x="4347894" y="3838927"/>
              <a:ext cx="1399794" cy="555998"/>
            </a:xfrm>
            <a:prstGeom prst="roundRect">
              <a:avLst>
                <a:gd name="adj" fmla="val 1906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Quản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lý</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tài</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nguyên</a:t>
              </a:r>
              <a:endParaRPr lang="en-US" altLang="ko-KR" sz="1400" dirty="0">
                <a:solidFill>
                  <a:srgbClr val="0043B2"/>
                </a:solidFill>
                <a:latin typeface="SamsungOne-600" panose="020B0703030303020204"/>
                <a:ea typeface="SamsungOne-600C" panose="020B0706030303020204" pitchFamily="34" charset="0"/>
              </a:endParaRPr>
            </a:p>
          </p:txBody>
        </p:sp>
      </p:grpSp>
      <p:sp>
        <p:nvSpPr>
          <p:cNvPr id="52" name="모서리가 둥근 직사각형 100">
            <a:extLst>
              <a:ext uri="{FF2B5EF4-FFF2-40B4-BE49-F238E27FC236}">
                <a16:creationId xmlns:a16="http://schemas.microsoft.com/office/drawing/2014/main" id="{356EFD28-35A5-479E-86E4-4358910AAF72}"/>
              </a:ext>
            </a:extLst>
          </p:cNvPr>
          <p:cNvSpPr/>
          <p:nvPr/>
        </p:nvSpPr>
        <p:spPr>
          <a:xfrm>
            <a:off x="3700722" y="5079434"/>
            <a:ext cx="2499436" cy="973022"/>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50" name="모서리가 둥근 직사각형 110">
            <a:extLst>
              <a:ext uri="{FF2B5EF4-FFF2-40B4-BE49-F238E27FC236}">
                <a16:creationId xmlns:a16="http://schemas.microsoft.com/office/drawing/2014/main" id="{943817FE-9335-46DE-A18E-1786A97DEB12}"/>
              </a:ext>
            </a:extLst>
          </p:cNvPr>
          <p:cNvSpPr/>
          <p:nvPr/>
        </p:nvSpPr>
        <p:spPr>
          <a:xfrm>
            <a:off x="6268926" y="5079434"/>
            <a:ext cx="2499436" cy="973022"/>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48" name="모서리가 둥근 직사각형 85">
            <a:extLst>
              <a:ext uri="{FF2B5EF4-FFF2-40B4-BE49-F238E27FC236}">
                <a16:creationId xmlns:a16="http://schemas.microsoft.com/office/drawing/2014/main" id="{35ADD6CD-B222-468F-8C74-FCEB238FB5AC}"/>
              </a:ext>
            </a:extLst>
          </p:cNvPr>
          <p:cNvSpPr/>
          <p:nvPr/>
        </p:nvSpPr>
        <p:spPr>
          <a:xfrm>
            <a:off x="1124936" y="5079434"/>
            <a:ext cx="2499436" cy="973022"/>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49" name="모서리가 둥근 직사각형 87">
            <a:extLst>
              <a:ext uri="{FF2B5EF4-FFF2-40B4-BE49-F238E27FC236}">
                <a16:creationId xmlns:a16="http://schemas.microsoft.com/office/drawing/2014/main" id="{83FD90BD-0E98-4F5F-923B-C1FBDAB46782}"/>
              </a:ext>
            </a:extLst>
          </p:cNvPr>
          <p:cNvSpPr/>
          <p:nvPr/>
        </p:nvSpPr>
        <p:spPr>
          <a:xfrm>
            <a:off x="1232625" y="5427208"/>
            <a:ext cx="977320" cy="544869"/>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pic>
        <p:nvPicPr>
          <p:cNvPr id="44" name="그림 43">
            <a:extLst>
              <a:ext uri="{FF2B5EF4-FFF2-40B4-BE49-F238E27FC236}">
                <a16:creationId xmlns:a16="http://schemas.microsoft.com/office/drawing/2014/main" id="{0D0E9C8B-0DFD-457E-A302-0322A0A1F7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9390" y="5480724"/>
            <a:ext cx="619024" cy="437845"/>
          </a:xfrm>
          <a:prstGeom prst="rect">
            <a:avLst/>
          </a:prstGeom>
        </p:spPr>
      </p:pic>
      <p:pic>
        <p:nvPicPr>
          <p:cNvPr id="46" name="그림 45">
            <a:extLst>
              <a:ext uri="{FF2B5EF4-FFF2-40B4-BE49-F238E27FC236}">
                <a16:creationId xmlns:a16="http://schemas.microsoft.com/office/drawing/2014/main" id="{1BB3E7B1-20E0-428D-8539-EC4DD75ADD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955" y="5427209"/>
            <a:ext cx="537972" cy="544869"/>
          </a:xfrm>
          <a:prstGeom prst="rect">
            <a:avLst/>
          </a:prstGeom>
        </p:spPr>
      </p:pic>
      <p:cxnSp>
        <p:nvCxnSpPr>
          <p:cNvPr id="32" name="꺾인 연결선 20">
            <a:extLst>
              <a:ext uri="{FF2B5EF4-FFF2-40B4-BE49-F238E27FC236}">
                <a16:creationId xmlns:a16="http://schemas.microsoft.com/office/drawing/2014/main" id="{AEF23FAB-811C-47E6-8C71-B4611ABD8D18}"/>
              </a:ext>
            </a:extLst>
          </p:cNvPr>
          <p:cNvCxnSpPr>
            <a:cxnSpLocks/>
            <a:stCxn id="38" idx="0"/>
            <a:endCxn id="55" idx="2"/>
          </p:cNvCxnSpPr>
          <p:nvPr/>
        </p:nvCxnSpPr>
        <p:spPr>
          <a:xfrm rot="5400000" flipH="1" flipV="1">
            <a:off x="4203038" y="4716491"/>
            <a:ext cx="821773" cy="669392"/>
          </a:xfrm>
          <a:prstGeom prst="bentConnector3">
            <a:avLst>
              <a:gd name="adj1" fmla="val 50000"/>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70">
            <a:extLst>
              <a:ext uri="{FF2B5EF4-FFF2-40B4-BE49-F238E27FC236}">
                <a16:creationId xmlns:a16="http://schemas.microsoft.com/office/drawing/2014/main" id="{A20A4071-B025-46E9-B138-4FB03B48F044}"/>
              </a:ext>
            </a:extLst>
          </p:cNvPr>
          <p:cNvCxnSpPr>
            <a:cxnSpLocks/>
            <a:stCxn id="49" idx="0"/>
            <a:endCxn id="55" idx="1"/>
          </p:cNvCxnSpPr>
          <p:nvPr/>
        </p:nvCxnSpPr>
        <p:spPr>
          <a:xfrm rot="5400000" flipH="1" flipV="1">
            <a:off x="2454041" y="3632526"/>
            <a:ext cx="1061927" cy="2527438"/>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72">
            <a:extLst>
              <a:ext uri="{FF2B5EF4-FFF2-40B4-BE49-F238E27FC236}">
                <a16:creationId xmlns:a16="http://schemas.microsoft.com/office/drawing/2014/main" id="{8BD77D75-177E-4445-B196-ED9FE87B144F}"/>
              </a:ext>
            </a:extLst>
          </p:cNvPr>
          <p:cNvCxnSpPr>
            <a:cxnSpLocks/>
            <a:stCxn id="41" idx="0"/>
            <a:endCxn id="55" idx="3"/>
          </p:cNvCxnSpPr>
          <p:nvPr/>
        </p:nvCxnSpPr>
        <p:spPr>
          <a:xfrm rot="16200000" flipV="1">
            <a:off x="5713672" y="4300126"/>
            <a:ext cx="1102022" cy="1232331"/>
          </a:xfrm>
          <a:prstGeom prst="bentConnector2">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8" name="모서리가 둥근 직사각형 87">
            <a:extLst>
              <a:ext uri="{FF2B5EF4-FFF2-40B4-BE49-F238E27FC236}">
                <a16:creationId xmlns:a16="http://schemas.microsoft.com/office/drawing/2014/main" id="{0B7F6E37-9112-F744-B3F8-101F6F495858}"/>
              </a:ext>
            </a:extLst>
          </p:cNvPr>
          <p:cNvSpPr/>
          <p:nvPr/>
        </p:nvSpPr>
        <p:spPr>
          <a:xfrm>
            <a:off x="3789020" y="5462073"/>
            <a:ext cx="980415" cy="531766"/>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pic>
        <p:nvPicPr>
          <p:cNvPr id="39" name="그림 43">
            <a:extLst>
              <a:ext uri="{FF2B5EF4-FFF2-40B4-BE49-F238E27FC236}">
                <a16:creationId xmlns:a16="http://schemas.microsoft.com/office/drawing/2014/main" id="{45209CB3-02E3-6E4A-BDFB-B1C033A5AA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5785" y="5480724"/>
            <a:ext cx="619024" cy="437845"/>
          </a:xfrm>
          <a:prstGeom prst="rect">
            <a:avLst/>
          </a:prstGeom>
        </p:spPr>
      </p:pic>
      <p:pic>
        <p:nvPicPr>
          <p:cNvPr id="40" name="그림 45">
            <a:extLst>
              <a:ext uri="{FF2B5EF4-FFF2-40B4-BE49-F238E27FC236}">
                <a16:creationId xmlns:a16="http://schemas.microsoft.com/office/drawing/2014/main" id="{50ECB687-D991-4048-AE82-F994B98B1B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3350" y="5427209"/>
            <a:ext cx="537972" cy="544869"/>
          </a:xfrm>
          <a:prstGeom prst="rect">
            <a:avLst/>
          </a:prstGeom>
        </p:spPr>
      </p:pic>
      <p:sp>
        <p:nvSpPr>
          <p:cNvPr id="41" name="모서리가 둥근 직사각형 87">
            <a:extLst>
              <a:ext uri="{FF2B5EF4-FFF2-40B4-BE49-F238E27FC236}">
                <a16:creationId xmlns:a16="http://schemas.microsoft.com/office/drawing/2014/main" id="{1DBFC74E-962F-894A-BE51-54BA0BD84EB4}"/>
              </a:ext>
            </a:extLst>
          </p:cNvPr>
          <p:cNvSpPr/>
          <p:nvPr/>
        </p:nvSpPr>
        <p:spPr>
          <a:xfrm>
            <a:off x="6386997" y="5467303"/>
            <a:ext cx="987702" cy="526535"/>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pic>
        <p:nvPicPr>
          <p:cNvPr id="43" name="그림 43">
            <a:extLst>
              <a:ext uri="{FF2B5EF4-FFF2-40B4-BE49-F238E27FC236}">
                <a16:creationId xmlns:a16="http://schemas.microsoft.com/office/drawing/2014/main" id="{4CB5A0BB-6C28-F145-A988-B4BA17B05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3762" y="5485955"/>
            <a:ext cx="619024" cy="437845"/>
          </a:xfrm>
          <a:prstGeom prst="rect">
            <a:avLst/>
          </a:prstGeom>
        </p:spPr>
      </p:pic>
      <p:pic>
        <p:nvPicPr>
          <p:cNvPr id="45" name="그림 45">
            <a:extLst>
              <a:ext uri="{FF2B5EF4-FFF2-40B4-BE49-F238E27FC236}">
                <a16:creationId xmlns:a16="http://schemas.microsoft.com/office/drawing/2014/main" id="{780D852A-4EB7-5643-8C14-4174BED6E7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1327" y="5432440"/>
            <a:ext cx="537972" cy="544869"/>
          </a:xfrm>
          <a:prstGeom prst="rect">
            <a:avLst/>
          </a:prstGeom>
        </p:spPr>
      </p:pic>
    </p:spTree>
    <p:extLst>
      <p:ext uri="{BB962C8B-B14F-4D97-AF65-F5344CB8AC3E}">
        <p14:creationId xmlns:p14="http://schemas.microsoft.com/office/powerpoint/2010/main" val="15982637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YARN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(RM) </a:t>
            </a:r>
            <a:r>
              <a:rPr lang="en-US" altLang="ko-KR" dirty="0" err="1"/>
              <a:t>trên</a:t>
            </a:r>
            <a:r>
              <a:rPr lang="en-US" altLang="ko-KR" dirty="0"/>
              <a:t> </a:t>
            </a:r>
            <a:r>
              <a:rPr lang="en-US" altLang="ko-KR" dirty="0" err="1"/>
              <a:t>mỗi</a:t>
            </a:r>
            <a:r>
              <a:rPr lang="en-US" altLang="ko-KR" dirty="0"/>
              <a:t> </a:t>
            </a:r>
            <a:r>
              <a:rPr lang="en-US" altLang="ko-KR" dirty="0" err="1"/>
              <a:t>cụm</a:t>
            </a:r>
            <a:endParaRPr lang="en-US" altLang="ko-KR" dirty="0"/>
          </a:p>
          <a:p>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nút</a:t>
            </a:r>
            <a:r>
              <a:rPr lang="en-US" altLang="ko-KR" dirty="0"/>
              <a:t> (NM) </a:t>
            </a:r>
            <a:r>
              <a:rPr lang="en-US" altLang="ko-KR" dirty="0" err="1"/>
              <a:t>trên</a:t>
            </a:r>
            <a:r>
              <a:rPr lang="en-US" altLang="ko-KR" dirty="0"/>
              <a:t> </a:t>
            </a:r>
            <a:r>
              <a:rPr lang="en-US" altLang="ko-KR" dirty="0" err="1"/>
              <a:t>mỗi</a:t>
            </a:r>
            <a:r>
              <a:rPr lang="en-US" altLang="ko-KR" dirty="0"/>
              <a:t> </a:t>
            </a:r>
            <a:r>
              <a:rPr lang="en-US" altLang="ko-KR" dirty="0" err="1"/>
              <a:t>nút</a:t>
            </a:r>
            <a:endParaRPr lang="en-US" altLang="ko-KR" dirty="0"/>
          </a:p>
          <a:p>
            <a:r>
              <a:rPr lang="en-US" altLang="ko-KR" dirty="0" err="1"/>
              <a:t>ApplicationMaster</a:t>
            </a:r>
            <a:r>
              <a:rPr lang="en-US" altLang="ko-KR" dirty="0"/>
              <a:t>(AM) </a:t>
            </a:r>
            <a:r>
              <a:rPr lang="en-US" altLang="ko-KR" dirty="0" err="1"/>
              <a:t>cho</a:t>
            </a:r>
            <a:r>
              <a:rPr lang="en-US" altLang="ko-KR" dirty="0"/>
              <a:t> </a:t>
            </a:r>
            <a:r>
              <a:rPr lang="en-US" altLang="ko-KR" dirty="0" err="1"/>
              <a:t>mỗi</a:t>
            </a:r>
            <a:r>
              <a:rPr lang="en-US" altLang="ko-KR" dirty="0"/>
              <a:t> </a:t>
            </a:r>
            <a:r>
              <a:rPr lang="en-US" altLang="ko-KR" dirty="0" err="1"/>
              <a:t>ứng</a:t>
            </a:r>
            <a:r>
              <a:rPr lang="en-US" altLang="ko-KR" dirty="0"/>
              <a:t> </a:t>
            </a:r>
            <a:r>
              <a:rPr lang="en-US" altLang="ko-KR" dirty="0" err="1"/>
              <a:t>dụng</a:t>
            </a:r>
            <a:endParaRPr lang="ko-KR" altLang="en-US" dirty="0"/>
          </a:p>
        </p:txBody>
      </p:sp>
      <p:grpSp>
        <p:nvGrpSpPr>
          <p:cNvPr id="50" name="그룹 49">
            <a:extLst>
              <a:ext uri="{FF2B5EF4-FFF2-40B4-BE49-F238E27FC236}">
                <a16:creationId xmlns:a16="http://schemas.microsoft.com/office/drawing/2014/main" id="{346C6B29-D3AF-46CE-91DE-83999C505E8C}"/>
              </a:ext>
            </a:extLst>
          </p:cNvPr>
          <p:cNvGrpSpPr/>
          <p:nvPr/>
        </p:nvGrpSpPr>
        <p:grpSpPr>
          <a:xfrm>
            <a:off x="1619362" y="3533574"/>
            <a:ext cx="7643426" cy="2518882"/>
            <a:chOff x="1693261" y="3533574"/>
            <a:chExt cx="7643426" cy="2518882"/>
          </a:xfrm>
        </p:grpSpPr>
        <p:grpSp>
          <p:nvGrpSpPr>
            <p:cNvPr id="51" name="그룹 50">
              <a:extLst>
                <a:ext uri="{FF2B5EF4-FFF2-40B4-BE49-F238E27FC236}">
                  <a16:creationId xmlns:a16="http://schemas.microsoft.com/office/drawing/2014/main" id="{421F22E4-FD35-4FC5-84B3-668451A4434B}"/>
                </a:ext>
              </a:extLst>
            </p:cNvPr>
            <p:cNvGrpSpPr/>
            <p:nvPr/>
          </p:nvGrpSpPr>
          <p:grpSpPr>
            <a:xfrm>
              <a:off x="4588442" y="3533574"/>
              <a:ext cx="1792066" cy="1235952"/>
              <a:chOff x="4119288" y="3276207"/>
              <a:chExt cx="1792066" cy="1249345"/>
            </a:xfrm>
          </p:grpSpPr>
          <p:sp>
            <p:nvSpPr>
              <p:cNvPr id="65" name="모서리가 둥근 직사각형 56">
                <a:extLst>
                  <a:ext uri="{FF2B5EF4-FFF2-40B4-BE49-F238E27FC236}">
                    <a16:creationId xmlns:a16="http://schemas.microsoft.com/office/drawing/2014/main" id="{F69CDD68-8C31-4B75-8D74-A9D3B46AFC59}"/>
                  </a:ext>
                </a:extLst>
              </p:cNvPr>
              <p:cNvSpPr/>
              <p:nvPr/>
            </p:nvSpPr>
            <p:spPr>
              <a:xfrm>
                <a:off x="4119288" y="3276207"/>
                <a:ext cx="1792066" cy="1249345"/>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Master</a:t>
                </a:r>
                <a:r>
                  <a:rPr lang="en-US" altLang="ko-KR" sz="1600" dirty="0">
                    <a:solidFill>
                      <a:schemeClr val="bg1"/>
                    </a:solidFill>
                    <a:latin typeface="SamsungOne-600" panose="020B0703030303020204"/>
                    <a:ea typeface="SamsungOne-600C" panose="020B0706030303020204" pitchFamily="34" charset="0"/>
                    <a:cs typeface="Segoe UI" panose="020B0502040204020203" pitchFamily="34" charset="0"/>
                  </a:rPr>
                  <a:t>   </a:t>
                </a:r>
                <a:r>
                  <a:rPr lang="en-US" altLang="ko-KR" sz="1600" dirty="0">
                    <a:solidFill>
                      <a:srgbClr val="0043B2"/>
                    </a:solidFill>
                    <a:latin typeface="SamsungOne-600" panose="020B0703030303020204"/>
                    <a:ea typeface="SamsungOne-600C" panose="020B0706030303020204" pitchFamily="34" charset="0"/>
                  </a:rPr>
                  <a:t>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66" name="모서리가 둥근 직사각형 84">
                <a:extLst>
                  <a:ext uri="{FF2B5EF4-FFF2-40B4-BE49-F238E27FC236}">
                    <a16:creationId xmlns:a16="http://schemas.microsoft.com/office/drawing/2014/main" id="{E32A855A-29CA-4E59-8681-1BD9702FD969}"/>
                  </a:ext>
                </a:extLst>
              </p:cNvPr>
              <p:cNvSpPr/>
              <p:nvPr/>
            </p:nvSpPr>
            <p:spPr>
              <a:xfrm>
                <a:off x="4347894" y="3838927"/>
                <a:ext cx="1399794" cy="555998"/>
              </a:xfrm>
              <a:prstGeom prst="roundRect">
                <a:avLst>
                  <a:gd name="adj" fmla="val 1906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Quản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lý</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tài</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nguyên</a:t>
                </a:r>
                <a:endParaRPr lang="en-US" altLang="ko-KR" sz="1400" dirty="0">
                  <a:solidFill>
                    <a:srgbClr val="0043B2"/>
                  </a:solidFill>
                  <a:latin typeface="SamsungOne-600" panose="020B0703030303020204"/>
                  <a:ea typeface="SamsungOne-600C" panose="020B0706030303020204" pitchFamily="34" charset="0"/>
                </a:endParaRPr>
              </a:p>
            </p:txBody>
          </p:sp>
        </p:grpSp>
        <p:grpSp>
          <p:nvGrpSpPr>
            <p:cNvPr id="52" name="그룹 51">
              <a:extLst>
                <a:ext uri="{FF2B5EF4-FFF2-40B4-BE49-F238E27FC236}">
                  <a16:creationId xmlns:a16="http://schemas.microsoft.com/office/drawing/2014/main" id="{F7A45828-7033-46E2-AEA5-E44F2B47EDF6}"/>
                </a:ext>
              </a:extLst>
            </p:cNvPr>
            <p:cNvGrpSpPr/>
            <p:nvPr/>
          </p:nvGrpSpPr>
          <p:grpSpPr>
            <a:xfrm>
              <a:off x="1693261" y="5079434"/>
              <a:ext cx="2499436" cy="973022"/>
              <a:chOff x="809708" y="4708073"/>
              <a:chExt cx="2720474" cy="1138604"/>
            </a:xfrm>
          </p:grpSpPr>
          <p:sp>
            <p:nvSpPr>
              <p:cNvPr id="61" name="모서리가 둥근 직사각형 85">
                <a:extLst>
                  <a:ext uri="{FF2B5EF4-FFF2-40B4-BE49-F238E27FC236}">
                    <a16:creationId xmlns:a16="http://schemas.microsoft.com/office/drawing/2014/main" id="{B52EA7AF-CFB8-424B-939C-67E7FBC48FE3}"/>
                  </a:ext>
                </a:extLst>
              </p:cNvPr>
              <p:cNvSpPr/>
              <p:nvPr/>
            </p:nvSpPr>
            <p:spPr>
              <a:xfrm>
                <a:off x="809708" y="4708073"/>
                <a:ext cx="2720474" cy="1138604"/>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nvGrpSpPr>
              <p:cNvPr id="62" name="그룹 61">
                <a:extLst>
                  <a:ext uri="{FF2B5EF4-FFF2-40B4-BE49-F238E27FC236}">
                    <a16:creationId xmlns:a16="http://schemas.microsoft.com/office/drawing/2014/main" id="{A88E5349-A3B1-4505-9B29-1D9030587B9B}"/>
                  </a:ext>
                </a:extLst>
              </p:cNvPr>
              <p:cNvGrpSpPr/>
              <p:nvPr/>
            </p:nvGrpSpPr>
            <p:grpSpPr>
              <a:xfrm>
                <a:off x="960658" y="5155827"/>
                <a:ext cx="2418574" cy="555998"/>
                <a:chOff x="1674374" y="5039715"/>
                <a:chExt cx="2418574" cy="555998"/>
              </a:xfrm>
            </p:grpSpPr>
            <p:sp>
              <p:nvSpPr>
                <p:cNvPr id="63" name="모서리가 둥근 직사각형 87">
                  <a:extLst>
                    <a:ext uri="{FF2B5EF4-FFF2-40B4-BE49-F238E27FC236}">
                      <a16:creationId xmlns:a16="http://schemas.microsoft.com/office/drawing/2014/main" id="{037997BF-C80A-451B-B1DF-46B1C39FE2B0}"/>
                    </a:ext>
                  </a:extLst>
                </p:cNvPr>
                <p:cNvSpPr/>
                <p:nvPr/>
              </p:nvSpPr>
              <p:spPr>
                <a:xfrm>
                  <a:off x="1674374" y="5039715"/>
                  <a:ext cx="1171629" cy="555998"/>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sp>
              <p:nvSpPr>
                <p:cNvPr id="64" name="모서리가 둥근 직사각형 88">
                  <a:extLst>
                    <a:ext uri="{FF2B5EF4-FFF2-40B4-BE49-F238E27FC236}">
                      <a16:creationId xmlns:a16="http://schemas.microsoft.com/office/drawing/2014/main" id="{1D386A6F-7F16-4BCB-A599-FEFB4B4F61B0}"/>
                    </a:ext>
                  </a:extLst>
                </p:cNvPr>
                <p:cNvSpPr/>
                <p:nvPr/>
              </p:nvSpPr>
              <p:spPr>
                <a:xfrm>
                  <a:off x="2921319" y="5039715"/>
                  <a:ext cx="1171629" cy="555998"/>
                </a:xfrm>
                <a:prstGeom prst="roundRect">
                  <a:avLst>
                    <a:gd name="adj" fmla="val 19066"/>
                  </a:avLst>
                </a:prstGeom>
                <a:solidFill>
                  <a:srgbClr val="66A1FE"/>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AM</a:t>
                  </a:r>
                </a:p>
              </p:txBody>
            </p:sp>
          </p:grpSp>
        </p:grpSp>
        <p:grpSp>
          <p:nvGrpSpPr>
            <p:cNvPr id="53" name="그룹 52">
              <a:extLst>
                <a:ext uri="{FF2B5EF4-FFF2-40B4-BE49-F238E27FC236}">
                  <a16:creationId xmlns:a16="http://schemas.microsoft.com/office/drawing/2014/main" id="{E9F820EE-4AF7-4095-B4E7-971D00152272}"/>
                </a:ext>
              </a:extLst>
            </p:cNvPr>
            <p:cNvGrpSpPr/>
            <p:nvPr/>
          </p:nvGrpSpPr>
          <p:grpSpPr>
            <a:xfrm>
              <a:off x="4269047" y="5079434"/>
              <a:ext cx="2499436" cy="973022"/>
              <a:chOff x="809708" y="4708073"/>
              <a:chExt cx="2720474" cy="1138604"/>
            </a:xfrm>
          </p:grpSpPr>
          <p:sp>
            <p:nvSpPr>
              <p:cNvPr id="57" name="모서리가 둥근 직사각형 100">
                <a:extLst>
                  <a:ext uri="{FF2B5EF4-FFF2-40B4-BE49-F238E27FC236}">
                    <a16:creationId xmlns:a16="http://schemas.microsoft.com/office/drawing/2014/main" id="{05E3A2E3-A135-4870-A840-52AB25C1251D}"/>
                  </a:ext>
                </a:extLst>
              </p:cNvPr>
              <p:cNvSpPr/>
              <p:nvPr/>
            </p:nvSpPr>
            <p:spPr>
              <a:xfrm>
                <a:off x="809708" y="4708073"/>
                <a:ext cx="2720474" cy="1138604"/>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nvGrpSpPr>
              <p:cNvPr id="58" name="그룹 57">
                <a:extLst>
                  <a:ext uri="{FF2B5EF4-FFF2-40B4-BE49-F238E27FC236}">
                    <a16:creationId xmlns:a16="http://schemas.microsoft.com/office/drawing/2014/main" id="{E87FA19B-344D-475F-AFC7-A3C6D3B64628}"/>
                  </a:ext>
                </a:extLst>
              </p:cNvPr>
              <p:cNvGrpSpPr/>
              <p:nvPr/>
            </p:nvGrpSpPr>
            <p:grpSpPr>
              <a:xfrm>
                <a:off x="960658" y="5155827"/>
                <a:ext cx="2418574" cy="555998"/>
                <a:chOff x="1674374" y="5039715"/>
                <a:chExt cx="2418574" cy="555998"/>
              </a:xfrm>
            </p:grpSpPr>
            <p:sp>
              <p:nvSpPr>
                <p:cNvPr id="59" name="모서리가 둥근 직사각형 102">
                  <a:extLst>
                    <a:ext uri="{FF2B5EF4-FFF2-40B4-BE49-F238E27FC236}">
                      <a16:creationId xmlns:a16="http://schemas.microsoft.com/office/drawing/2014/main" id="{CD4D6DED-F167-4457-9607-672410A2EDE9}"/>
                    </a:ext>
                  </a:extLst>
                </p:cNvPr>
                <p:cNvSpPr/>
                <p:nvPr/>
              </p:nvSpPr>
              <p:spPr>
                <a:xfrm>
                  <a:off x="1674374" y="5039715"/>
                  <a:ext cx="1171629" cy="555998"/>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sp>
              <p:nvSpPr>
                <p:cNvPr id="60" name="모서리가 둥근 직사각형 103">
                  <a:extLst>
                    <a:ext uri="{FF2B5EF4-FFF2-40B4-BE49-F238E27FC236}">
                      <a16:creationId xmlns:a16="http://schemas.microsoft.com/office/drawing/2014/main" id="{4255CE11-9E42-45AE-AF91-E36B59A69E41}"/>
                    </a:ext>
                  </a:extLst>
                </p:cNvPr>
                <p:cNvSpPr/>
                <p:nvPr/>
              </p:nvSpPr>
              <p:spPr>
                <a:xfrm>
                  <a:off x="2921319" y="5039715"/>
                  <a:ext cx="1171629" cy="555998"/>
                </a:xfrm>
                <a:prstGeom prst="roundRect">
                  <a:avLst>
                    <a:gd name="adj" fmla="val 19066"/>
                  </a:avLst>
                </a:prstGeom>
                <a:solidFill>
                  <a:schemeClr val="bg1">
                    <a:lumMod val="75000"/>
                  </a:schemeClr>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Container</a:t>
                  </a:r>
                </a:p>
              </p:txBody>
            </p:sp>
          </p:grpSp>
        </p:grpSp>
        <p:grpSp>
          <p:nvGrpSpPr>
            <p:cNvPr id="54" name="그룹 53">
              <a:extLst>
                <a:ext uri="{FF2B5EF4-FFF2-40B4-BE49-F238E27FC236}">
                  <a16:creationId xmlns:a16="http://schemas.microsoft.com/office/drawing/2014/main" id="{53C9E65A-EF83-426F-A6FA-B59B86F1F098}"/>
                </a:ext>
              </a:extLst>
            </p:cNvPr>
            <p:cNvGrpSpPr/>
            <p:nvPr/>
          </p:nvGrpSpPr>
          <p:grpSpPr>
            <a:xfrm>
              <a:off x="6837251" y="5079434"/>
              <a:ext cx="2499436" cy="973022"/>
              <a:chOff x="809708" y="4708073"/>
              <a:chExt cx="2720474" cy="1138604"/>
            </a:xfrm>
          </p:grpSpPr>
          <p:sp>
            <p:nvSpPr>
              <p:cNvPr id="55" name="모서리가 둥근 직사각형 110">
                <a:extLst>
                  <a:ext uri="{FF2B5EF4-FFF2-40B4-BE49-F238E27FC236}">
                    <a16:creationId xmlns:a16="http://schemas.microsoft.com/office/drawing/2014/main" id="{D7406330-C23F-4188-858D-13BC0AF1F373}"/>
                  </a:ext>
                </a:extLst>
              </p:cNvPr>
              <p:cNvSpPr/>
              <p:nvPr/>
            </p:nvSpPr>
            <p:spPr>
              <a:xfrm>
                <a:off x="809708" y="4708073"/>
                <a:ext cx="2720474" cy="1138604"/>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a:solidFill>
                      <a:srgbClr val="0043B2"/>
                    </a:solidFill>
                    <a:latin typeface="SamsungOne-600" panose="020B0703030303020204"/>
                    <a:ea typeface="SamsungOne-600C" panose="020B0706030303020204" pitchFamily="34" charset="0"/>
                  </a:rPr>
                  <a:t>Slave Node</a:t>
                </a: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56" name="모서리가 둥근 직사각형 112">
                <a:extLst>
                  <a:ext uri="{FF2B5EF4-FFF2-40B4-BE49-F238E27FC236}">
                    <a16:creationId xmlns:a16="http://schemas.microsoft.com/office/drawing/2014/main" id="{F07C567A-2666-4E9E-BE1B-A0B78DDF5F72}"/>
                  </a:ext>
                </a:extLst>
              </p:cNvPr>
              <p:cNvSpPr/>
              <p:nvPr/>
            </p:nvSpPr>
            <p:spPr>
              <a:xfrm>
                <a:off x="960658" y="5155827"/>
                <a:ext cx="1171629" cy="555999"/>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r>
                  <a:rPr lang="en-US" altLang="ko-KR" sz="1200" dirty="0">
                    <a:solidFill>
                      <a:srgbClr val="0043B2"/>
                    </a:solidFill>
                    <a:latin typeface="SamsungOne-600" panose="020B0703030303020204"/>
                    <a:ea typeface="SamsungOne-600C" panose="020B0706030303020204" pitchFamily="34" charset="0"/>
                  </a:rPr>
                  <a:t> node</a:t>
                </a:r>
              </a:p>
            </p:txBody>
          </p:sp>
        </p:grpSp>
      </p:grpSp>
      <p:grpSp>
        <p:nvGrpSpPr>
          <p:cNvPr id="67" name="그룹 66">
            <a:extLst>
              <a:ext uri="{FF2B5EF4-FFF2-40B4-BE49-F238E27FC236}">
                <a16:creationId xmlns:a16="http://schemas.microsoft.com/office/drawing/2014/main" id="{C532D344-9428-426D-BB52-67BA838033B7}"/>
              </a:ext>
            </a:extLst>
          </p:cNvPr>
          <p:cNvGrpSpPr/>
          <p:nvPr/>
        </p:nvGrpSpPr>
        <p:grpSpPr>
          <a:xfrm>
            <a:off x="6981121" y="2145361"/>
            <a:ext cx="979435" cy="1402142"/>
            <a:chOff x="1911898" y="3457958"/>
            <a:chExt cx="979435" cy="1402142"/>
          </a:xfrm>
        </p:grpSpPr>
        <p:sp>
          <p:nvSpPr>
            <p:cNvPr id="68" name="TextBox 67">
              <a:extLst>
                <a:ext uri="{FF2B5EF4-FFF2-40B4-BE49-F238E27FC236}">
                  <a16:creationId xmlns:a16="http://schemas.microsoft.com/office/drawing/2014/main" id="{B425B30C-3086-4E38-B4D0-5EBA656031B6}"/>
                </a:ext>
              </a:extLst>
            </p:cNvPr>
            <p:cNvSpPr txBox="1"/>
            <p:nvPr/>
          </p:nvSpPr>
          <p:spPr>
            <a:xfrm>
              <a:off x="1911898" y="4638501"/>
              <a:ext cx="979435" cy="221599"/>
            </a:xfrm>
            <a:prstGeom prst="rect">
              <a:avLst/>
            </a:prstGeom>
            <a:noFill/>
            <a:effectLst/>
          </p:spPr>
          <p:txBody>
            <a:bodyPr wrap="none" lIns="0" tIns="0" rIns="0" bIns="0" rtlCol="0">
              <a:spAutoFit/>
            </a:bodyPr>
            <a:lstStyle/>
            <a:p>
              <a:pPr>
                <a:lnSpc>
                  <a:spcPct val="90000"/>
                </a:lnSpc>
                <a:spcBef>
                  <a:spcPct val="20000"/>
                </a:spcBef>
                <a:buSzPct val="80000"/>
              </a:pPr>
              <a:r>
                <a:rPr lang="en-US" sz="1600" dirty="0" err="1">
                  <a:solidFill>
                    <a:srgbClr val="0043B2"/>
                  </a:solidFill>
                  <a:latin typeface="SamsungOne-600" panose="020B0703030303020204"/>
                  <a:ea typeface="SamsungOne-600C" panose="020B0706030303020204" pitchFamily="34" charset="0"/>
                </a:rPr>
                <a:t>Máy</a:t>
              </a:r>
              <a:r>
                <a:rPr lang="en-US" sz="1600" dirty="0">
                  <a:solidFill>
                    <a:srgbClr val="0043B2"/>
                  </a:solidFill>
                  <a:latin typeface="SamsungOne-600" panose="020B0703030303020204"/>
                  <a:ea typeface="SamsungOne-600C" panose="020B0706030303020204" pitchFamily="34" charset="0"/>
                </a:rPr>
                <a:t> </a:t>
              </a:r>
              <a:r>
                <a:rPr lang="en-US" sz="1600" dirty="0" err="1">
                  <a:solidFill>
                    <a:srgbClr val="0043B2"/>
                  </a:solidFill>
                  <a:latin typeface="SamsungOne-600" panose="020B0703030303020204"/>
                  <a:ea typeface="SamsungOne-600C" panose="020B0706030303020204" pitchFamily="34" charset="0"/>
                </a:rPr>
                <a:t>khách</a:t>
              </a:r>
              <a:endParaRPr lang="en-US" sz="1600" dirty="0">
                <a:solidFill>
                  <a:srgbClr val="0043B2"/>
                </a:solidFill>
                <a:latin typeface="SamsungOne-600" panose="020B0703030303020204"/>
                <a:ea typeface="SamsungOne-600C" panose="020B0706030303020204" pitchFamily="34" charset="0"/>
              </a:endParaRPr>
            </a:p>
          </p:txBody>
        </p:sp>
        <p:grpSp>
          <p:nvGrpSpPr>
            <p:cNvPr id="69" name="그룹 68">
              <a:extLst>
                <a:ext uri="{FF2B5EF4-FFF2-40B4-BE49-F238E27FC236}">
                  <a16:creationId xmlns:a16="http://schemas.microsoft.com/office/drawing/2014/main" id="{73D08531-DCD2-4174-BD5E-EF841CDC0977}"/>
                </a:ext>
              </a:extLst>
            </p:cNvPr>
            <p:cNvGrpSpPr/>
            <p:nvPr/>
          </p:nvGrpSpPr>
          <p:grpSpPr>
            <a:xfrm>
              <a:off x="2056329" y="3457958"/>
              <a:ext cx="720843" cy="1080984"/>
              <a:chOff x="2056329" y="3457958"/>
              <a:chExt cx="720843" cy="1080984"/>
            </a:xfrm>
          </p:grpSpPr>
          <p:sp>
            <p:nvSpPr>
              <p:cNvPr id="70" name="모서리가 둥근 직사각형 117">
                <a:extLst>
                  <a:ext uri="{FF2B5EF4-FFF2-40B4-BE49-F238E27FC236}">
                    <a16:creationId xmlns:a16="http://schemas.microsoft.com/office/drawing/2014/main" id="{4A28D59C-4D27-4615-9BAF-3C8B40DE1058}"/>
                  </a:ext>
                </a:extLst>
              </p:cNvPr>
              <p:cNvSpPr/>
              <p:nvPr/>
            </p:nvSpPr>
            <p:spPr>
              <a:xfrm>
                <a:off x="2056329" y="3457958"/>
                <a:ext cx="720843" cy="1080984"/>
              </a:xfrm>
              <a:prstGeom prst="roundRect">
                <a:avLst>
                  <a:gd name="adj" fmla="val 11514"/>
                </a:avLst>
              </a:prstGeom>
              <a:solidFill>
                <a:schemeClr val="bg1">
                  <a:lumMod val="7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grpSp>
            <p:nvGrpSpPr>
              <p:cNvPr id="71" name="그룹 70">
                <a:extLst>
                  <a:ext uri="{FF2B5EF4-FFF2-40B4-BE49-F238E27FC236}">
                    <a16:creationId xmlns:a16="http://schemas.microsoft.com/office/drawing/2014/main" id="{2EF4F40A-93CA-4757-AEB5-60186D8B6CD5}"/>
                  </a:ext>
                </a:extLst>
              </p:cNvPr>
              <p:cNvGrpSpPr/>
              <p:nvPr/>
            </p:nvGrpSpPr>
            <p:grpSpPr>
              <a:xfrm>
                <a:off x="2132322" y="3552092"/>
                <a:ext cx="453082" cy="266291"/>
                <a:chOff x="2177369" y="3579508"/>
                <a:chExt cx="453082" cy="266291"/>
              </a:xfrm>
            </p:grpSpPr>
            <p:sp>
              <p:nvSpPr>
                <p:cNvPr id="80" name="모서리가 둥근 직사각형 118">
                  <a:extLst>
                    <a:ext uri="{FF2B5EF4-FFF2-40B4-BE49-F238E27FC236}">
                      <a16:creationId xmlns:a16="http://schemas.microsoft.com/office/drawing/2014/main" id="{99394466-1529-4AF1-9F47-9AE5DD534AF6}"/>
                    </a:ext>
                  </a:extLst>
                </p:cNvPr>
                <p:cNvSpPr/>
                <p:nvPr/>
              </p:nvSpPr>
              <p:spPr>
                <a:xfrm>
                  <a:off x="2177370" y="3579508"/>
                  <a:ext cx="453081" cy="103164"/>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81" name="모서리가 둥근 직사각형 119">
                  <a:extLst>
                    <a:ext uri="{FF2B5EF4-FFF2-40B4-BE49-F238E27FC236}">
                      <a16:creationId xmlns:a16="http://schemas.microsoft.com/office/drawing/2014/main" id="{0542AE39-3BDB-4B57-9AC1-80F0CF2A7FB4}"/>
                    </a:ext>
                  </a:extLst>
                </p:cNvPr>
                <p:cNvSpPr/>
                <p:nvPr/>
              </p:nvSpPr>
              <p:spPr>
                <a:xfrm>
                  <a:off x="2177369" y="3742635"/>
                  <a:ext cx="453081" cy="103164"/>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grpSp>
          <p:grpSp>
            <p:nvGrpSpPr>
              <p:cNvPr id="72" name="그룹 71">
                <a:extLst>
                  <a:ext uri="{FF2B5EF4-FFF2-40B4-BE49-F238E27FC236}">
                    <a16:creationId xmlns:a16="http://schemas.microsoft.com/office/drawing/2014/main" id="{BBB4002E-0161-4F6B-A017-5917883C0AF3}"/>
                  </a:ext>
                </a:extLst>
              </p:cNvPr>
              <p:cNvGrpSpPr/>
              <p:nvPr/>
            </p:nvGrpSpPr>
            <p:grpSpPr>
              <a:xfrm>
                <a:off x="2146951" y="4054263"/>
                <a:ext cx="539598" cy="453081"/>
                <a:chOff x="2146452" y="4054263"/>
                <a:chExt cx="454463" cy="453081"/>
              </a:xfrm>
            </p:grpSpPr>
            <p:sp>
              <p:nvSpPr>
                <p:cNvPr id="74" name="모서리가 둥근 직사각형 123">
                  <a:extLst>
                    <a:ext uri="{FF2B5EF4-FFF2-40B4-BE49-F238E27FC236}">
                      <a16:creationId xmlns:a16="http://schemas.microsoft.com/office/drawing/2014/main" id="{0917EFC8-BA37-4CAB-AA4A-04DC14B9BCD3}"/>
                    </a:ext>
                  </a:extLst>
                </p:cNvPr>
                <p:cNvSpPr/>
                <p:nvPr/>
              </p:nvSpPr>
              <p:spPr>
                <a:xfrm rot="5400000">
                  <a:off x="1947775"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75" name="모서리가 둥근 직사각형 126">
                  <a:extLst>
                    <a:ext uri="{FF2B5EF4-FFF2-40B4-BE49-F238E27FC236}">
                      <a16:creationId xmlns:a16="http://schemas.microsoft.com/office/drawing/2014/main" id="{9B8DC671-2F40-466E-9E17-BD275C3452A3}"/>
                    </a:ext>
                  </a:extLst>
                </p:cNvPr>
                <p:cNvSpPr/>
                <p:nvPr/>
              </p:nvSpPr>
              <p:spPr>
                <a:xfrm rot="5400000">
                  <a:off x="2026363"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76" name="모서리가 둥근 직사각형 127">
                  <a:extLst>
                    <a:ext uri="{FF2B5EF4-FFF2-40B4-BE49-F238E27FC236}">
                      <a16:creationId xmlns:a16="http://schemas.microsoft.com/office/drawing/2014/main" id="{B1C83821-3F4D-4CEE-8505-80EFEB4C9A86}"/>
                    </a:ext>
                  </a:extLst>
                </p:cNvPr>
                <p:cNvSpPr/>
                <p:nvPr/>
              </p:nvSpPr>
              <p:spPr>
                <a:xfrm rot="5400000">
                  <a:off x="2106532"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77" name="모서리가 둥근 직사각형 128">
                  <a:extLst>
                    <a:ext uri="{FF2B5EF4-FFF2-40B4-BE49-F238E27FC236}">
                      <a16:creationId xmlns:a16="http://schemas.microsoft.com/office/drawing/2014/main" id="{73C91A60-27A7-4A8A-93EA-EF2AD5FEFB87}"/>
                    </a:ext>
                  </a:extLst>
                </p:cNvPr>
                <p:cNvSpPr/>
                <p:nvPr/>
              </p:nvSpPr>
              <p:spPr>
                <a:xfrm rot="5400000">
                  <a:off x="2190209"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78" name="모서리가 둥근 직사각형 130">
                  <a:extLst>
                    <a:ext uri="{FF2B5EF4-FFF2-40B4-BE49-F238E27FC236}">
                      <a16:creationId xmlns:a16="http://schemas.microsoft.com/office/drawing/2014/main" id="{F1FDE26B-F95A-4976-9B11-D3EAA8042914}"/>
                    </a:ext>
                  </a:extLst>
                </p:cNvPr>
                <p:cNvSpPr/>
                <p:nvPr/>
              </p:nvSpPr>
              <p:spPr>
                <a:xfrm rot="5400000">
                  <a:off x="2261323"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sp>
              <p:nvSpPr>
                <p:cNvPr id="79" name="모서리가 둥근 직사각형 131">
                  <a:extLst>
                    <a:ext uri="{FF2B5EF4-FFF2-40B4-BE49-F238E27FC236}">
                      <a16:creationId xmlns:a16="http://schemas.microsoft.com/office/drawing/2014/main" id="{B9481BF6-D318-4A82-B6A5-4BA89FEF809F}"/>
                    </a:ext>
                  </a:extLst>
                </p:cNvPr>
                <p:cNvSpPr/>
                <p:nvPr/>
              </p:nvSpPr>
              <p:spPr>
                <a:xfrm rot="5400000">
                  <a:off x="2346510" y="4252940"/>
                  <a:ext cx="453081" cy="55728"/>
                </a:xfrm>
                <a:prstGeom prst="roundRect">
                  <a:avLst>
                    <a:gd name="adj" fmla="val 11514"/>
                  </a:avLst>
                </a:prstGeom>
                <a:solidFill>
                  <a:srgbClr val="E8E8E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600" panose="020B0703030303020204"/>
                    <a:ea typeface="SamsungOne-600C" panose="020B0706030303020204" pitchFamily="34" charset="0"/>
                  </a:endParaRPr>
                </a:p>
              </p:txBody>
            </p:sp>
          </p:grpSp>
          <p:sp>
            <p:nvSpPr>
              <p:cNvPr id="73" name="타원 72">
                <a:extLst>
                  <a:ext uri="{FF2B5EF4-FFF2-40B4-BE49-F238E27FC236}">
                    <a16:creationId xmlns:a16="http://schemas.microsoft.com/office/drawing/2014/main" id="{09D1C27E-9FC8-47BA-A1B5-C9E6B1C2CAEA}"/>
                  </a:ext>
                </a:extLst>
              </p:cNvPr>
              <p:cNvSpPr/>
              <p:nvPr/>
            </p:nvSpPr>
            <p:spPr>
              <a:xfrm>
                <a:off x="2619881" y="3863975"/>
                <a:ext cx="97919" cy="97919"/>
              </a:xfrm>
              <a:prstGeom prst="ellips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nvGrpSpPr>
          <p:cNvPr id="82" name="그룹 81">
            <a:extLst>
              <a:ext uri="{FF2B5EF4-FFF2-40B4-BE49-F238E27FC236}">
                <a16:creationId xmlns:a16="http://schemas.microsoft.com/office/drawing/2014/main" id="{B93A993F-2EEA-4340-9D87-D251B6092480}"/>
              </a:ext>
            </a:extLst>
          </p:cNvPr>
          <p:cNvGrpSpPr/>
          <p:nvPr/>
        </p:nvGrpSpPr>
        <p:grpSpPr>
          <a:xfrm>
            <a:off x="2296263" y="2685852"/>
            <a:ext cx="5143991" cy="3257713"/>
            <a:chOff x="2296263" y="2685852"/>
            <a:chExt cx="5143991" cy="3257713"/>
          </a:xfrm>
        </p:grpSpPr>
        <p:cxnSp>
          <p:nvCxnSpPr>
            <p:cNvPr id="83" name="꺾인 연결선 140">
              <a:extLst>
                <a:ext uri="{FF2B5EF4-FFF2-40B4-BE49-F238E27FC236}">
                  <a16:creationId xmlns:a16="http://schemas.microsoft.com/office/drawing/2014/main" id="{B23F2DDF-BF7C-449B-BC9F-E90C01331396}"/>
                </a:ext>
              </a:extLst>
            </p:cNvPr>
            <p:cNvCxnSpPr>
              <a:cxnSpLocks/>
              <a:stCxn id="59" idx="0"/>
              <a:endCxn id="66" idx="2"/>
            </p:cNvCxnSpPr>
            <p:nvPr/>
          </p:nvCxnSpPr>
          <p:spPr>
            <a:xfrm rot="5400000" flipH="1" flipV="1">
              <a:off x="4746662" y="4765689"/>
              <a:ext cx="821773" cy="570996"/>
            </a:xfrm>
            <a:prstGeom prst="bentConnector3">
              <a:avLst>
                <a:gd name="adj1" fmla="val 6320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꺾인 연결선 143">
              <a:extLst>
                <a:ext uri="{FF2B5EF4-FFF2-40B4-BE49-F238E27FC236}">
                  <a16:creationId xmlns:a16="http://schemas.microsoft.com/office/drawing/2014/main" id="{55C6EC0F-4000-4E29-B74F-A1D1F85BA8E9}"/>
                </a:ext>
              </a:extLst>
            </p:cNvPr>
            <p:cNvCxnSpPr>
              <a:stCxn id="64" idx="0"/>
              <a:endCxn id="66" idx="1"/>
            </p:cNvCxnSpPr>
            <p:nvPr/>
          </p:nvCxnSpPr>
          <p:spPr>
            <a:xfrm rot="5400000" flipH="1" flipV="1">
              <a:off x="3544126" y="4263050"/>
              <a:ext cx="1096792" cy="1301254"/>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꺾인 연결선 145">
              <a:extLst>
                <a:ext uri="{FF2B5EF4-FFF2-40B4-BE49-F238E27FC236}">
                  <a16:creationId xmlns:a16="http://schemas.microsoft.com/office/drawing/2014/main" id="{1EF499AA-0224-4CE1-9A17-FA8246BDDFD9}"/>
                </a:ext>
              </a:extLst>
            </p:cNvPr>
            <p:cNvCxnSpPr>
              <a:cxnSpLocks/>
              <a:stCxn id="63" idx="0"/>
              <a:endCxn id="66" idx="1"/>
            </p:cNvCxnSpPr>
            <p:nvPr/>
          </p:nvCxnSpPr>
          <p:spPr>
            <a:xfrm rot="5400000" flipH="1" flipV="1">
              <a:off x="2971310" y="3690235"/>
              <a:ext cx="1096792" cy="2446885"/>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B062EBE-8746-49AB-B5A6-171C771164D7}"/>
                </a:ext>
              </a:extLst>
            </p:cNvPr>
            <p:cNvCxnSpPr>
              <a:cxnSpLocks/>
            </p:cNvCxnSpPr>
            <p:nvPr/>
          </p:nvCxnSpPr>
          <p:spPr>
            <a:xfrm rot="10800000" flipV="1">
              <a:off x="5488766" y="2685852"/>
              <a:ext cx="1636786" cy="1404409"/>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꺾인 연결선 149">
              <a:extLst>
                <a:ext uri="{FF2B5EF4-FFF2-40B4-BE49-F238E27FC236}">
                  <a16:creationId xmlns:a16="http://schemas.microsoft.com/office/drawing/2014/main" id="{169ED213-EB9A-4AB8-9C08-34D9FB86EC5D}"/>
                </a:ext>
              </a:extLst>
            </p:cNvPr>
            <p:cNvCxnSpPr>
              <a:stCxn id="56" idx="0"/>
            </p:cNvCxnSpPr>
            <p:nvPr/>
          </p:nvCxnSpPr>
          <p:spPr>
            <a:xfrm rot="16200000" flipV="1">
              <a:off x="6248455" y="4270273"/>
              <a:ext cx="1086288" cy="1297311"/>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꺾인 연결선 151">
              <a:extLst>
                <a:ext uri="{FF2B5EF4-FFF2-40B4-BE49-F238E27FC236}">
                  <a16:creationId xmlns:a16="http://schemas.microsoft.com/office/drawing/2014/main" id="{52D0C9B9-972B-45DB-A1C2-A2D1E7C42A0B}"/>
                </a:ext>
              </a:extLst>
            </p:cNvPr>
            <p:cNvCxnSpPr>
              <a:stCxn id="60" idx="2"/>
              <a:endCxn id="64" idx="2"/>
            </p:cNvCxnSpPr>
            <p:nvPr/>
          </p:nvCxnSpPr>
          <p:spPr>
            <a:xfrm rot="5400000">
              <a:off x="4729788" y="4649322"/>
              <a:ext cx="12700" cy="2575786"/>
            </a:xfrm>
            <a:prstGeom prst="bentConnector3">
              <a:avLst>
                <a:gd name="adj1" fmla="val 1800000"/>
              </a:avLst>
            </a:prstGeom>
            <a:ln w="19050">
              <a:solidFill>
                <a:srgbClr val="0043B2"/>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9" name="모서리가 둥근 직사각형 103">
            <a:extLst>
              <a:ext uri="{FF2B5EF4-FFF2-40B4-BE49-F238E27FC236}">
                <a16:creationId xmlns:a16="http://schemas.microsoft.com/office/drawing/2014/main" id="{B17F1A15-C4BE-D348-837A-E92ED66B685B}"/>
              </a:ext>
            </a:extLst>
          </p:cNvPr>
          <p:cNvSpPr/>
          <p:nvPr/>
        </p:nvSpPr>
        <p:spPr>
          <a:xfrm>
            <a:off x="8082412" y="5462073"/>
            <a:ext cx="1076434" cy="475142"/>
          </a:xfrm>
          <a:prstGeom prst="roundRect">
            <a:avLst>
              <a:gd name="adj" fmla="val 19066"/>
            </a:avLst>
          </a:prstGeom>
          <a:solidFill>
            <a:schemeClr val="bg1">
              <a:lumMod val="75000"/>
            </a:schemeClr>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Container</a:t>
            </a:r>
          </a:p>
        </p:txBody>
      </p:sp>
      <p:cxnSp>
        <p:nvCxnSpPr>
          <p:cNvPr id="90" name="꺾인 연결선 151">
            <a:extLst>
              <a:ext uri="{FF2B5EF4-FFF2-40B4-BE49-F238E27FC236}">
                <a16:creationId xmlns:a16="http://schemas.microsoft.com/office/drawing/2014/main" id="{E8FD3E1A-7E1D-C04A-9744-8AB0B4007DD1}"/>
              </a:ext>
            </a:extLst>
          </p:cNvPr>
          <p:cNvCxnSpPr>
            <a:cxnSpLocks/>
            <a:stCxn id="89" idx="2"/>
            <a:endCxn id="64" idx="2"/>
          </p:cNvCxnSpPr>
          <p:nvPr/>
        </p:nvCxnSpPr>
        <p:spPr>
          <a:xfrm rot="5400000">
            <a:off x="6031262" y="3347848"/>
            <a:ext cx="12700" cy="5178734"/>
          </a:xfrm>
          <a:prstGeom prst="bentConnector3">
            <a:avLst>
              <a:gd name="adj1" fmla="val 2532205"/>
            </a:avLst>
          </a:prstGeom>
          <a:ln w="19050">
            <a:solidFill>
              <a:srgbClr val="0043B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8269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(RM)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a:xfrm>
            <a:off x="535872" y="2226568"/>
            <a:ext cx="4680000" cy="914400"/>
          </a:xfrm>
        </p:spPr>
        <p:txBody>
          <a:bodyPr/>
          <a:lstStyle/>
          <a:p>
            <a:r>
              <a:rPr lang="en-US" altLang="ko-KR" dirty="0" err="1"/>
              <a:t>Trình</a:t>
            </a:r>
            <a:r>
              <a:rPr lang="en-US" altLang="ko-KR" dirty="0"/>
              <a:t> </a:t>
            </a:r>
            <a:r>
              <a:rPr lang="en-US" altLang="ko-KR" dirty="0" err="1"/>
              <a:t>nền</a:t>
            </a:r>
            <a:r>
              <a:rPr lang="en-US" altLang="ko-KR" dirty="0"/>
              <a:t> master</a:t>
            </a:r>
          </a:p>
          <a:p>
            <a:r>
              <a:rPr lang="en-US" altLang="ko-KR" dirty="0"/>
              <a:t>Hai </a:t>
            </a:r>
            <a:r>
              <a:rPr lang="en-US" altLang="ko-KR" dirty="0" err="1"/>
              <a:t>thành</a:t>
            </a:r>
            <a:r>
              <a:rPr lang="en-US" altLang="ko-KR" dirty="0"/>
              <a:t> </a:t>
            </a:r>
            <a:r>
              <a:rPr lang="en-US" altLang="ko-KR" dirty="0" err="1"/>
              <a:t>phần</a:t>
            </a:r>
            <a:r>
              <a:rPr lang="en-US" altLang="ko-KR" dirty="0"/>
              <a:t> </a:t>
            </a:r>
            <a:r>
              <a:rPr lang="en-US" altLang="ko-KR" dirty="0" err="1"/>
              <a:t>chính</a:t>
            </a:r>
            <a:r>
              <a:rPr lang="en-US" altLang="ko-KR" dirty="0"/>
              <a:t>: Scheduler </a:t>
            </a:r>
            <a:r>
              <a:rPr lang="en-US" altLang="ko-KR" dirty="0" err="1"/>
              <a:t>và</a:t>
            </a:r>
            <a:r>
              <a:rPr lang="en-US" altLang="ko-KR" dirty="0"/>
              <a:t> </a:t>
            </a:r>
            <a:r>
              <a:rPr lang="en-US" altLang="ko-KR" dirty="0" err="1"/>
              <a:t>ApplicationsManager</a:t>
            </a:r>
            <a:endParaRPr lang="en-US" altLang="ko-KR" dirty="0"/>
          </a:p>
          <a:p>
            <a:r>
              <a:rPr lang="en-US" altLang="ko-KR" dirty="0"/>
              <a:t>Scheduler (</a:t>
            </a:r>
            <a:r>
              <a:rPr lang="en-US" altLang="ko-KR" dirty="0" err="1"/>
              <a:t>Trình</a:t>
            </a:r>
            <a:r>
              <a:rPr lang="en-US" altLang="ko-KR" dirty="0"/>
              <a:t> </a:t>
            </a:r>
            <a:r>
              <a:rPr lang="en-US" altLang="ko-KR" dirty="0" err="1"/>
              <a:t>lập</a:t>
            </a:r>
            <a:r>
              <a:rPr lang="en-US" altLang="ko-KR" dirty="0"/>
              <a:t> </a:t>
            </a:r>
            <a:r>
              <a:rPr lang="en-US" altLang="ko-KR" dirty="0" err="1"/>
              <a:t>lịch</a:t>
            </a:r>
            <a:r>
              <a:rPr lang="en-US" altLang="ko-KR" dirty="0"/>
              <a:t>):</a:t>
            </a:r>
          </a:p>
          <a:p>
            <a:pPr lvl="1"/>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phân</a:t>
            </a:r>
            <a:r>
              <a:rPr lang="en-US" altLang="ko-KR" dirty="0"/>
              <a:t> </a:t>
            </a:r>
            <a:r>
              <a:rPr lang="en-US" altLang="ko-KR" dirty="0" err="1"/>
              <a:t>bổ</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cho</a:t>
            </a:r>
            <a:r>
              <a:rPr lang="en-US" altLang="ko-KR" dirty="0"/>
              <a:t> </a:t>
            </a:r>
            <a:r>
              <a:rPr lang="en-US" altLang="ko-KR" dirty="0" err="1"/>
              <a:t>các</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đang</a:t>
            </a:r>
            <a:r>
              <a:rPr lang="en-US" altLang="ko-KR" dirty="0"/>
              <a:t> </a:t>
            </a:r>
            <a:r>
              <a:rPr lang="en-US" altLang="ko-KR" dirty="0" err="1"/>
              <a:t>chạy</a:t>
            </a:r>
            <a:r>
              <a:rPr lang="en-US" altLang="ko-KR" dirty="0"/>
              <a:t> </a:t>
            </a:r>
            <a:r>
              <a:rPr lang="en-US" altLang="ko-KR" dirty="0" err="1"/>
              <a:t>khác</a:t>
            </a:r>
            <a:r>
              <a:rPr lang="en-US" altLang="ko-KR" dirty="0"/>
              <a:t> </a:t>
            </a:r>
            <a:r>
              <a:rPr lang="en-US" altLang="ko-KR" dirty="0" err="1"/>
              <a:t>nhau</a:t>
            </a:r>
            <a:endParaRPr lang="en-US" altLang="ko-KR" dirty="0"/>
          </a:p>
          <a:p>
            <a:pPr lvl="1"/>
            <a:r>
              <a:rPr lang="en-US" altLang="ko-KR" dirty="0" err="1"/>
              <a:t>Chính</a:t>
            </a:r>
            <a:r>
              <a:rPr lang="en-US" altLang="ko-KR" dirty="0"/>
              <a:t> </a:t>
            </a:r>
            <a:r>
              <a:rPr lang="en-US" altLang="ko-KR" dirty="0" err="1"/>
              <a:t>sách</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cắm</a:t>
            </a:r>
            <a:r>
              <a:rPr lang="en-US" altLang="ko-KR" dirty="0"/>
              <a:t> – </a:t>
            </a:r>
            <a:r>
              <a:rPr lang="en-US" altLang="ko-KR" dirty="0" err="1"/>
              <a:t>CapacityScheduler</a:t>
            </a:r>
            <a:r>
              <a:rPr lang="en-US" altLang="ko-KR" dirty="0"/>
              <a:t>, </a:t>
            </a:r>
            <a:r>
              <a:rPr lang="en-US" altLang="ko-KR" dirty="0" err="1"/>
              <a:t>FairScheduler</a:t>
            </a:r>
            <a:endParaRPr lang="en-US" altLang="ko-KR" dirty="0"/>
          </a:p>
          <a:p>
            <a:r>
              <a:rPr lang="en-US" altLang="ko-KR" dirty="0" err="1"/>
              <a:t>ApplicationsManager</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ứng</a:t>
            </a:r>
            <a:r>
              <a:rPr lang="en-US" altLang="ko-KR" dirty="0"/>
              <a:t> </a:t>
            </a:r>
            <a:r>
              <a:rPr lang="en-US" altLang="ko-KR" dirty="0" err="1"/>
              <a:t>dụng</a:t>
            </a:r>
            <a:r>
              <a:rPr lang="en-US" altLang="ko-KR" dirty="0"/>
              <a:t>)</a:t>
            </a:r>
          </a:p>
          <a:p>
            <a:pPr lvl="1"/>
            <a:r>
              <a:rPr lang="vi-VN" altLang="ko-KR" dirty="0"/>
              <a:t>Chịu trách nhiệm tiếp nhận hồ sơ công việc</a:t>
            </a:r>
            <a:endParaRPr lang="en-US" altLang="ko-KR" dirty="0"/>
          </a:p>
          <a:p>
            <a:pPr lvl="1"/>
            <a:r>
              <a:rPr lang="en-US" altLang="ko-KR" dirty="0" err="1"/>
              <a:t>Đàm</a:t>
            </a:r>
            <a:r>
              <a:rPr lang="en-US" altLang="ko-KR" dirty="0"/>
              <a:t> </a:t>
            </a:r>
            <a:r>
              <a:rPr lang="en-US" altLang="ko-KR" dirty="0" err="1"/>
              <a:t>phán</a:t>
            </a:r>
            <a:r>
              <a:rPr lang="en-US" altLang="ko-KR" dirty="0"/>
              <a:t> </a:t>
            </a:r>
            <a:r>
              <a:rPr lang="en-US" altLang="ko-KR" dirty="0" err="1"/>
              <a:t>vùng</a:t>
            </a:r>
            <a:r>
              <a:rPr lang="en-US" altLang="ko-KR" dirty="0"/>
              <a:t> </a:t>
            </a:r>
            <a:r>
              <a:rPr lang="en-US" altLang="ko-KR" dirty="0" err="1"/>
              <a:t>chứa</a:t>
            </a:r>
            <a:r>
              <a:rPr lang="en-US" altLang="ko-KR" dirty="0"/>
              <a:t> </a:t>
            </a:r>
            <a:r>
              <a:rPr lang="en-US" altLang="ko-KR" dirty="0" err="1"/>
              <a:t>cho</a:t>
            </a:r>
            <a:r>
              <a:rPr lang="en-US" altLang="ko-KR" dirty="0"/>
              <a:t> </a:t>
            </a:r>
            <a:r>
              <a:rPr lang="en-US" altLang="ko-KR" dirty="0" err="1"/>
              <a:t>ApplicationMaster</a:t>
            </a:r>
            <a:r>
              <a:rPr lang="en-US" altLang="ko-KR" dirty="0"/>
              <a:t> </a:t>
            </a:r>
            <a:r>
              <a:rPr lang="en-US" altLang="ko-KR" dirty="0" err="1"/>
              <a:t>trên</a:t>
            </a:r>
            <a:r>
              <a:rPr lang="en-US" altLang="ko-KR" dirty="0"/>
              <a:t> </a:t>
            </a:r>
            <a:r>
              <a:rPr lang="en-US" altLang="ko-KR" dirty="0" err="1"/>
              <a:t>mỗi</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và</a:t>
            </a:r>
            <a:r>
              <a:rPr lang="en-US" altLang="ko-KR" dirty="0"/>
              <a:t> </a:t>
            </a:r>
            <a:r>
              <a:rPr lang="en-US" altLang="ko-KR" dirty="0" err="1"/>
              <a:t>theo</a:t>
            </a:r>
            <a:r>
              <a:rPr lang="en-US" altLang="ko-KR" dirty="0"/>
              <a:t> </a:t>
            </a:r>
            <a:r>
              <a:rPr lang="en-US" altLang="ko-KR" dirty="0" err="1"/>
              <a:t>dõi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của</a:t>
            </a:r>
            <a:r>
              <a:rPr lang="en-US" altLang="ko-KR" dirty="0"/>
              <a:t> </a:t>
            </a:r>
            <a:r>
              <a:rPr lang="en-US" altLang="ko-KR" dirty="0" err="1"/>
              <a:t>nó</a:t>
            </a:r>
            <a:endParaRPr lang="en-US" altLang="ko-KR" dirty="0"/>
          </a:p>
          <a:p>
            <a:r>
              <a:rPr lang="en-US" altLang="ko-KR" dirty="0"/>
              <a:t>Theo </a:t>
            </a:r>
            <a:r>
              <a:rPr lang="en-US" altLang="ko-KR" dirty="0" err="1"/>
              <a:t>dõi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từ</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node</a:t>
            </a:r>
            <a:endParaRPr lang="ko-KR" altLang="en-US" dirty="0"/>
          </a:p>
        </p:txBody>
      </p:sp>
      <p:grpSp>
        <p:nvGrpSpPr>
          <p:cNvPr id="14" name="그룹 13">
            <a:extLst>
              <a:ext uri="{FF2B5EF4-FFF2-40B4-BE49-F238E27FC236}">
                <a16:creationId xmlns:a16="http://schemas.microsoft.com/office/drawing/2014/main" id="{BD2AA0BE-1A8F-4814-A8F3-DE1C418818B3}"/>
              </a:ext>
            </a:extLst>
          </p:cNvPr>
          <p:cNvGrpSpPr/>
          <p:nvPr/>
        </p:nvGrpSpPr>
        <p:grpSpPr>
          <a:xfrm>
            <a:off x="5728960" y="2806064"/>
            <a:ext cx="3603440" cy="2662323"/>
            <a:chOff x="5642700" y="4025576"/>
            <a:chExt cx="3603440" cy="2662323"/>
          </a:xfrm>
        </p:grpSpPr>
        <p:grpSp>
          <p:nvGrpSpPr>
            <p:cNvPr id="15" name="그룹 14">
              <a:extLst>
                <a:ext uri="{FF2B5EF4-FFF2-40B4-BE49-F238E27FC236}">
                  <a16:creationId xmlns:a16="http://schemas.microsoft.com/office/drawing/2014/main" id="{CBD51981-5A9B-4496-9F7E-FC8AAD2CE5D5}"/>
                </a:ext>
              </a:extLst>
            </p:cNvPr>
            <p:cNvGrpSpPr/>
            <p:nvPr/>
          </p:nvGrpSpPr>
          <p:grpSpPr>
            <a:xfrm>
              <a:off x="5642700" y="5581173"/>
              <a:ext cx="3603440" cy="1106726"/>
              <a:chOff x="5642700" y="5581173"/>
              <a:chExt cx="3603440" cy="1106726"/>
            </a:xfrm>
          </p:grpSpPr>
          <p:sp>
            <p:nvSpPr>
              <p:cNvPr id="27" name="모서리가 둥근 직사각형 110">
                <a:extLst>
                  <a:ext uri="{FF2B5EF4-FFF2-40B4-BE49-F238E27FC236}">
                    <a16:creationId xmlns:a16="http://schemas.microsoft.com/office/drawing/2014/main" id="{DF83A1BD-35BA-45A9-B99A-319F044FDAF9}"/>
                  </a:ext>
                </a:extLst>
              </p:cNvPr>
              <p:cNvSpPr/>
              <p:nvPr/>
            </p:nvSpPr>
            <p:spPr>
              <a:xfrm>
                <a:off x="5642700" y="5581173"/>
                <a:ext cx="3603440" cy="1106726"/>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err="1">
                    <a:solidFill>
                      <a:srgbClr val="0043B2"/>
                    </a:solidFill>
                    <a:latin typeface="SamsungOne-600" panose="020B0703030303020204"/>
                    <a:ea typeface="SamsungOne-600C" panose="020B0706030303020204" pitchFamily="34" charset="0"/>
                  </a:rPr>
                  <a:t>Trình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quản</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lý</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tài</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nguyên</a:t>
                </a:r>
                <a:endParaRPr lang="en-US" altLang="ko-KR" sz="1600" dirty="0">
                  <a:solidFill>
                    <a:srgbClr val="0043B2"/>
                  </a:solidFill>
                  <a:latin typeface="SamsungOne-600" panose="020B0703030303020204"/>
                  <a:ea typeface="SamsungOne-600C" panose="020B0706030303020204" pitchFamily="34" charset="0"/>
                </a:endParaRPr>
              </a:p>
              <a:p>
                <a:pPr algn="ctr"/>
                <a:endParaRPr lang="en-US" altLang="ko-KR" sz="1600" dirty="0">
                  <a:solidFill>
                    <a:srgbClr val="0043B2"/>
                  </a:solidFill>
                  <a:latin typeface="SamsungOne-600" panose="020B0703030303020204"/>
                  <a:ea typeface="SamsungOne-600C" panose="020B0706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US" altLang="ko-KR" sz="1400" dirty="0">
                  <a:solidFill>
                    <a:srgbClr val="0043B2"/>
                  </a:solidFill>
                  <a:latin typeface="SamsungOne 400" panose="020B0503030303020204" pitchFamily="34" charset="0"/>
                  <a:ea typeface="SamsungOne 400" panose="020B0503030303020204" pitchFamily="34" charset="0"/>
                </a:endParaRP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sp>
            <p:nvSpPr>
              <p:cNvPr id="28" name="모서리가 둥근 직사각형 102">
                <a:extLst>
                  <a:ext uri="{FF2B5EF4-FFF2-40B4-BE49-F238E27FC236}">
                    <a16:creationId xmlns:a16="http://schemas.microsoft.com/office/drawing/2014/main" id="{19597F4C-3A13-4A39-B505-4423E542C7FD}"/>
                  </a:ext>
                </a:extLst>
              </p:cNvPr>
              <p:cNvSpPr/>
              <p:nvPr/>
            </p:nvSpPr>
            <p:spPr>
              <a:xfrm>
                <a:off x="5779860" y="6075334"/>
                <a:ext cx="1268591" cy="475142"/>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0043B2"/>
                    </a:solidFill>
                    <a:latin typeface="SamsungOne-600" panose="020B0703030303020204"/>
                    <a:ea typeface="SamsungOne-600C" panose="020B0706030303020204" pitchFamily="34" charset="0"/>
                  </a:rPr>
                  <a:t>Trình</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lập</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lịch</a:t>
                </a:r>
                <a:endParaRPr lang="en-US" altLang="ko-KR" sz="1300" dirty="0">
                  <a:solidFill>
                    <a:srgbClr val="0043B2"/>
                  </a:solidFill>
                  <a:latin typeface="SamsungOne-600" panose="020B0703030303020204"/>
                  <a:ea typeface="SamsungOne-600C" panose="020B0706030303020204" pitchFamily="34" charset="0"/>
                </a:endParaRPr>
              </a:p>
            </p:txBody>
          </p:sp>
          <p:sp>
            <p:nvSpPr>
              <p:cNvPr id="29" name="모서리가 둥근 직사각형 102">
                <a:extLst>
                  <a:ext uri="{FF2B5EF4-FFF2-40B4-BE49-F238E27FC236}">
                    <a16:creationId xmlns:a16="http://schemas.microsoft.com/office/drawing/2014/main" id="{F0A5086A-E82A-454B-9835-762CACB86027}"/>
                  </a:ext>
                </a:extLst>
              </p:cNvPr>
              <p:cNvSpPr/>
              <p:nvPr/>
            </p:nvSpPr>
            <p:spPr>
              <a:xfrm>
                <a:off x="7110877" y="6075334"/>
                <a:ext cx="1990487" cy="475142"/>
              </a:xfrm>
              <a:prstGeom prst="roundRect">
                <a:avLst>
                  <a:gd name="adj" fmla="val 19066"/>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0043B2"/>
                    </a:solidFill>
                    <a:latin typeface="SamsungOne-600" panose="020B0703030303020204"/>
                    <a:ea typeface="SamsungOne-600C" panose="020B0706030303020204" pitchFamily="34" charset="0"/>
                  </a:rPr>
                  <a:t>Trình</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quản</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lý</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ứng</a:t>
                </a:r>
                <a:r>
                  <a:rPr lang="en-US" altLang="ko-KR" sz="1300" dirty="0">
                    <a:solidFill>
                      <a:srgbClr val="0043B2"/>
                    </a:solidFill>
                    <a:latin typeface="SamsungOne-600" panose="020B0703030303020204"/>
                    <a:ea typeface="SamsungOne-600C" panose="020B0706030303020204" pitchFamily="34" charset="0"/>
                  </a:rPr>
                  <a:t> </a:t>
                </a:r>
                <a:r>
                  <a:rPr lang="en-US" altLang="ko-KR" sz="1300" dirty="0" err="1">
                    <a:solidFill>
                      <a:srgbClr val="0043B2"/>
                    </a:solidFill>
                    <a:latin typeface="SamsungOne-600" panose="020B0703030303020204"/>
                    <a:ea typeface="SamsungOne-600C" panose="020B0706030303020204" pitchFamily="34" charset="0"/>
                  </a:rPr>
                  <a:t>dụng</a:t>
                </a:r>
                <a:endParaRPr lang="en-US" altLang="ko-KR" sz="1300" dirty="0">
                  <a:solidFill>
                    <a:srgbClr val="0043B2"/>
                  </a:solidFill>
                  <a:latin typeface="SamsungOne-600" panose="020B0703030303020204"/>
                  <a:ea typeface="SamsungOne-600C" panose="020B0706030303020204" pitchFamily="34" charset="0"/>
                </a:endParaRPr>
              </a:p>
            </p:txBody>
          </p:sp>
        </p:grpSp>
        <p:sp>
          <p:nvSpPr>
            <p:cNvPr id="16" name="모서리가 둥근 직사각형 110">
              <a:extLst>
                <a:ext uri="{FF2B5EF4-FFF2-40B4-BE49-F238E27FC236}">
                  <a16:creationId xmlns:a16="http://schemas.microsoft.com/office/drawing/2014/main" id="{896D83A5-5671-4FEE-A35A-6E00AFBF3D97}"/>
                </a:ext>
              </a:extLst>
            </p:cNvPr>
            <p:cNvSpPr/>
            <p:nvPr/>
          </p:nvSpPr>
          <p:spPr>
            <a:xfrm>
              <a:off x="6196805" y="4025576"/>
              <a:ext cx="2495230" cy="766361"/>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err="1">
                  <a:solidFill>
                    <a:srgbClr val="0043B2"/>
                  </a:solidFill>
                  <a:latin typeface="SamsungOne-600" panose="020B0703030303020204"/>
                  <a:ea typeface="SamsungOne-600C" panose="020B0706030303020204" pitchFamily="34" charset="0"/>
                </a:rPr>
                <a:t>Trình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quản</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lý</a:t>
              </a:r>
              <a:r>
                <a:rPr lang="en-US" altLang="ko-KR" sz="1600" dirty="0">
                  <a:solidFill>
                    <a:srgbClr val="0043B2"/>
                  </a:solidFill>
                  <a:latin typeface="SamsungOne-600" panose="020B0703030303020204"/>
                  <a:ea typeface="SamsungOne-600C" panose="020B0706030303020204" pitchFamily="34" charset="0"/>
                </a:rPr>
                <a:t> node</a:t>
              </a: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cxnSp>
          <p:nvCxnSpPr>
            <p:cNvPr id="23" name="직선 화살표 연결선 22">
              <a:extLst>
                <a:ext uri="{FF2B5EF4-FFF2-40B4-BE49-F238E27FC236}">
                  <a16:creationId xmlns:a16="http://schemas.microsoft.com/office/drawing/2014/main" id="{57F39DEE-6972-4CED-AC6F-B062C484A602}"/>
                </a:ext>
              </a:extLst>
            </p:cNvPr>
            <p:cNvCxnSpPr>
              <a:cxnSpLocks/>
              <a:stCxn id="16" idx="2"/>
              <a:endCxn id="27" idx="0"/>
            </p:cNvCxnSpPr>
            <p:nvPr/>
          </p:nvCxnSpPr>
          <p:spPr>
            <a:xfrm>
              <a:off x="7444420" y="4791937"/>
              <a:ext cx="0" cy="789236"/>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FF5BE36C-DC24-4E0B-9192-0517A27AA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281" y="4941140"/>
              <a:ext cx="516663" cy="490830"/>
            </a:xfrm>
            <a:prstGeom prst="rect">
              <a:avLst/>
            </a:prstGeom>
          </p:spPr>
        </p:pic>
      </p:grpSp>
    </p:spTree>
    <p:extLst>
      <p:ext uri="{BB962C8B-B14F-4D97-AF65-F5344CB8AC3E}">
        <p14:creationId xmlns:p14="http://schemas.microsoft.com/office/powerpoint/2010/main" val="41854161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node YARN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a:xfrm>
            <a:off x="535872" y="2226567"/>
            <a:ext cx="6165240" cy="3949507"/>
          </a:xfrm>
        </p:spPr>
        <p:txBody>
          <a:bodyPr/>
          <a:lstStyle/>
          <a:p>
            <a:r>
              <a:rPr lang="en-US" altLang="ko-KR" dirty="0" err="1"/>
              <a:t>Trình</a:t>
            </a:r>
            <a:r>
              <a:rPr lang="en-US" altLang="ko-KR" dirty="0"/>
              <a:t> </a:t>
            </a:r>
            <a:r>
              <a:rPr lang="en-US" altLang="ko-KR" dirty="0" err="1"/>
              <a:t>nền</a:t>
            </a:r>
            <a:r>
              <a:rPr lang="en-US" altLang="ko-KR" dirty="0"/>
              <a:t> worker</a:t>
            </a:r>
            <a:endParaRPr lang="vi-VN" altLang="ko-KR" dirty="0"/>
          </a:p>
          <a:p>
            <a:r>
              <a:rPr lang="vi-VN" altLang="ko-KR" dirty="0"/>
              <a:t>Chạy trên worker node và thường cùng với DataNode</a:t>
            </a:r>
            <a:endParaRPr lang="en-US" altLang="ko-KR" dirty="0"/>
          </a:p>
          <a:p>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khởi</a:t>
            </a:r>
            <a:r>
              <a:rPr lang="en-US" altLang="ko-KR" dirty="0"/>
              <a:t> </a:t>
            </a:r>
            <a:r>
              <a:rPr lang="en-US" altLang="ko-KR" dirty="0" err="1"/>
              <a:t>chạy</a:t>
            </a:r>
            <a:r>
              <a:rPr lang="en-US" altLang="ko-KR" dirty="0"/>
              <a:t> </a:t>
            </a:r>
            <a:r>
              <a:rPr lang="en-US" altLang="ko-KR" dirty="0" err="1"/>
              <a:t>và</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thùng</a:t>
            </a:r>
            <a:r>
              <a:rPr lang="en-US" altLang="ko-KR" dirty="0"/>
              <a:t> </a:t>
            </a:r>
            <a:r>
              <a:rPr lang="en-US" altLang="ko-KR" dirty="0" err="1"/>
              <a:t>chứa</a:t>
            </a:r>
            <a:r>
              <a:rPr lang="en-US" altLang="ko-KR" dirty="0"/>
              <a:t> </a:t>
            </a:r>
            <a:r>
              <a:rPr lang="en-US" altLang="ko-KR" dirty="0" err="1"/>
              <a:t>cho</a:t>
            </a:r>
            <a:r>
              <a:rPr lang="en-US" altLang="ko-KR" dirty="0"/>
              <a:t> </a:t>
            </a:r>
            <a:r>
              <a:rPr lang="en-US" altLang="ko-KR" dirty="0" err="1"/>
              <a:t>ứng</a:t>
            </a:r>
            <a:r>
              <a:rPr lang="en-US" altLang="ko-KR" dirty="0"/>
              <a:t> </a:t>
            </a:r>
            <a:r>
              <a:rPr lang="en-US" altLang="ko-KR" dirty="0" err="1"/>
              <a:t>dụng</a:t>
            </a:r>
            <a:endParaRPr lang="en-US" altLang="ko-KR" dirty="0"/>
          </a:p>
          <a:p>
            <a:pPr lvl="1"/>
            <a:r>
              <a:rPr lang="en-US" altLang="ko-KR" dirty="0" err="1"/>
              <a:t>Các</a:t>
            </a:r>
            <a:r>
              <a:rPr lang="en-US" altLang="ko-KR" dirty="0"/>
              <a:t> </a:t>
            </a:r>
            <a:r>
              <a:rPr lang="en-US" altLang="ko-KR" dirty="0" err="1"/>
              <a:t>bộ</a:t>
            </a:r>
            <a:r>
              <a:rPr lang="en-US" altLang="ko-KR" dirty="0"/>
              <a:t> </a:t>
            </a:r>
            <a:r>
              <a:rPr lang="en-US" altLang="ko-KR" dirty="0" err="1"/>
              <a:t>chứa</a:t>
            </a:r>
            <a:r>
              <a:rPr lang="en-US" altLang="ko-KR" dirty="0"/>
              <a:t> </a:t>
            </a:r>
            <a:r>
              <a:rPr lang="en-US" altLang="ko-KR" dirty="0" err="1"/>
              <a:t>thực</a:t>
            </a:r>
            <a:r>
              <a:rPr lang="en-US" altLang="ko-KR" dirty="0"/>
              <a:t> </a:t>
            </a:r>
            <a:r>
              <a:rPr lang="en-US" altLang="ko-KR" dirty="0" err="1"/>
              <a:t>thi</a:t>
            </a:r>
            <a:r>
              <a:rPr lang="en-US" altLang="ko-KR" dirty="0"/>
              <a:t> </a:t>
            </a:r>
            <a:r>
              <a:rPr lang="en-US" altLang="ko-KR" dirty="0" err="1"/>
              <a:t>các</a:t>
            </a:r>
            <a:r>
              <a:rPr lang="en-US" altLang="ko-KR" dirty="0"/>
              <a:t> </a:t>
            </a:r>
            <a:r>
              <a:rPr lang="en-US" altLang="ko-KR" dirty="0" err="1"/>
              <a:t>tác</a:t>
            </a:r>
            <a:r>
              <a:rPr lang="en-US" altLang="ko-KR" dirty="0"/>
              <a:t> </a:t>
            </a:r>
            <a:r>
              <a:rPr lang="en-US" altLang="ko-KR" dirty="0" err="1"/>
              <a:t>vụ</a:t>
            </a:r>
            <a:r>
              <a:rPr lang="en-US" altLang="ko-KR" dirty="0"/>
              <a:t> </a:t>
            </a:r>
            <a:r>
              <a:rPr lang="en-US" altLang="ko-KR" dirty="0" err="1"/>
              <a:t>theo</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của</a:t>
            </a:r>
            <a:r>
              <a:rPr lang="en-US" altLang="ko-KR" dirty="0"/>
              <a:t> </a:t>
            </a:r>
            <a:r>
              <a:rPr lang="en-US" altLang="ko-KR" dirty="0" err="1"/>
              <a:t>mỗi</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AppMaster</a:t>
            </a:r>
            <a:endParaRPr lang="en-US" altLang="ko-KR" dirty="0"/>
          </a:p>
          <a:p>
            <a:r>
              <a:rPr lang="en-US" altLang="ko-KR" dirty="0"/>
              <a:t>Theo </a:t>
            </a:r>
            <a:r>
              <a:rPr lang="en-US" altLang="ko-KR" dirty="0" err="1"/>
              <a:t>dõi</a:t>
            </a:r>
            <a:r>
              <a:rPr lang="en-US" altLang="ko-KR" dirty="0"/>
              <a:t> </a:t>
            </a:r>
            <a:r>
              <a:rPr lang="en-US" altLang="ko-KR" dirty="0" err="1"/>
              <a:t>sức</a:t>
            </a:r>
            <a:r>
              <a:rPr lang="en-US" altLang="ko-KR" dirty="0"/>
              <a:t> </a:t>
            </a:r>
            <a:r>
              <a:rPr lang="en-US" altLang="ko-KR" dirty="0" err="1"/>
              <a:t>khỏe</a:t>
            </a:r>
            <a:r>
              <a:rPr lang="en-US" altLang="ko-KR" dirty="0"/>
              <a:t> </a:t>
            </a:r>
            <a:r>
              <a:rPr lang="en-US" altLang="ko-KR" dirty="0" err="1"/>
              <a:t>và</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của</a:t>
            </a:r>
            <a:r>
              <a:rPr lang="en-US" altLang="ko-KR" dirty="0"/>
              <a:t> node </a:t>
            </a:r>
            <a:r>
              <a:rPr lang="en-US" altLang="ko-KR" dirty="0" err="1"/>
              <a:t>mà</a:t>
            </a:r>
            <a:r>
              <a:rPr lang="en-US" altLang="ko-KR" dirty="0"/>
              <a:t> </a:t>
            </a:r>
            <a:r>
              <a:rPr lang="en-US" altLang="ko-KR" dirty="0" err="1"/>
              <a:t>nó</a:t>
            </a:r>
            <a:r>
              <a:rPr lang="en-US" altLang="ko-KR" dirty="0"/>
              <a:t> </a:t>
            </a:r>
            <a:r>
              <a:rPr lang="en-US" altLang="ko-KR" dirty="0" err="1"/>
              <a:t>đang</a:t>
            </a:r>
            <a:r>
              <a:rPr lang="en-US" altLang="ko-KR" dirty="0"/>
              <a:t> </a:t>
            </a:r>
            <a:r>
              <a:rPr lang="en-US" altLang="ko-KR" dirty="0" err="1"/>
              <a:t>chạy</a:t>
            </a:r>
            <a:r>
              <a:rPr lang="en-US" altLang="ko-KR" dirty="0"/>
              <a:t> </a:t>
            </a:r>
            <a:r>
              <a:rPr lang="en-US" altLang="ko-KR" dirty="0" err="1"/>
              <a:t>trên</a:t>
            </a:r>
            <a:r>
              <a:rPr lang="en-US" altLang="ko-KR" dirty="0"/>
              <a:t> </a:t>
            </a:r>
            <a:r>
              <a:rPr lang="en-US" altLang="ko-KR" dirty="0" err="1"/>
              <a:t>đó</a:t>
            </a:r>
            <a:endParaRPr lang="en-US" altLang="ko-KR" dirty="0"/>
          </a:p>
          <a:p>
            <a:pPr lvl="1"/>
            <a:r>
              <a:rPr lang="en-US" altLang="ko-KR" dirty="0" err="1"/>
              <a:t>Gửi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tới</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với</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và</a:t>
            </a:r>
            <a:r>
              <a:rPr lang="en-US" altLang="ko-KR" dirty="0"/>
              <a:t> </a:t>
            </a:r>
            <a:r>
              <a:rPr lang="en-US" altLang="ko-KR" dirty="0" err="1"/>
              <a:t>sức</a:t>
            </a:r>
            <a:r>
              <a:rPr lang="en-US" altLang="ko-KR" dirty="0"/>
              <a:t> </a:t>
            </a:r>
            <a:r>
              <a:rPr lang="en-US" altLang="ko-KR" dirty="0" err="1"/>
              <a:t>khỏe</a:t>
            </a:r>
            <a:r>
              <a:rPr lang="en-US" altLang="ko-KR" dirty="0"/>
              <a:t> </a:t>
            </a:r>
            <a:r>
              <a:rPr lang="en-US" altLang="ko-KR" dirty="0" err="1"/>
              <a:t>của</a:t>
            </a:r>
            <a:r>
              <a:rPr lang="en-US" altLang="ko-KR" dirty="0"/>
              <a:t> node </a:t>
            </a:r>
            <a:r>
              <a:rPr lang="en-US" altLang="ko-KR" dirty="0" err="1"/>
              <a:t>hiện</a:t>
            </a:r>
            <a:r>
              <a:rPr lang="en-US" altLang="ko-KR" dirty="0"/>
              <a:t> </a:t>
            </a:r>
            <a:r>
              <a:rPr lang="en-US" altLang="ko-KR" dirty="0" err="1"/>
              <a:t>tại</a:t>
            </a:r>
            <a:endParaRPr lang="en-US" altLang="ko-KR" dirty="0"/>
          </a:p>
        </p:txBody>
      </p:sp>
      <p:sp>
        <p:nvSpPr>
          <p:cNvPr id="18" name="모서리가 둥근 직사각형 110">
            <a:extLst>
              <a:ext uri="{FF2B5EF4-FFF2-40B4-BE49-F238E27FC236}">
                <a16:creationId xmlns:a16="http://schemas.microsoft.com/office/drawing/2014/main" id="{F6B9D896-DB33-4EB7-81F7-401614B6F392}"/>
              </a:ext>
            </a:extLst>
          </p:cNvPr>
          <p:cNvSpPr/>
          <p:nvPr/>
        </p:nvSpPr>
        <p:spPr>
          <a:xfrm>
            <a:off x="6414653" y="2024985"/>
            <a:ext cx="2495230" cy="766361"/>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rgbClr val="0043B2"/>
              </a:solidFill>
              <a:latin typeface="SamsungOne-600" panose="020B0703030303020204"/>
              <a:ea typeface="SamsungOne-600C" panose="020B0706030303020204" pitchFamily="34" charset="0"/>
            </a:endParaRPr>
          </a:p>
          <a:p>
            <a:pPr algn="ctr"/>
            <a:r>
              <a:rPr lang="en-US" altLang="ko-KR" sz="1600" dirty="0" err="1">
                <a:solidFill>
                  <a:srgbClr val="0043B2"/>
                </a:solidFill>
                <a:latin typeface="SamsungOne-600" panose="020B0703030303020204"/>
                <a:ea typeface="SamsungOne-600C" panose="020B0706030303020204" pitchFamily="34" charset="0"/>
              </a:rPr>
              <a:t>Trình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quản</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lý</a:t>
            </a:r>
            <a:r>
              <a:rPr lang="en-US" altLang="ko-KR" sz="1600" dirty="0">
                <a:solidFill>
                  <a:srgbClr val="0043B2"/>
                </a:solidFill>
                <a:latin typeface="SamsungOne-600" panose="020B0703030303020204"/>
                <a:ea typeface="SamsungOne-600C" panose="020B0706030303020204" pitchFamily="34" charset="0"/>
              </a:rPr>
              <a:t> node</a:t>
            </a:r>
          </a:p>
          <a:p>
            <a:pPr algn="ctr"/>
            <a:endParaRPr lang="en-KR" altLang="ko-KR" sz="1400" dirty="0">
              <a:solidFill>
                <a:srgbClr val="0043B2"/>
              </a:solidFill>
              <a:latin typeface="SamsungOne 400" panose="020B0503030303020204" pitchFamily="34" charset="0"/>
              <a:ea typeface="SamsungOne 400" panose="020B0503030303020204" pitchFamily="34" charset="0"/>
            </a:endParaRPr>
          </a:p>
        </p:txBody>
      </p:sp>
      <p:cxnSp>
        <p:nvCxnSpPr>
          <p:cNvPr id="28" name="직선 화살표 연결선 27">
            <a:extLst>
              <a:ext uri="{FF2B5EF4-FFF2-40B4-BE49-F238E27FC236}">
                <a16:creationId xmlns:a16="http://schemas.microsoft.com/office/drawing/2014/main" id="{97FA5FCD-E6A6-480E-95E3-99D7C97F4368}"/>
              </a:ext>
            </a:extLst>
          </p:cNvPr>
          <p:cNvCxnSpPr>
            <a:cxnSpLocks/>
            <a:stCxn id="18" idx="2"/>
            <a:endCxn id="30" idx="0"/>
          </p:cNvCxnSpPr>
          <p:nvPr/>
        </p:nvCxnSpPr>
        <p:spPr>
          <a:xfrm>
            <a:off x="7662268" y="2791346"/>
            <a:ext cx="23261" cy="231298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110">
            <a:extLst>
              <a:ext uri="{FF2B5EF4-FFF2-40B4-BE49-F238E27FC236}">
                <a16:creationId xmlns:a16="http://schemas.microsoft.com/office/drawing/2014/main" id="{0C152747-EE47-47E7-B649-D8B70ADC19FF}"/>
              </a:ext>
            </a:extLst>
          </p:cNvPr>
          <p:cNvSpPr/>
          <p:nvPr/>
        </p:nvSpPr>
        <p:spPr>
          <a:xfrm>
            <a:off x="6915151" y="5104333"/>
            <a:ext cx="1540756" cy="869155"/>
          </a:xfrm>
          <a:prstGeom prst="roundRect">
            <a:avLst>
              <a:gd name="adj" fmla="val 1682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600" panose="020B0703030303020204"/>
                <a:ea typeface="SamsungOne-600C" panose="020B0706030303020204" pitchFamily="34" charset="0"/>
              </a:rPr>
              <a:t>Trình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quản</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lý</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tài</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nguyền</a:t>
            </a:r>
            <a:endParaRPr lang="en-KR" altLang="ko-KR" sz="1400" dirty="0">
              <a:solidFill>
                <a:srgbClr val="0043B2"/>
              </a:solidFill>
              <a:latin typeface="SamsungOne 400" panose="020B0503030303020204" pitchFamily="34" charset="0"/>
              <a:ea typeface="SamsungOne 400" panose="020B0503030303020204" pitchFamily="34" charset="0"/>
            </a:endParaRPr>
          </a:p>
        </p:txBody>
      </p:sp>
      <p:grpSp>
        <p:nvGrpSpPr>
          <p:cNvPr id="9" name="Group 8">
            <a:extLst>
              <a:ext uri="{FF2B5EF4-FFF2-40B4-BE49-F238E27FC236}">
                <a16:creationId xmlns:a16="http://schemas.microsoft.com/office/drawing/2014/main" id="{2178DA18-ECE2-5148-940C-F2AFFFCB29B0}"/>
              </a:ext>
            </a:extLst>
          </p:cNvPr>
          <p:cNvGrpSpPr/>
          <p:nvPr/>
        </p:nvGrpSpPr>
        <p:grpSpPr>
          <a:xfrm>
            <a:off x="7750919" y="3104676"/>
            <a:ext cx="1581481" cy="1478239"/>
            <a:chOff x="6392131" y="3078317"/>
            <a:chExt cx="1581481" cy="1478239"/>
          </a:xfrm>
        </p:grpSpPr>
        <p:sp>
          <p:nvSpPr>
            <p:cNvPr id="7" name="Heart 6">
              <a:extLst>
                <a:ext uri="{FF2B5EF4-FFF2-40B4-BE49-F238E27FC236}">
                  <a16:creationId xmlns:a16="http://schemas.microsoft.com/office/drawing/2014/main" id="{29C6948B-B767-DD48-A104-189ADD9F3C5B}"/>
                </a:ext>
              </a:extLst>
            </p:cNvPr>
            <p:cNvSpPr/>
            <p:nvPr/>
          </p:nvSpPr>
          <p:spPr>
            <a:xfrm>
              <a:off x="6392131" y="3078317"/>
              <a:ext cx="1581481" cy="1478239"/>
            </a:xfrm>
            <a:prstGeom prst="heart">
              <a:avLst/>
            </a:prstGeom>
            <a:solidFill>
              <a:srgbClr val="FF0000">
                <a:alpha val="31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6" name="Group 5">
              <a:extLst>
                <a:ext uri="{FF2B5EF4-FFF2-40B4-BE49-F238E27FC236}">
                  <a16:creationId xmlns:a16="http://schemas.microsoft.com/office/drawing/2014/main" id="{EE723B5B-FEE3-AF47-B391-23C715BE6167}"/>
                </a:ext>
              </a:extLst>
            </p:cNvPr>
            <p:cNvGrpSpPr/>
            <p:nvPr/>
          </p:nvGrpSpPr>
          <p:grpSpPr>
            <a:xfrm>
              <a:off x="6834983" y="3446385"/>
              <a:ext cx="720606" cy="812900"/>
              <a:chOff x="6957557" y="3952706"/>
              <a:chExt cx="905872" cy="1021894"/>
            </a:xfrm>
          </p:grpSpPr>
          <p:pic>
            <p:nvPicPr>
              <p:cNvPr id="31" name="그림 30">
                <a:extLst>
                  <a:ext uri="{FF2B5EF4-FFF2-40B4-BE49-F238E27FC236}">
                    <a16:creationId xmlns:a16="http://schemas.microsoft.com/office/drawing/2014/main" id="{9EA2320F-8E48-4C9D-85A3-222FABC8C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7558" y="3952706"/>
                <a:ext cx="329531" cy="337615"/>
              </a:xfrm>
              <a:prstGeom prst="rect">
                <a:avLst/>
              </a:prstGeom>
            </p:spPr>
          </p:pic>
          <p:pic>
            <p:nvPicPr>
              <p:cNvPr id="32" name="그림 31">
                <a:extLst>
                  <a:ext uri="{FF2B5EF4-FFF2-40B4-BE49-F238E27FC236}">
                    <a16:creationId xmlns:a16="http://schemas.microsoft.com/office/drawing/2014/main" id="{C782B023-A9D7-48D4-9AD8-30C6E467B3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7557" y="4294249"/>
                <a:ext cx="329531" cy="337615"/>
              </a:xfrm>
              <a:prstGeom prst="rect">
                <a:avLst/>
              </a:prstGeom>
            </p:spPr>
          </p:pic>
          <p:pic>
            <p:nvPicPr>
              <p:cNvPr id="33" name="그림 32">
                <a:extLst>
                  <a:ext uri="{FF2B5EF4-FFF2-40B4-BE49-F238E27FC236}">
                    <a16:creationId xmlns:a16="http://schemas.microsoft.com/office/drawing/2014/main" id="{26EA49D6-3D80-42F0-B9C6-87EE9D3F86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7557" y="4636985"/>
                <a:ext cx="329531" cy="337615"/>
              </a:xfrm>
              <a:prstGeom prst="rect">
                <a:avLst/>
              </a:prstGeom>
            </p:spPr>
          </p:pic>
          <p:pic>
            <p:nvPicPr>
              <p:cNvPr id="34" name="그림 33">
                <a:extLst>
                  <a:ext uri="{FF2B5EF4-FFF2-40B4-BE49-F238E27FC236}">
                    <a16:creationId xmlns:a16="http://schemas.microsoft.com/office/drawing/2014/main" id="{4C396703-988F-4259-8CF2-A53BFC8C9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860" y="4118379"/>
                <a:ext cx="480569" cy="343843"/>
              </a:xfrm>
              <a:prstGeom prst="rect">
                <a:avLst/>
              </a:prstGeom>
            </p:spPr>
          </p:pic>
          <p:pic>
            <p:nvPicPr>
              <p:cNvPr id="35" name="그림 34">
                <a:extLst>
                  <a:ext uri="{FF2B5EF4-FFF2-40B4-BE49-F238E27FC236}">
                    <a16:creationId xmlns:a16="http://schemas.microsoft.com/office/drawing/2014/main" id="{D5AA3E46-0345-4EAC-8A08-D80D27FE8A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860" y="4485281"/>
                <a:ext cx="480569" cy="343843"/>
              </a:xfrm>
              <a:prstGeom prst="rect">
                <a:avLst/>
              </a:prstGeom>
            </p:spPr>
          </p:pic>
        </p:grpSp>
      </p:grpSp>
    </p:spTree>
    <p:extLst>
      <p:ext uri="{BB962C8B-B14F-4D97-AF65-F5344CB8AC3E}">
        <p14:creationId xmlns:p14="http://schemas.microsoft.com/office/powerpoint/2010/main" val="1069225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Khả</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chịu</a:t>
            </a:r>
            <a:r>
              <a:rPr lang="en-US" altLang="ko-KR" dirty="0">
                <a:ea typeface="SamsungOneKorean 400" panose="020B0503030303020204" pitchFamily="50" charset="-127"/>
              </a:rPr>
              <a:t> </a:t>
            </a:r>
            <a:r>
              <a:rPr lang="en-US" altLang="ko-KR" dirty="0" err="1">
                <a:ea typeface="SamsungOneKorean 400" panose="020B0503030303020204" pitchFamily="50" charset="-127"/>
              </a:rPr>
              <a:t>lỗi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vi-VN" altLang="ko-KR" dirty="0"/>
              <a:t>Có nhiều </a:t>
            </a:r>
            <a:r>
              <a:rPr lang="en-US" altLang="ko-KR" dirty="0" err="1"/>
              <a:t>trình</a:t>
            </a:r>
            <a:r>
              <a:rPr lang="en-US" altLang="ko-KR" dirty="0"/>
              <a:t> </a:t>
            </a:r>
            <a:r>
              <a:rPr lang="en-US" altLang="ko-KR" dirty="0" err="1"/>
              <a:t>nền</a:t>
            </a:r>
            <a:r>
              <a:rPr lang="vi-VN" altLang="ko-KR" dirty="0"/>
              <a:t> liên quan đến việc chạy một ứng dụng</a:t>
            </a:r>
          </a:p>
          <a:p>
            <a:r>
              <a:rPr lang="vi-VN" altLang="ko-KR" dirty="0"/>
              <a:t>YARN xử lý các trường hợp ngoại lệ như thế nào?</a:t>
            </a:r>
            <a:endParaRPr lang="en-US" altLang="ko-KR" dirty="0"/>
          </a:p>
          <a:p>
            <a:r>
              <a:rPr lang="en-US" altLang="ko-KR" dirty="0" err="1"/>
              <a:t>Các</a:t>
            </a:r>
            <a:r>
              <a:rPr lang="en-US" altLang="ko-KR" dirty="0"/>
              <a:t> </a:t>
            </a:r>
            <a:r>
              <a:rPr lang="en-US" altLang="ko-KR" dirty="0" err="1"/>
              <a:t>tác</a:t>
            </a:r>
            <a:r>
              <a:rPr lang="en-US" altLang="ko-KR" dirty="0"/>
              <a:t> </a:t>
            </a:r>
            <a:r>
              <a:rPr lang="en-US" altLang="ko-KR" dirty="0" err="1"/>
              <a:t>vụ</a:t>
            </a:r>
            <a:r>
              <a:rPr lang="en-US" altLang="ko-KR" dirty="0"/>
              <a:t> </a:t>
            </a:r>
            <a:r>
              <a:rPr lang="en-US" altLang="ko-KR" dirty="0" err="1"/>
              <a:t>trên</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node </a:t>
            </a:r>
            <a:r>
              <a:rPr lang="en-US" altLang="ko-KR" dirty="0" err="1"/>
              <a:t>thoát</a:t>
            </a:r>
            <a:r>
              <a:rPr lang="en-US" altLang="ko-KR" dirty="0"/>
              <a:t> </a:t>
            </a:r>
            <a:r>
              <a:rPr lang="en-US" altLang="ko-KR" dirty="0" err="1"/>
              <a:t>với</a:t>
            </a:r>
            <a:r>
              <a:rPr lang="en-US" altLang="ko-KR" dirty="0"/>
              <a:t> </a:t>
            </a:r>
            <a:r>
              <a:rPr lang="en-US" altLang="ko-KR" dirty="0" err="1"/>
              <a:t>ngoại</a:t>
            </a:r>
            <a:r>
              <a:rPr lang="en-US" altLang="ko-KR" dirty="0"/>
              <a:t> </a:t>
            </a:r>
            <a:r>
              <a:rPr lang="en-US" altLang="ko-KR" dirty="0" err="1"/>
              <a:t>lệ</a:t>
            </a:r>
            <a:r>
              <a:rPr lang="en-US" altLang="ko-KR" dirty="0"/>
              <a:t> </a:t>
            </a:r>
            <a:r>
              <a:rPr lang="en-US" altLang="ko-KR" dirty="0" err="1"/>
              <a:t>hoặc</a:t>
            </a:r>
            <a:r>
              <a:rPr lang="en-US" altLang="ko-KR" dirty="0"/>
              <a:t> </a:t>
            </a:r>
            <a:r>
              <a:rPr lang="en-US" altLang="ko-KR" dirty="0" err="1"/>
              <a:t>ngừng</a:t>
            </a:r>
            <a:r>
              <a:rPr lang="en-US" altLang="ko-KR" dirty="0"/>
              <a:t> </a:t>
            </a:r>
            <a:r>
              <a:rPr lang="en-US" altLang="ko-KR" dirty="0" err="1"/>
              <a:t>gửi</a:t>
            </a:r>
            <a:r>
              <a:rPr lang="en-US" altLang="ko-KR" dirty="0"/>
              <a:t> </a:t>
            </a:r>
            <a:r>
              <a:rPr lang="en-US" altLang="ko-KR" dirty="0" err="1"/>
              <a:t>nhịp</a:t>
            </a:r>
            <a:r>
              <a:rPr lang="en-US" altLang="ko-KR" dirty="0"/>
              <a:t> </a:t>
            </a:r>
            <a:r>
              <a:rPr lang="en-US" altLang="ko-KR" dirty="0" err="1"/>
              <a:t>tim</a:t>
            </a:r>
            <a:endParaRPr lang="en-US" altLang="ko-KR" dirty="0"/>
          </a:p>
          <a:p>
            <a:pPr lvl="1"/>
            <a:r>
              <a:rPr lang="en-US" altLang="ko-KR" dirty="0" err="1"/>
              <a:t>ApplicationMaster</a:t>
            </a:r>
            <a:r>
              <a:rPr lang="en-US" altLang="ko-KR" dirty="0"/>
              <a:t> </a:t>
            </a:r>
            <a:r>
              <a:rPr lang="en-US" altLang="ko-KR" dirty="0" err="1"/>
              <a:t>thử</a:t>
            </a:r>
            <a:r>
              <a:rPr lang="en-US" altLang="ko-KR" dirty="0"/>
              <a:t> </a:t>
            </a:r>
            <a:r>
              <a:rPr lang="en-US" altLang="ko-KR" dirty="0" err="1"/>
              <a:t>lại</a:t>
            </a:r>
            <a:r>
              <a:rPr lang="en-US" altLang="ko-KR" dirty="0"/>
              <a:t> </a:t>
            </a:r>
            <a:r>
              <a:rPr lang="en-US" altLang="ko-KR" dirty="0" err="1"/>
              <a:t>tác</a:t>
            </a:r>
            <a:r>
              <a:rPr lang="en-US" altLang="ko-KR" dirty="0"/>
              <a:t> </a:t>
            </a:r>
            <a:r>
              <a:rPr lang="en-US" altLang="ko-KR" dirty="0" err="1"/>
              <a:t>vụ</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vùng</a:t>
            </a:r>
            <a:r>
              <a:rPr lang="en-US" altLang="ko-KR" dirty="0"/>
              <a:t> </a:t>
            </a:r>
            <a:r>
              <a:rPr lang="en-US" altLang="ko-KR" dirty="0" err="1"/>
              <a:t>chứa</a:t>
            </a:r>
            <a:r>
              <a:rPr lang="en-US" altLang="ko-KR" dirty="0"/>
              <a:t> </a:t>
            </a:r>
            <a:r>
              <a:rPr lang="en-US" altLang="ko-KR" dirty="0" err="1"/>
              <a:t>mới</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nút</a:t>
            </a:r>
            <a:r>
              <a:rPr lang="en-US" altLang="ko-KR" dirty="0"/>
              <a:t> </a:t>
            </a:r>
            <a:r>
              <a:rPr lang="en-US" altLang="ko-KR" dirty="0" err="1"/>
              <a:t>khác</a:t>
            </a:r>
            <a:endParaRPr lang="en-US" altLang="ko-KR" dirty="0"/>
          </a:p>
          <a:p>
            <a:pPr lvl="1"/>
            <a:r>
              <a:rPr lang="en-US" altLang="ko-KR" dirty="0" err="1"/>
              <a:t>Thử</a:t>
            </a:r>
            <a:r>
              <a:rPr lang="en-US" altLang="ko-KR" dirty="0"/>
              <a:t> </a:t>
            </a:r>
            <a:r>
              <a:rPr lang="en-US" altLang="ko-KR" dirty="0" err="1"/>
              <a:t>lại</a:t>
            </a:r>
            <a:r>
              <a:rPr lang="en-US" altLang="ko-KR" dirty="0"/>
              <a:t> </a:t>
            </a:r>
            <a:r>
              <a:rPr lang="en-US" altLang="ko-KR" dirty="0" err="1"/>
              <a:t>tối</a:t>
            </a:r>
            <a:r>
              <a:rPr lang="en-US" altLang="ko-KR" dirty="0"/>
              <a:t> </a:t>
            </a:r>
            <a:r>
              <a:rPr lang="en-US" altLang="ko-KR" dirty="0" err="1"/>
              <a:t>đa</a:t>
            </a:r>
            <a:r>
              <a:rPr lang="en-US" altLang="ko-KR" dirty="0"/>
              <a:t> 4 </a:t>
            </a:r>
            <a:r>
              <a:rPr lang="en-US" altLang="ko-KR" dirty="0" err="1"/>
              <a:t>lần</a:t>
            </a:r>
            <a:endParaRPr lang="en-US" altLang="ko-KR" dirty="0"/>
          </a:p>
          <a:p>
            <a:r>
              <a:rPr lang="en-US" altLang="ko-KR" dirty="0" err="1"/>
              <a:t>ApplicationMaster</a:t>
            </a:r>
            <a:r>
              <a:rPr lang="en-US" altLang="ko-KR" dirty="0"/>
              <a:t> </a:t>
            </a:r>
            <a:r>
              <a:rPr lang="en-US" altLang="ko-KR" dirty="0" err="1"/>
              <a:t>ngừng</a:t>
            </a:r>
            <a:r>
              <a:rPr lang="en-US" altLang="ko-KR" dirty="0"/>
              <a:t> </a:t>
            </a:r>
            <a:r>
              <a:rPr lang="en-US" altLang="ko-KR" dirty="0" err="1"/>
              <a:t>gửi</a:t>
            </a:r>
            <a:r>
              <a:rPr lang="en-US" altLang="ko-KR" dirty="0"/>
              <a:t> </a:t>
            </a:r>
            <a:r>
              <a:rPr lang="en-US" altLang="ko-KR" dirty="0" err="1"/>
              <a:t>nhịp</a:t>
            </a:r>
            <a:r>
              <a:rPr lang="en-US" altLang="ko-KR" dirty="0"/>
              <a:t> </a:t>
            </a:r>
            <a:r>
              <a:rPr lang="en-US" altLang="ko-KR" dirty="0" err="1"/>
              <a:t>tim</a:t>
            </a:r>
            <a:r>
              <a:rPr lang="en-US" altLang="ko-KR" dirty="0"/>
              <a:t> </a:t>
            </a:r>
            <a:r>
              <a:rPr lang="en-US" altLang="ko-KR" dirty="0" err="1"/>
              <a:t>tới</a:t>
            </a:r>
            <a:r>
              <a:rPr lang="en-US" altLang="ko-KR" dirty="0"/>
              <a:t> YARN</a:t>
            </a:r>
          </a:p>
          <a:p>
            <a:pPr lvl="1"/>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bắt</a:t>
            </a:r>
            <a:r>
              <a:rPr lang="en-US" altLang="ko-KR" dirty="0"/>
              <a:t> </a:t>
            </a:r>
            <a:r>
              <a:rPr lang="en-US" altLang="ko-KR" dirty="0" err="1"/>
              <a:t>đầu</a:t>
            </a:r>
            <a:r>
              <a:rPr lang="en-US" altLang="ko-KR" dirty="0"/>
              <a:t> </a:t>
            </a:r>
            <a:r>
              <a:rPr lang="en-US" altLang="ko-KR" dirty="0" err="1"/>
              <a:t>một</a:t>
            </a:r>
            <a:r>
              <a:rPr lang="en-US" altLang="ko-KR" dirty="0"/>
              <a:t> </a:t>
            </a:r>
            <a:r>
              <a:rPr lang="en-US" altLang="ko-KR" dirty="0" err="1"/>
              <a:t>ApplicationMaster</a:t>
            </a:r>
            <a:r>
              <a:rPr lang="en-US" altLang="ko-KR" dirty="0"/>
              <a:t> </a:t>
            </a:r>
            <a:r>
              <a:rPr lang="en-US" altLang="ko-KR" dirty="0" err="1"/>
              <a:t>mới</a:t>
            </a:r>
            <a:r>
              <a:rPr lang="en-US" altLang="ko-KR" dirty="0"/>
              <a:t> </a:t>
            </a:r>
            <a:r>
              <a:rPr lang="en-US" altLang="ko-KR" dirty="0" err="1"/>
              <a:t>và</a:t>
            </a:r>
            <a:r>
              <a:rPr lang="en-US" altLang="ko-KR" dirty="0"/>
              <a:t> </a:t>
            </a:r>
            <a:r>
              <a:rPr lang="en-US" altLang="ko-KR" dirty="0" err="1"/>
              <a:t>thử</a:t>
            </a:r>
            <a:r>
              <a:rPr lang="en-US" altLang="ko-KR" dirty="0"/>
              <a:t> </a:t>
            </a:r>
            <a:r>
              <a:rPr lang="en-US" altLang="ko-KR" dirty="0" err="1"/>
              <a:t>lại</a:t>
            </a:r>
            <a:r>
              <a:rPr lang="en-US" altLang="ko-KR" dirty="0"/>
              <a:t> </a:t>
            </a:r>
            <a:r>
              <a:rPr lang="en-US" altLang="ko-KR" dirty="0" err="1"/>
              <a:t>toàn</a:t>
            </a:r>
            <a:r>
              <a:rPr lang="en-US" altLang="ko-KR" dirty="0"/>
              <a:t> </a:t>
            </a:r>
            <a:r>
              <a:rPr lang="en-US" altLang="ko-KR" dirty="0" err="1"/>
              <a:t>bộ</a:t>
            </a:r>
            <a:r>
              <a:rPr lang="en-US" altLang="ko-KR" dirty="0"/>
              <a:t> </a:t>
            </a:r>
            <a:r>
              <a:rPr lang="en-US" altLang="ko-KR" dirty="0" err="1"/>
              <a:t>ứng</a:t>
            </a:r>
            <a:r>
              <a:rPr lang="en-US" altLang="ko-KR" dirty="0"/>
              <a:t> </a:t>
            </a:r>
            <a:r>
              <a:rPr lang="en-US" altLang="ko-KR" dirty="0" err="1"/>
              <a:t>dụng</a:t>
            </a:r>
            <a:endParaRPr lang="en-US" altLang="ko-KR" dirty="0"/>
          </a:p>
          <a:p>
            <a:pPr lvl="1"/>
            <a:r>
              <a:rPr lang="en-US" altLang="ko-KR" dirty="0" err="1"/>
              <a:t>Thử</a:t>
            </a:r>
            <a:r>
              <a:rPr lang="en-US" altLang="ko-KR" dirty="0"/>
              <a:t> </a:t>
            </a:r>
            <a:r>
              <a:rPr lang="en-US" altLang="ko-KR" dirty="0" err="1"/>
              <a:t>lại</a:t>
            </a:r>
            <a:r>
              <a:rPr lang="en-US" altLang="ko-KR" dirty="0"/>
              <a:t> </a:t>
            </a:r>
            <a:r>
              <a:rPr lang="en-US" altLang="ko-KR" dirty="0" err="1"/>
              <a:t>tối</a:t>
            </a:r>
            <a:r>
              <a:rPr lang="en-US" altLang="ko-KR" dirty="0"/>
              <a:t> </a:t>
            </a:r>
            <a:r>
              <a:rPr lang="en-US" altLang="ko-KR" dirty="0" err="1"/>
              <a:t>đa</a:t>
            </a:r>
            <a:r>
              <a:rPr lang="en-US" altLang="ko-KR" dirty="0"/>
              <a:t> 2 </a:t>
            </a:r>
            <a:r>
              <a:rPr lang="en-US" altLang="ko-KR" dirty="0" err="1"/>
              <a:t>lần</a:t>
            </a:r>
            <a:endParaRPr lang="en-US" altLang="ko-KR" dirty="0"/>
          </a:p>
          <a:p>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chết</a:t>
            </a:r>
            <a:endParaRPr lang="en-US" altLang="ko-KR" dirty="0"/>
          </a:p>
          <a:p>
            <a:pPr lvl="1"/>
            <a:r>
              <a:rPr lang="en-US" altLang="ko-KR" dirty="0" err="1"/>
              <a:t>Có</a:t>
            </a:r>
            <a:r>
              <a:rPr lang="en-US" altLang="ko-KR" dirty="0"/>
              <a:t> </a:t>
            </a:r>
            <a:r>
              <a:rPr lang="en-US" altLang="ko-KR" dirty="0" err="1"/>
              <a:t>thể</a:t>
            </a:r>
            <a:r>
              <a:rPr lang="en-US" altLang="ko-KR" dirty="0"/>
              <a:t> </a:t>
            </a:r>
            <a:r>
              <a:rPr lang="en-US" altLang="ko-KR" dirty="0" err="1"/>
              <a:t>chạy</a:t>
            </a:r>
            <a:r>
              <a:rPr lang="en-US" altLang="ko-KR" dirty="0"/>
              <a:t> </a:t>
            </a:r>
            <a:r>
              <a:rPr lang="en-US" altLang="ko-KR" dirty="0" err="1"/>
              <a:t>ResourceManager</a:t>
            </a:r>
            <a:r>
              <a:rPr lang="en-US" altLang="ko-KR" dirty="0"/>
              <a:t> ở </a:t>
            </a:r>
            <a:r>
              <a:rPr lang="en-US" altLang="ko-KR" dirty="0" err="1"/>
              <a:t>chế</a:t>
            </a:r>
            <a:r>
              <a:rPr lang="en-US" altLang="ko-KR" dirty="0"/>
              <a:t> </a:t>
            </a:r>
            <a:r>
              <a:rPr lang="en-US" altLang="ko-KR" dirty="0" err="1"/>
              <a:t>độ</a:t>
            </a:r>
            <a:r>
              <a:rPr lang="en-US" altLang="ko-KR" dirty="0"/>
              <a:t> HA</a:t>
            </a:r>
          </a:p>
          <a:p>
            <a:pPr lvl="1"/>
            <a:r>
              <a:rPr lang="en-US" altLang="ko-KR" dirty="0"/>
              <a:t>Ở </a:t>
            </a:r>
            <a:r>
              <a:rPr lang="en-US" altLang="ko-KR" dirty="0" err="1"/>
              <a:t>chế</a:t>
            </a:r>
            <a:r>
              <a:rPr lang="en-US" altLang="ko-KR" dirty="0"/>
              <a:t> </a:t>
            </a:r>
            <a:r>
              <a:rPr lang="en-US" altLang="ko-KR" dirty="0" err="1"/>
              <a:t>độ</a:t>
            </a:r>
            <a:r>
              <a:rPr lang="en-US" altLang="ko-KR" dirty="0"/>
              <a:t> HA,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dự</a:t>
            </a:r>
            <a:r>
              <a:rPr lang="en-US" altLang="ko-KR" dirty="0"/>
              <a:t> </a:t>
            </a:r>
            <a:r>
              <a:rPr lang="en-US" altLang="ko-KR" dirty="0" err="1"/>
              <a:t>phòng</a:t>
            </a:r>
            <a:r>
              <a:rPr lang="en-US" altLang="ko-KR" dirty="0"/>
              <a:t> </a:t>
            </a:r>
            <a:r>
              <a:rPr lang="en-US" altLang="ko-KR" dirty="0" err="1"/>
              <a:t>sẽ</a:t>
            </a:r>
            <a:r>
              <a:rPr lang="en-US" altLang="ko-KR" dirty="0"/>
              <a:t> </a:t>
            </a:r>
            <a:r>
              <a:rPr lang="en-US" altLang="ko-KR" dirty="0" err="1"/>
              <a:t>tự</a:t>
            </a:r>
            <a:r>
              <a:rPr lang="en-US" altLang="ko-KR" dirty="0"/>
              <a:t> </a:t>
            </a:r>
            <a:r>
              <a:rPr lang="en-US" altLang="ko-KR" dirty="0" err="1"/>
              <a:t>động</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dự</a:t>
            </a:r>
            <a:r>
              <a:rPr lang="en-US" altLang="ko-KR" dirty="0"/>
              <a:t> </a:t>
            </a:r>
            <a:r>
              <a:rPr lang="en-US" altLang="ko-KR" dirty="0" err="1"/>
              <a:t>phòng</a:t>
            </a:r>
            <a:endParaRPr lang="en-US" altLang="ko-KR" dirty="0"/>
          </a:p>
        </p:txBody>
      </p:sp>
    </p:spTree>
    <p:extLst>
      <p:ext uri="{BB962C8B-B14F-4D97-AF65-F5344CB8AC3E}">
        <p14:creationId xmlns:p14="http://schemas.microsoft.com/office/powerpoint/2010/main" val="287407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40" name="그룹 39">
            <a:extLst>
              <a:ext uri="{FF2B5EF4-FFF2-40B4-BE49-F238E27FC236}">
                <a16:creationId xmlns:a16="http://schemas.microsoft.com/office/drawing/2014/main" id="{8478807E-2A90-44C8-8A33-F6FF55843D54}"/>
              </a:ext>
            </a:extLst>
          </p:cNvPr>
          <p:cNvGrpSpPr/>
          <p:nvPr/>
        </p:nvGrpSpPr>
        <p:grpSpPr>
          <a:xfrm>
            <a:off x="1845944" y="2342988"/>
            <a:ext cx="1152681" cy="974733"/>
            <a:chOff x="7354849" y="2332347"/>
            <a:chExt cx="1259180" cy="974733"/>
          </a:xfrm>
        </p:grpSpPr>
        <p:sp>
          <p:nvSpPr>
            <p:cNvPr id="41" name="모서리가 둥근 직사각형 66">
              <a:extLst>
                <a:ext uri="{FF2B5EF4-FFF2-40B4-BE49-F238E27FC236}">
                  <a16:creationId xmlns:a16="http://schemas.microsoft.com/office/drawing/2014/main" id="{C5992FD2-64C4-417D-964B-0E1A2084C7A7}"/>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42" name="모서리가 둥근 직사각형 68">
              <a:extLst>
                <a:ext uri="{FF2B5EF4-FFF2-40B4-BE49-F238E27FC236}">
                  <a16:creationId xmlns:a16="http://schemas.microsoft.com/office/drawing/2014/main" id="{BFE001CA-7BA8-478D-871F-4728FE6B8EBD}"/>
                </a:ext>
              </a:extLst>
            </p:cNvPr>
            <p:cNvSpPr/>
            <p:nvPr/>
          </p:nvSpPr>
          <p:spPr>
            <a:xfrm>
              <a:off x="7404131" y="2332347"/>
              <a:ext cx="1155330" cy="385051"/>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43" name="모서리가 둥근 직사각형 10">
            <a:extLst>
              <a:ext uri="{FF2B5EF4-FFF2-40B4-BE49-F238E27FC236}">
                <a16:creationId xmlns:a16="http://schemas.microsoft.com/office/drawing/2014/main" id="{4B8179D3-F8F5-458E-AF27-D14F689EDD9D}"/>
              </a:ext>
            </a:extLst>
          </p:cNvPr>
          <p:cNvSpPr/>
          <p:nvPr/>
        </p:nvSpPr>
        <p:spPr>
          <a:xfrm>
            <a:off x="1891059" y="3839665"/>
            <a:ext cx="1058338"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sp>
        <p:nvSpPr>
          <p:cNvPr id="44" name="모서리가 둥근 직사각형 54">
            <a:extLst>
              <a:ext uri="{FF2B5EF4-FFF2-40B4-BE49-F238E27FC236}">
                <a16:creationId xmlns:a16="http://schemas.microsoft.com/office/drawing/2014/main" id="{29EA1F96-6FF7-4D7A-9420-BD92239754EF}"/>
              </a:ext>
            </a:extLst>
          </p:cNvPr>
          <p:cNvSpPr/>
          <p:nvPr/>
        </p:nvSpPr>
        <p:spPr>
          <a:xfrm>
            <a:off x="3909549" y="2492971"/>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45" name="직사각형 44">
            <a:extLst>
              <a:ext uri="{FF2B5EF4-FFF2-40B4-BE49-F238E27FC236}">
                <a16:creationId xmlns:a16="http://schemas.microsoft.com/office/drawing/2014/main" id="{B473EF83-BCE7-4074-ABF3-C37AEA9EA660}"/>
              </a:ext>
            </a:extLst>
          </p:cNvPr>
          <p:cNvSpPr/>
          <p:nvPr/>
        </p:nvSpPr>
        <p:spPr>
          <a:xfrm>
            <a:off x="3909169" y="2503343"/>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46" name="직사각형 45">
            <a:extLst>
              <a:ext uri="{FF2B5EF4-FFF2-40B4-BE49-F238E27FC236}">
                <a16:creationId xmlns:a16="http://schemas.microsoft.com/office/drawing/2014/main" id="{A41E5FBE-4FFB-45A9-B13D-204B5C0187B6}"/>
              </a:ext>
            </a:extLst>
          </p:cNvPr>
          <p:cNvSpPr/>
          <p:nvPr/>
        </p:nvSpPr>
        <p:spPr>
          <a:xfrm>
            <a:off x="5612771" y="2495449"/>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47" name="직사각형 46">
            <a:extLst>
              <a:ext uri="{FF2B5EF4-FFF2-40B4-BE49-F238E27FC236}">
                <a16:creationId xmlns:a16="http://schemas.microsoft.com/office/drawing/2014/main" id="{8E7522A1-50C9-452C-B3D1-1555DB427315}"/>
              </a:ext>
            </a:extLst>
          </p:cNvPr>
          <p:cNvSpPr/>
          <p:nvPr/>
        </p:nvSpPr>
        <p:spPr>
          <a:xfrm>
            <a:off x="5662041" y="2286746"/>
            <a:ext cx="67999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sp>
        <p:nvSpPr>
          <p:cNvPr id="48" name="모서리가 둥근 직사각형 12">
            <a:extLst>
              <a:ext uri="{FF2B5EF4-FFF2-40B4-BE49-F238E27FC236}">
                <a16:creationId xmlns:a16="http://schemas.microsoft.com/office/drawing/2014/main" id="{27EE1EE7-098A-40DF-A4F5-38E8AF06F2D3}"/>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49" name="직사각형 48">
            <a:extLst>
              <a:ext uri="{FF2B5EF4-FFF2-40B4-BE49-F238E27FC236}">
                <a16:creationId xmlns:a16="http://schemas.microsoft.com/office/drawing/2014/main" id="{29BA8794-6C63-4A03-AD22-118B16BE6690}"/>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0" name="직사각형 49">
            <a:extLst>
              <a:ext uri="{FF2B5EF4-FFF2-40B4-BE49-F238E27FC236}">
                <a16:creationId xmlns:a16="http://schemas.microsoft.com/office/drawing/2014/main" id="{5F6F5212-4170-4DF7-B297-E511AE5AFE04}"/>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51" name="직사각형 50">
            <a:extLst>
              <a:ext uri="{FF2B5EF4-FFF2-40B4-BE49-F238E27FC236}">
                <a16:creationId xmlns:a16="http://schemas.microsoft.com/office/drawing/2014/main" id="{E9B33F07-AC46-45A9-B583-B971BDDD7A4F}"/>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sp>
        <p:nvSpPr>
          <p:cNvPr id="52" name="모서리가 둥근 직사각형 49">
            <a:extLst>
              <a:ext uri="{FF2B5EF4-FFF2-40B4-BE49-F238E27FC236}">
                <a16:creationId xmlns:a16="http://schemas.microsoft.com/office/drawing/2014/main" id="{EA47C7C3-3308-4FAF-8666-8B6A52BE45E7}"/>
              </a:ext>
            </a:extLst>
          </p:cNvPr>
          <p:cNvSpPr/>
          <p:nvPr/>
        </p:nvSpPr>
        <p:spPr>
          <a:xfrm>
            <a:off x="3909549" y="430190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3" name="직사각형 52">
            <a:extLst>
              <a:ext uri="{FF2B5EF4-FFF2-40B4-BE49-F238E27FC236}">
                <a16:creationId xmlns:a16="http://schemas.microsoft.com/office/drawing/2014/main" id="{7D9C96ED-A791-4DF5-8940-8891AEBD30DF}"/>
              </a:ext>
            </a:extLst>
          </p:cNvPr>
          <p:cNvSpPr/>
          <p:nvPr/>
        </p:nvSpPr>
        <p:spPr>
          <a:xfrm>
            <a:off x="3909169" y="431395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4" name="직사각형 53">
            <a:extLst>
              <a:ext uri="{FF2B5EF4-FFF2-40B4-BE49-F238E27FC236}">
                <a16:creationId xmlns:a16="http://schemas.microsoft.com/office/drawing/2014/main" id="{1CF4814F-610B-4260-B681-6483E742B1EC}"/>
              </a:ext>
            </a:extLst>
          </p:cNvPr>
          <p:cNvSpPr/>
          <p:nvPr/>
        </p:nvSpPr>
        <p:spPr>
          <a:xfrm>
            <a:off x="5612771" y="430478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55" name="직사각형 54">
            <a:extLst>
              <a:ext uri="{FF2B5EF4-FFF2-40B4-BE49-F238E27FC236}">
                <a16:creationId xmlns:a16="http://schemas.microsoft.com/office/drawing/2014/main" id="{618BD65F-78B8-4900-91BA-A8FFF176469D}"/>
              </a:ext>
            </a:extLst>
          </p:cNvPr>
          <p:cNvSpPr/>
          <p:nvPr/>
        </p:nvSpPr>
        <p:spPr>
          <a:xfrm>
            <a:off x="5673261" y="4062290"/>
            <a:ext cx="66877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sp>
        <p:nvSpPr>
          <p:cNvPr id="56" name="모서리가 둥근 직사각형 43">
            <a:extLst>
              <a:ext uri="{FF2B5EF4-FFF2-40B4-BE49-F238E27FC236}">
                <a16:creationId xmlns:a16="http://schemas.microsoft.com/office/drawing/2014/main" id="{0F8DD84D-BBD5-4C7F-9BAD-3ADE0D2EEFC1}"/>
              </a:ext>
            </a:extLst>
          </p:cNvPr>
          <p:cNvSpPr/>
          <p:nvPr/>
        </p:nvSpPr>
        <p:spPr>
          <a:xfrm>
            <a:off x="3909549" y="5311683"/>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7" name="직사각형 56">
            <a:extLst>
              <a:ext uri="{FF2B5EF4-FFF2-40B4-BE49-F238E27FC236}">
                <a16:creationId xmlns:a16="http://schemas.microsoft.com/office/drawing/2014/main" id="{5EBCF281-D0ED-4AD6-9B9F-B32D27CA8CB5}"/>
              </a:ext>
            </a:extLst>
          </p:cNvPr>
          <p:cNvSpPr/>
          <p:nvPr/>
        </p:nvSpPr>
        <p:spPr>
          <a:xfrm>
            <a:off x="3909169" y="5323734"/>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8" name="직사각형 57">
            <a:extLst>
              <a:ext uri="{FF2B5EF4-FFF2-40B4-BE49-F238E27FC236}">
                <a16:creationId xmlns:a16="http://schemas.microsoft.com/office/drawing/2014/main" id="{9EAEA825-0267-4110-B0D2-37BD8BB29D5E}"/>
              </a:ext>
            </a:extLst>
          </p:cNvPr>
          <p:cNvSpPr/>
          <p:nvPr/>
        </p:nvSpPr>
        <p:spPr>
          <a:xfrm>
            <a:off x="5612771" y="5314562"/>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59" name="직사각형 58">
            <a:extLst>
              <a:ext uri="{FF2B5EF4-FFF2-40B4-BE49-F238E27FC236}">
                <a16:creationId xmlns:a16="http://schemas.microsoft.com/office/drawing/2014/main" id="{FB1E9CD0-0CF0-432D-B449-BA97A95747AB}"/>
              </a:ext>
            </a:extLst>
          </p:cNvPr>
          <p:cNvSpPr/>
          <p:nvPr/>
        </p:nvSpPr>
        <p:spPr>
          <a:xfrm>
            <a:off x="5658835" y="5072065"/>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sp>
        <p:nvSpPr>
          <p:cNvPr id="60" name="모서리가 둥근 직사각형 18">
            <a:extLst>
              <a:ext uri="{FF2B5EF4-FFF2-40B4-BE49-F238E27FC236}">
                <a16:creationId xmlns:a16="http://schemas.microsoft.com/office/drawing/2014/main" id="{A35FCBD2-621E-4950-9672-5EDFBF56D538}"/>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61" name="그룹 60">
            <a:extLst>
              <a:ext uri="{FF2B5EF4-FFF2-40B4-BE49-F238E27FC236}">
                <a16:creationId xmlns:a16="http://schemas.microsoft.com/office/drawing/2014/main" id="{D53E286C-77B1-4EF8-BEF8-B87FEE71D748}"/>
              </a:ext>
            </a:extLst>
          </p:cNvPr>
          <p:cNvGrpSpPr/>
          <p:nvPr/>
        </p:nvGrpSpPr>
        <p:grpSpPr>
          <a:xfrm>
            <a:off x="2948672" y="2807124"/>
            <a:ext cx="948177" cy="2869802"/>
            <a:chOff x="2542274" y="2966779"/>
            <a:chExt cx="948177" cy="2869802"/>
          </a:xfrm>
        </p:grpSpPr>
        <p:grpSp>
          <p:nvGrpSpPr>
            <p:cNvPr id="62" name="그룹 61">
              <a:extLst>
                <a:ext uri="{FF2B5EF4-FFF2-40B4-BE49-F238E27FC236}">
                  <a16:creationId xmlns:a16="http://schemas.microsoft.com/office/drawing/2014/main" id="{CD4F8B1C-B81E-4848-9C2C-39EF3E72C74F}"/>
                </a:ext>
              </a:extLst>
            </p:cNvPr>
            <p:cNvGrpSpPr/>
            <p:nvPr/>
          </p:nvGrpSpPr>
          <p:grpSpPr>
            <a:xfrm>
              <a:off x="3476830" y="2966779"/>
              <a:ext cx="13621" cy="2869802"/>
              <a:chOff x="3502230" y="3044347"/>
              <a:chExt cx="13621" cy="2869802"/>
            </a:xfrm>
          </p:grpSpPr>
          <p:cxnSp>
            <p:nvCxnSpPr>
              <p:cNvPr id="64" name="꺾인 연결선 41">
                <a:extLst>
                  <a:ext uri="{FF2B5EF4-FFF2-40B4-BE49-F238E27FC236}">
                    <a16:creationId xmlns:a16="http://schemas.microsoft.com/office/drawing/2014/main" id="{334979D8-D64D-49EF-AE79-9BF469EB6468}"/>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꺾인 연결선 42">
                <a:extLst>
                  <a:ext uri="{FF2B5EF4-FFF2-40B4-BE49-F238E27FC236}">
                    <a16:creationId xmlns:a16="http://schemas.microsoft.com/office/drawing/2014/main" id="{6AB35B34-5C9D-4685-8FD9-99BE5D72F89D}"/>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3" name="직선 연결선 62">
              <a:extLst>
                <a:ext uri="{FF2B5EF4-FFF2-40B4-BE49-F238E27FC236}">
                  <a16:creationId xmlns:a16="http://schemas.microsoft.com/office/drawing/2014/main" id="{8F6AD62F-8A60-45C6-BC71-A1938BACC64F}"/>
                </a:ext>
              </a:extLst>
            </p:cNvPr>
            <p:cNvCxnSpPr/>
            <p:nvPr/>
          </p:nvCxnSpPr>
          <p:spPr>
            <a:xfrm>
              <a:off x="2542274"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5C6285DA-774C-45CD-92FE-B1C057EB65B0}"/>
              </a:ext>
            </a:extLst>
          </p:cNvPr>
          <p:cNvGrpSpPr/>
          <p:nvPr/>
        </p:nvGrpSpPr>
        <p:grpSpPr>
          <a:xfrm>
            <a:off x="6340537" y="2791884"/>
            <a:ext cx="945214" cy="2869802"/>
            <a:chOff x="5934139" y="2951539"/>
            <a:chExt cx="945214" cy="2869802"/>
          </a:xfrm>
        </p:grpSpPr>
        <p:grpSp>
          <p:nvGrpSpPr>
            <p:cNvPr id="67" name="그룹 66">
              <a:extLst>
                <a:ext uri="{FF2B5EF4-FFF2-40B4-BE49-F238E27FC236}">
                  <a16:creationId xmlns:a16="http://schemas.microsoft.com/office/drawing/2014/main" id="{A368F097-5A3B-49A2-8907-4DA51897F9D6}"/>
                </a:ext>
              </a:extLst>
            </p:cNvPr>
            <p:cNvGrpSpPr/>
            <p:nvPr/>
          </p:nvGrpSpPr>
          <p:grpSpPr>
            <a:xfrm rot="10800000">
              <a:off x="5934139" y="2951539"/>
              <a:ext cx="12700" cy="2869802"/>
              <a:chOff x="3503151" y="2907187"/>
              <a:chExt cx="12700" cy="2869802"/>
            </a:xfrm>
          </p:grpSpPr>
          <p:cxnSp>
            <p:nvCxnSpPr>
              <p:cNvPr id="69" name="꺾인 연결선 37">
                <a:extLst>
                  <a:ext uri="{FF2B5EF4-FFF2-40B4-BE49-F238E27FC236}">
                    <a16:creationId xmlns:a16="http://schemas.microsoft.com/office/drawing/2014/main" id="{50ACCAD1-E5CA-422F-9575-C9B53F30F751}"/>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꺾인 연결선 38">
                <a:extLst>
                  <a:ext uri="{FF2B5EF4-FFF2-40B4-BE49-F238E27FC236}">
                    <a16:creationId xmlns:a16="http://schemas.microsoft.com/office/drawing/2014/main" id="{B0CF508F-B57A-469F-9075-28652558D950}"/>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8" name="직선 연결선 67">
              <a:extLst>
                <a:ext uri="{FF2B5EF4-FFF2-40B4-BE49-F238E27FC236}">
                  <a16:creationId xmlns:a16="http://schemas.microsoft.com/office/drawing/2014/main" id="{4C58FE0F-F744-4EE4-B1C5-2396823D0119}"/>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7318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42" name="그룹 41">
            <a:extLst>
              <a:ext uri="{FF2B5EF4-FFF2-40B4-BE49-F238E27FC236}">
                <a16:creationId xmlns:a16="http://schemas.microsoft.com/office/drawing/2014/main" id="{81B9CBF9-977E-4360-A680-62615C418A55}"/>
              </a:ext>
            </a:extLst>
          </p:cNvPr>
          <p:cNvGrpSpPr/>
          <p:nvPr/>
        </p:nvGrpSpPr>
        <p:grpSpPr>
          <a:xfrm>
            <a:off x="1845944" y="2286746"/>
            <a:ext cx="6494033" cy="3758159"/>
            <a:chOff x="1845944" y="2286746"/>
            <a:chExt cx="6494033" cy="3758159"/>
          </a:xfrm>
        </p:grpSpPr>
        <p:grpSp>
          <p:nvGrpSpPr>
            <p:cNvPr id="43" name="그룹 42">
              <a:extLst>
                <a:ext uri="{FF2B5EF4-FFF2-40B4-BE49-F238E27FC236}">
                  <a16:creationId xmlns:a16="http://schemas.microsoft.com/office/drawing/2014/main" id="{1B8AF572-A387-44AE-A3AB-8E77C53FE641}"/>
                </a:ext>
              </a:extLst>
            </p:cNvPr>
            <p:cNvGrpSpPr/>
            <p:nvPr/>
          </p:nvGrpSpPr>
          <p:grpSpPr>
            <a:xfrm>
              <a:off x="1845944" y="2370196"/>
              <a:ext cx="1152681" cy="947525"/>
              <a:chOff x="7354849" y="2359555"/>
              <a:chExt cx="1259180" cy="947525"/>
            </a:xfrm>
          </p:grpSpPr>
          <p:sp>
            <p:nvSpPr>
              <p:cNvPr id="73" name="모서리가 둥근 직사각형 65">
                <a:extLst>
                  <a:ext uri="{FF2B5EF4-FFF2-40B4-BE49-F238E27FC236}">
                    <a16:creationId xmlns:a16="http://schemas.microsoft.com/office/drawing/2014/main" id="{660A43C2-887B-45EB-B573-4143517E4827}"/>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74" name="모서리가 둥근 직사각형 66">
                <a:extLst>
                  <a:ext uri="{FF2B5EF4-FFF2-40B4-BE49-F238E27FC236}">
                    <a16:creationId xmlns:a16="http://schemas.microsoft.com/office/drawing/2014/main" id="{58FBA70C-080A-46FB-B25E-4B74E32FF7E9}"/>
                  </a:ext>
                </a:extLst>
              </p:cNvPr>
              <p:cNvSpPr/>
              <p:nvPr/>
            </p:nvSpPr>
            <p:spPr>
              <a:xfrm>
                <a:off x="7429223" y="2832639"/>
                <a:ext cx="1094392" cy="428837"/>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75" name="모서리가 둥근 직사각형 67">
                <a:extLst>
                  <a:ext uri="{FF2B5EF4-FFF2-40B4-BE49-F238E27FC236}">
                    <a16:creationId xmlns:a16="http://schemas.microsoft.com/office/drawing/2014/main" id="{EACDD0CB-C9B9-4F6F-8E7D-6C62CBCA2933}"/>
                  </a:ext>
                </a:extLst>
              </p:cNvPr>
              <p:cNvSpPr/>
              <p:nvPr/>
            </p:nvSpPr>
            <p:spPr>
              <a:xfrm>
                <a:off x="7404132" y="2359555"/>
                <a:ext cx="1156120" cy="357843"/>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44" name="모서리가 둥근 직사각형 9">
              <a:extLst>
                <a:ext uri="{FF2B5EF4-FFF2-40B4-BE49-F238E27FC236}">
                  <a16:creationId xmlns:a16="http://schemas.microsoft.com/office/drawing/2014/main" id="{3362D400-54AB-4BB3-A7E4-BDEF3CE1BD86}"/>
                </a:ext>
              </a:extLst>
            </p:cNvPr>
            <p:cNvSpPr/>
            <p:nvPr/>
          </p:nvSpPr>
          <p:spPr>
            <a:xfrm>
              <a:off x="1891059" y="3839665"/>
              <a:ext cx="1058338"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sp>
          <p:nvSpPr>
            <p:cNvPr id="45" name="모서리가 둥근 직사각형 53">
              <a:extLst>
                <a:ext uri="{FF2B5EF4-FFF2-40B4-BE49-F238E27FC236}">
                  <a16:creationId xmlns:a16="http://schemas.microsoft.com/office/drawing/2014/main" id="{FD0432E8-B2F9-4282-B6FB-ECB64C4D2A8E}"/>
                </a:ext>
              </a:extLst>
            </p:cNvPr>
            <p:cNvSpPr/>
            <p:nvPr/>
          </p:nvSpPr>
          <p:spPr>
            <a:xfrm>
              <a:off x="3909549" y="2492971"/>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46" name="직사각형 45">
              <a:extLst>
                <a:ext uri="{FF2B5EF4-FFF2-40B4-BE49-F238E27FC236}">
                  <a16:creationId xmlns:a16="http://schemas.microsoft.com/office/drawing/2014/main" id="{3D2AA14C-AB23-4AA6-8F69-CF24DACD2B7C}"/>
                </a:ext>
              </a:extLst>
            </p:cNvPr>
            <p:cNvSpPr/>
            <p:nvPr/>
          </p:nvSpPr>
          <p:spPr>
            <a:xfrm>
              <a:off x="3909169" y="2503343"/>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47" name="직사각형 46">
              <a:extLst>
                <a:ext uri="{FF2B5EF4-FFF2-40B4-BE49-F238E27FC236}">
                  <a16:creationId xmlns:a16="http://schemas.microsoft.com/office/drawing/2014/main" id="{A5EF4A50-77C1-4FF4-902D-0EEA503D99B9}"/>
                </a:ext>
              </a:extLst>
            </p:cNvPr>
            <p:cNvSpPr/>
            <p:nvPr/>
          </p:nvSpPr>
          <p:spPr>
            <a:xfrm>
              <a:off x="5612771" y="2495449"/>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48" name="직사각형 47">
              <a:extLst>
                <a:ext uri="{FF2B5EF4-FFF2-40B4-BE49-F238E27FC236}">
                  <a16:creationId xmlns:a16="http://schemas.microsoft.com/office/drawing/2014/main" id="{14B1AFB8-4618-4B23-A183-92FDAA99B1F6}"/>
                </a:ext>
              </a:extLst>
            </p:cNvPr>
            <p:cNvSpPr/>
            <p:nvPr/>
          </p:nvSpPr>
          <p:spPr>
            <a:xfrm>
              <a:off x="5662041" y="2286746"/>
              <a:ext cx="67999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sp>
          <p:nvSpPr>
            <p:cNvPr id="49" name="모서리가 둥근 직사각형 11">
              <a:extLst>
                <a:ext uri="{FF2B5EF4-FFF2-40B4-BE49-F238E27FC236}">
                  <a16:creationId xmlns:a16="http://schemas.microsoft.com/office/drawing/2014/main" id="{E58F8CC8-41B3-4174-BF86-DD564F1AEEEC}"/>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0" name="직사각형 49">
              <a:extLst>
                <a:ext uri="{FF2B5EF4-FFF2-40B4-BE49-F238E27FC236}">
                  <a16:creationId xmlns:a16="http://schemas.microsoft.com/office/drawing/2014/main" id="{8522013F-735C-47F4-BF76-E72AF2D11EB9}"/>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1" name="직사각형 50">
              <a:extLst>
                <a:ext uri="{FF2B5EF4-FFF2-40B4-BE49-F238E27FC236}">
                  <a16:creationId xmlns:a16="http://schemas.microsoft.com/office/drawing/2014/main" id="{F834D2E4-C77F-48A2-A3C3-5DB9AE163E41}"/>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52" name="직사각형 51">
              <a:extLst>
                <a:ext uri="{FF2B5EF4-FFF2-40B4-BE49-F238E27FC236}">
                  <a16:creationId xmlns:a16="http://schemas.microsoft.com/office/drawing/2014/main" id="{441E9EE1-69D5-4CA5-9E46-711825B5540D}"/>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sp>
          <p:nvSpPr>
            <p:cNvPr id="53" name="모서리가 둥근 직사각형 48">
              <a:extLst>
                <a:ext uri="{FF2B5EF4-FFF2-40B4-BE49-F238E27FC236}">
                  <a16:creationId xmlns:a16="http://schemas.microsoft.com/office/drawing/2014/main" id="{05E8E497-EEA8-444E-BACA-47034C0A8F80}"/>
                </a:ext>
              </a:extLst>
            </p:cNvPr>
            <p:cNvSpPr/>
            <p:nvPr/>
          </p:nvSpPr>
          <p:spPr>
            <a:xfrm>
              <a:off x="3909549" y="430190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4" name="직사각형 53">
              <a:extLst>
                <a:ext uri="{FF2B5EF4-FFF2-40B4-BE49-F238E27FC236}">
                  <a16:creationId xmlns:a16="http://schemas.microsoft.com/office/drawing/2014/main" id="{14F3CCFF-3E06-411E-A019-7D85796663E9}"/>
                </a:ext>
              </a:extLst>
            </p:cNvPr>
            <p:cNvSpPr/>
            <p:nvPr/>
          </p:nvSpPr>
          <p:spPr>
            <a:xfrm>
              <a:off x="3909169" y="431395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5" name="직사각형 54">
              <a:extLst>
                <a:ext uri="{FF2B5EF4-FFF2-40B4-BE49-F238E27FC236}">
                  <a16:creationId xmlns:a16="http://schemas.microsoft.com/office/drawing/2014/main" id="{48D71D55-E6DD-4C48-9D28-3839BFF23F47}"/>
                </a:ext>
              </a:extLst>
            </p:cNvPr>
            <p:cNvSpPr/>
            <p:nvPr/>
          </p:nvSpPr>
          <p:spPr>
            <a:xfrm>
              <a:off x="5612771" y="430478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56" name="직사각형 55">
              <a:extLst>
                <a:ext uri="{FF2B5EF4-FFF2-40B4-BE49-F238E27FC236}">
                  <a16:creationId xmlns:a16="http://schemas.microsoft.com/office/drawing/2014/main" id="{71B07B05-AC2D-41B8-A020-02BC63E68DB7}"/>
                </a:ext>
              </a:extLst>
            </p:cNvPr>
            <p:cNvSpPr/>
            <p:nvPr/>
          </p:nvSpPr>
          <p:spPr>
            <a:xfrm>
              <a:off x="5673261" y="4062290"/>
              <a:ext cx="66877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sp>
          <p:nvSpPr>
            <p:cNvPr id="57" name="모서리가 둥근 직사각형 42">
              <a:extLst>
                <a:ext uri="{FF2B5EF4-FFF2-40B4-BE49-F238E27FC236}">
                  <a16:creationId xmlns:a16="http://schemas.microsoft.com/office/drawing/2014/main" id="{08198F43-23D1-442B-BC03-9460E00805B5}"/>
                </a:ext>
              </a:extLst>
            </p:cNvPr>
            <p:cNvSpPr/>
            <p:nvPr/>
          </p:nvSpPr>
          <p:spPr>
            <a:xfrm>
              <a:off x="3909549" y="5311683"/>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8" name="직사각형 57">
              <a:extLst>
                <a:ext uri="{FF2B5EF4-FFF2-40B4-BE49-F238E27FC236}">
                  <a16:creationId xmlns:a16="http://schemas.microsoft.com/office/drawing/2014/main" id="{0DB74AF3-AB18-4526-B455-E3E89B4130A5}"/>
                </a:ext>
              </a:extLst>
            </p:cNvPr>
            <p:cNvSpPr/>
            <p:nvPr/>
          </p:nvSpPr>
          <p:spPr>
            <a:xfrm>
              <a:off x="3909169" y="5323734"/>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59" name="직사각형 58">
              <a:extLst>
                <a:ext uri="{FF2B5EF4-FFF2-40B4-BE49-F238E27FC236}">
                  <a16:creationId xmlns:a16="http://schemas.microsoft.com/office/drawing/2014/main" id="{455BC3FE-F349-4E95-ABA4-EDD1303DB509}"/>
                </a:ext>
              </a:extLst>
            </p:cNvPr>
            <p:cNvSpPr/>
            <p:nvPr/>
          </p:nvSpPr>
          <p:spPr>
            <a:xfrm>
              <a:off x="5612771" y="5314562"/>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60" name="직사각형 59">
              <a:extLst>
                <a:ext uri="{FF2B5EF4-FFF2-40B4-BE49-F238E27FC236}">
                  <a16:creationId xmlns:a16="http://schemas.microsoft.com/office/drawing/2014/main" id="{97CD42B5-6FFF-4B76-A9F1-BAF39170E2DB}"/>
                </a:ext>
              </a:extLst>
            </p:cNvPr>
            <p:cNvSpPr/>
            <p:nvPr/>
          </p:nvSpPr>
          <p:spPr>
            <a:xfrm>
              <a:off x="5658835" y="5072065"/>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sp>
          <p:nvSpPr>
            <p:cNvPr id="61" name="모서리가 둥근 직사각형 17">
              <a:extLst>
                <a:ext uri="{FF2B5EF4-FFF2-40B4-BE49-F238E27FC236}">
                  <a16:creationId xmlns:a16="http://schemas.microsoft.com/office/drawing/2014/main" id="{909C295C-B414-4571-9A27-94926CFCD797}"/>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62" name="그룹 61">
              <a:extLst>
                <a:ext uri="{FF2B5EF4-FFF2-40B4-BE49-F238E27FC236}">
                  <a16:creationId xmlns:a16="http://schemas.microsoft.com/office/drawing/2014/main" id="{3EB56678-655F-4AE5-B3A5-2FED633E645F}"/>
                </a:ext>
              </a:extLst>
            </p:cNvPr>
            <p:cNvGrpSpPr/>
            <p:nvPr/>
          </p:nvGrpSpPr>
          <p:grpSpPr>
            <a:xfrm>
              <a:off x="3883228" y="2807124"/>
              <a:ext cx="13621" cy="2869802"/>
              <a:chOff x="3502230" y="3044347"/>
              <a:chExt cx="13621" cy="2869802"/>
            </a:xfrm>
          </p:grpSpPr>
          <p:cxnSp>
            <p:nvCxnSpPr>
              <p:cNvPr id="71" name="꺾인 연결선 40">
                <a:extLst>
                  <a:ext uri="{FF2B5EF4-FFF2-40B4-BE49-F238E27FC236}">
                    <a16:creationId xmlns:a16="http://schemas.microsoft.com/office/drawing/2014/main" id="{EB3574C8-64FC-4C21-96F9-4C1AAB8345B8}"/>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꺾인 연결선 41">
                <a:extLst>
                  <a:ext uri="{FF2B5EF4-FFF2-40B4-BE49-F238E27FC236}">
                    <a16:creationId xmlns:a16="http://schemas.microsoft.com/office/drawing/2014/main" id="{2FFC6F5C-C5BE-42E2-835B-7F617043BC80}"/>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3" name="직선 연결선 62">
              <a:extLst>
                <a:ext uri="{FF2B5EF4-FFF2-40B4-BE49-F238E27FC236}">
                  <a16:creationId xmlns:a16="http://schemas.microsoft.com/office/drawing/2014/main" id="{ED47992A-4F68-410C-8B00-83820F3A8687}"/>
                </a:ext>
              </a:extLst>
            </p:cNvPr>
            <p:cNvCxnSpPr/>
            <p:nvPr/>
          </p:nvCxnSpPr>
          <p:spPr>
            <a:xfrm>
              <a:off x="2954857" y="4165825"/>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7310EBA-8D56-4A81-BF29-E91D59FFD9CE}"/>
                </a:ext>
              </a:extLst>
            </p:cNvPr>
            <p:cNvGrpSpPr/>
            <p:nvPr/>
          </p:nvGrpSpPr>
          <p:grpSpPr>
            <a:xfrm rot="10800000">
              <a:off x="6340537" y="2791884"/>
              <a:ext cx="12700" cy="2869802"/>
              <a:chOff x="3503151" y="2907187"/>
              <a:chExt cx="12700" cy="2869802"/>
            </a:xfrm>
          </p:grpSpPr>
          <p:cxnSp>
            <p:nvCxnSpPr>
              <p:cNvPr id="69" name="꺾인 연결선 36">
                <a:extLst>
                  <a:ext uri="{FF2B5EF4-FFF2-40B4-BE49-F238E27FC236}">
                    <a16:creationId xmlns:a16="http://schemas.microsoft.com/office/drawing/2014/main" id="{6B93E589-3671-40ED-9E93-93FA6EE70976}"/>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꺾인 연결선 37">
                <a:extLst>
                  <a:ext uri="{FF2B5EF4-FFF2-40B4-BE49-F238E27FC236}">
                    <a16:creationId xmlns:a16="http://schemas.microsoft.com/office/drawing/2014/main" id="{8D6F0E6F-8066-4031-B26B-746DDA8DB28E}"/>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65" name="직선 연결선 64">
              <a:extLst>
                <a:ext uri="{FF2B5EF4-FFF2-40B4-BE49-F238E27FC236}">
                  <a16:creationId xmlns:a16="http://schemas.microsoft.com/office/drawing/2014/main" id="{0F2A9A20-7C45-4D61-B4F4-28546BD7802A}"/>
                </a:ext>
              </a:extLst>
            </p:cNvPr>
            <p:cNvCxnSpPr/>
            <p:nvPr/>
          </p:nvCxnSpPr>
          <p:spPr>
            <a:xfrm>
              <a:off x="6869650" y="4165825"/>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B6E61D0-BFED-4F3A-A841-9C7FFBDD5330}"/>
                </a:ext>
              </a:extLst>
            </p:cNvPr>
            <p:cNvCxnSpPr>
              <a:stCxn id="74" idx="2"/>
              <a:endCxn id="44" idx="0"/>
            </p:cNvCxnSpPr>
            <p:nvPr/>
          </p:nvCxnSpPr>
          <p:spPr>
            <a:xfrm>
              <a:off x="2414943" y="3272117"/>
              <a:ext cx="5285" cy="56754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모서리가 둥근 직사각형 68">
              <a:extLst>
                <a:ext uri="{FF2B5EF4-FFF2-40B4-BE49-F238E27FC236}">
                  <a16:creationId xmlns:a16="http://schemas.microsoft.com/office/drawing/2014/main" id="{0B4C5282-810C-4933-9D6A-0F23AC1AA5E7}"/>
                </a:ext>
              </a:extLst>
            </p:cNvPr>
            <p:cNvSpPr/>
            <p:nvPr/>
          </p:nvSpPr>
          <p:spPr>
            <a:xfrm>
              <a:off x="3989520" y="4605615"/>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75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75000"/>
                    </a:schemeClr>
                  </a:solidFill>
                  <a:latin typeface="SamsungOne-600" panose="020B0703030303020204"/>
                  <a:ea typeface="SamsungOne-600C" panose="020B0706030303020204" pitchFamily="34" charset="0"/>
                </a:rPr>
                <a:t>Master</a:t>
              </a:r>
            </a:p>
          </p:txBody>
        </p:sp>
        <p:cxnSp>
          <p:nvCxnSpPr>
            <p:cNvPr id="68" name="직선 화살표 연결선 67">
              <a:extLst>
                <a:ext uri="{FF2B5EF4-FFF2-40B4-BE49-F238E27FC236}">
                  <a16:creationId xmlns:a16="http://schemas.microsoft.com/office/drawing/2014/main" id="{62E1419C-DFC7-415F-8C10-7AE7ED959A28}"/>
                </a:ext>
              </a:extLst>
            </p:cNvPr>
            <p:cNvCxnSpPr>
              <a:stCxn id="44" idx="3"/>
              <a:endCxn id="67" idx="1"/>
            </p:cNvCxnSpPr>
            <p:nvPr/>
          </p:nvCxnSpPr>
          <p:spPr>
            <a:xfrm>
              <a:off x="2949397" y="4165825"/>
              <a:ext cx="1040123" cy="6126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51417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78" name="그룹 77">
            <a:extLst>
              <a:ext uri="{FF2B5EF4-FFF2-40B4-BE49-F238E27FC236}">
                <a16:creationId xmlns:a16="http://schemas.microsoft.com/office/drawing/2014/main" id="{82DD5987-2CFD-4CDB-99F5-E221BA429C86}"/>
              </a:ext>
            </a:extLst>
          </p:cNvPr>
          <p:cNvGrpSpPr/>
          <p:nvPr/>
        </p:nvGrpSpPr>
        <p:grpSpPr>
          <a:xfrm>
            <a:off x="1845944" y="2286746"/>
            <a:ext cx="6494033" cy="3758159"/>
            <a:chOff x="1845944" y="2286746"/>
            <a:chExt cx="6494033" cy="3758159"/>
          </a:xfrm>
        </p:grpSpPr>
        <p:grpSp>
          <p:nvGrpSpPr>
            <p:cNvPr id="79" name="그룹 78">
              <a:extLst>
                <a:ext uri="{FF2B5EF4-FFF2-40B4-BE49-F238E27FC236}">
                  <a16:creationId xmlns:a16="http://schemas.microsoft.com/office/drawing/2014/main" id="{AE1CB26A-9594-46C2-9649-F3D7EF63447F}"/>
                </a:ext>
              </a:extLst>
            </p:cNvPr>
            <p:cNvGrpSpPr/>
            <p:nvPr/>
          </p:nvGrpSpPr>
          <p:grpSpPr>
            <a:xfrm>
              <a:off x="1845944" y="2340342"/>
              <a:ext cx="1152681" cy="977379"/>
              <a:chOff x="7354849" y="2329701"/>
              <a:chExt cx="1259180" cy="977379"/>
            </a:xfrm>
          </p:grpSpPr>
          <p:sp>
            <p:nvSpPr>
              <p:cNvPr id="110" name="모서리가 둥근 직사각형 69">
                <a:extLst>
                  <a:ext uri="{FF2B5EF4-FFF2-40B4-BE49-F238E27FC236}">
                    <a16:creationId xmlns:a16="http://schemas.microsoft.com/office/drawing/2014/main" id="{8B12FB15-FC23-49EC-9E75-05A3C5E3D67A}"/>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11" name="모서리가 둥근 직사각형 70">
                <a:extLst>
                  <a:ext uri="{FF2B5EF4-FFF2-40B4-BE49-F238E27FC236}">
                    <a16:creationId xmlns:a16="http://schemas.microsoft.com/office/drawing/2014/main" id="{AF829D5F-A5E6-4BBC-8454-FDBE28F614A4}"/>
                  </a:ext>
                </a:extLst>
              </p:cNvPr>
              <p:cNvSpPr/>
              <p:nvPr/>
            </p:nvSpPr>
            <p:spPr>
              <a:xfrm>
                <a:off x="7432751" y="2828641"/>
                <a:ext cx="1094392" cy="406676"/>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12" name="모서리가 둥근 직사각형 71">
                <a:extLst>
                  <a:ext uri="{FF2B5EF4-FFF2-40B4-BE49-F238E27FC236}">
                    <a16:creationId xmlns:a16="http://schemas.microsoft.com/office/drawing/2014/main" id="{D135264D-FDD8-4DFA-B129-019E0129CFEB}"/>
                  </a:ext>
                </a:extLst>
              </p:cNvPr>
              <p:cNvSpPr/>
              <p:nvPr/>
            </p:nvSpPr>
            <p:spPr>
              <a:xfrm>
                <a:off x="7404132" y="2329701"/>
                <a:ext cx="1123010" cy="387698"/>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80" name="모서리가 둥근 직사각형 72">
              <a:extLst>
                <a:ext uri="{FF2B5EF4-FFF2-40B4-BE49-F238E27FC236}">
                  <a16:creationId xmlns:a16="http://schemas.microsoft.com/office/drawing/2014/main" id="{AD55A4A9-88AC-4C36-AF9C-FBBDD6C5921D}"/>
                </a:ext>
              </a:extLst>
            </p:cNvPr>
            <p:cNvSpPr/>
            <p:nvPr/>
          </p:nvSpPr>
          <p:spPr>
            <a:xfrm>
              <a:off x="1891059" y="3839665"/>
              <a:ext cx="1058338"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sp>
          <p:nvSpPr>
            <p:cNvPr id="81" name="모서리가 둥근 직사각형 73">
              <a:extLst>
                <a:ext uri="{FF2B5EF4-FFF2-40B4-BE49-F238E27FC236}">
                  <a16:creationId xmlns:a16="http://schemas.microsoft.com/office/drawing/2014/main" id="{628AFFF8-D55C-4CC5-9D78-C47A2DAA94A8}"/>
                </a:ext>
              </a:extLst>
            </p:cNvPr>
            <p:cNvSpPr/>
            <p:nvPr/>
          </p:nvSpPr>
          <p:spPr>
            <a:xfrm>
              <a:off x="3909549" y="2492971"/>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2" name="직사각형 81">
              <a:extLst>
                <a:ext uri="{FF2B5EF4-FFF2-40B4-BE49-F238E27FC236}">
                  <a16:creationId xmlns:a16="http://schemas.microsoft.com/office/drawing/2014/main" id="{403C64BF-0C3F-4025-BD9C-3CDCE2C31568}"/>
                </a:ext>
              </a:extLst>
            </p:cNvPr>
            <p:cNvSpPr/>
            <p:nvPr/>
          </p:nvSpPr>
          <p:spPr>
            <a:xfrm>
              <a:off x="3909169" y="2503343"/>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83" name="직사각형 82">
              <a:extLst>
                <a:ext uri="{FF2B5EF4-FFF2-40B4-BE49-F238E27FC236}">
                  <a16:creationId xmlns:a16="http://schemas.microsoft.com/office/drawing/2014/main" id="{740F64E3-0256-48F2-A10E-720995945C93}"/>
                </a:ext>
              </a:extLst>
            </p:cNvPr>
            <p:cNvSpPr/>
            <p:nvPr/>
          </p:nvSpPr>
          <p:spPr>
            <a:xfrm>
              <a:off x="5612771" y="2495449"/>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4" name="직사각형 83">
              <a:extLst>
                <a:ext uri="{FF2B5EF4-FFF2-40B4-BE49-F238E27FC236}">
                  <a16:creationId xmlns:a16="http://schemas.microsoft.com/office/drawing/2014/main" id="{4484B45A-F185-4DB4-A2A3-B55F77D4CD5A}"/>
                </a:ext>
              </a:extLst>
            </p:cNvPr>
            <p:cNvSpPr/>
            <p:nvPr/>
          </p:nvSpPr>
          <p:spPr>
            <a:xfrm>
              <a:off x="5662041" y="2286746"/>
              <a:ext cx="67999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sp>
          <p:nvSpPr>
            <p:cNvPr id="85" name="모서리가 둥근 직사각형 77">
              <a:extLst>
                <a:ext uri="{FF2B5EF4-FFF2-40B4-BE49-F238E27FC236}">
                  <a16:creationId xmlns:a16="http://schemas.microsoft.com/office/drawing/2014/main" id="{61E12239-151A-44D3-B54F-98B191C7A677}"/>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6" name="직사각형 85">
              <a:extLst>
                <a:ext uri="{FF2B5EF4-FFF2-40B4-BE49-F238E27FC236}">
                  <a16:creationId xmlns:a16="http://schemas.microsoft.com/office/drawing/2014/main" id="{F36BACC6-FB01-47B8-9B07-B49575BBB373}"/>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87" name="직사각형 86">
              <a:extLst>
                <a:ext uri="{FF2B5EF4-FFF2-40B4-BE49-F238E27FC236}">
                  <a16:creationId xmlns:a16="http://schemas.microsoft.com/office/drawing/2014/main" id="{ADFA3939-C00D-4A2C-A203-1B48C14D5C32}"/>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8" name="직사각형 87">
              <a:extLst>
                <a:ext uri="{FF2B5EF4-FFF2-40B4-BE49-F238E27FC236}">
                  <a16:creationId xmlns:a16="http://schemas.microsoft.com/office/drawing/2014/main" id="{F830BA1F-61EB-4EBA-ADC2-386B0A89281F}"/>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sp>
          <p:nvSpPr>
            <p:cNvPr id="89" name="모서리가 둥근 직사각형 81">
              <a:extLst>
                <a:ext uri="{FF2B5EF4-FFF2-40B4-BE49-F238E27FC236}">
                  <a16:creationId xmlns:a16="http://schemas.microsoft.com/office/drawing/2014/main" id="{09506EDA-5A7C-43D2-B58A-99FD2D665DF2}"/>
                </a:ext>
              </a:extLst>
            </p:cNvPr>
            <p:cNvSpPr/>
            <p:nvPr/>
          </p:nvSpPr>
          <p:spPr>
            <a:xfrm>
              <a:off x="3909549" y="430190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0" name="직사각형 89">
              <a:extLst>
                <a:ext uri="{FF2B5EF4-FFF2-40B4-BE49-F238E27FC236}">
                  <a16:creationId xmlns:a16="http://schemas.microsoft.com/office/drawing/2014/main" id="{5BB71142-46D5-4341-B492-A87DF17D935C}"/>
                </a:ext>
              </a:extLst>
            </p:cNvPr>
            <p:cNvSpPr/>
            <p:nvPr/>
          </p:nvSpPr>
          <p:spPr>
            <a:xfrm>
              <a:off x="3909169" y="431395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91" name="직사각형 90">
              <a:extLst>
                <a:ext uri="{FF2B5EF4-FFF2-40B4-BE49-F238E27FC236}">
                  <a16:creationId xmlns:a16="http://schemas.microsoft.com/office/drawing/2014/main" id="{9FBD9AF8-0E95-4EC4-BCB4-6D525782B261}"/>
                </a:ext>
              </a:extLst>
            </p:cNvPr>
            <p:cNvSpPr/>
            <p:nvPr/>
          </p:nvSpPr>
          <p:spPr>
            <a:xfrm>
              <a:off x="5612771" y="430478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2" name="직사각형 91">
              <a:extLst>
                <a:ext uri="{FF2B5EF4-FFF2-40B4-BE49-F238E27FC236}">
                  <a16:creationId xmlns:a16="http://schemas.microsoft.com/office/drawing/2014/main" id="{26648574-50DE-409C-B8CD-23CA3A88FCDC}"/>
                </a:ext>
              </a:extLst>
            </p:cNvPr>
            <p:cNvSpPr/>
            <p:nvPr/>
          </p:nvSpPr>
          <p:spPr>
            <a:xfrm>
              <a:off x="5673261" y="4062290"/>
              <a:ext cx="668774"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sp>
          <p:nvSpPr>
            <p:cNvPr id="93" name="모서리가 둥근 직사각형 85">
              <a:extLst>
                <a:ext uri="{FF2B5EF4-FFF2-40B4-BE49-F238E27FC236}">
                  <a16:creationId xmlns:a16="http://schemas.microsoft.com/office/drawing/2014/main" id="{EF757E7A-6903-4220-9C7F-DFB99E6B9C73}"/>
                </a:ext>
              </a:extLst>
            </p:cNvPr>
            <p:cNvSpPr/>
            <p:nvPr/>
          </p:nvSpPr>
          <p:spPr>
            <a:xfrm>
              <a:off x="3909549" y="5311683"/>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4" name="직사각형 93">
              <a:extLst>
                <a:ext uri="{FF2B5EF4-FFF2-40B4-BE49-F238E27FC236}">
                  <a16:creationId xmlns:a16="http://schemas.microsoft.com/office/drawing/2014/main" id="{DD35259E-793C-4E4F-A165-599B8124C14C}"/>
                </a:ext>
              </a:extLst>
            </p:cNvPr>
            <p:cNvSpPr/>
            <p:nvPr/>
          </p:nvSpPr>
          <p:spPr>
            <a:xfrm>
              <a:off x="3909169" y="5323734"/>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95" name="직사각형 94">
              <a:extLst>
                <a:ext uri="{FF2B5EF4-FFF2-40B4-BE49-F238E27FC236}">
                  <a16:creationId xmlns:a16="http://schemas.microsoft.com/office/drawing/2014/main" id="{700B89A3-B853-48F9-B3F5-86E8423E56DA}"/>
                </a:ext>
              </a:extLst>
            </p:cNvPr>
            <p:cNvSpPr/>
            <p:nvPr/>
          </p:nvSpPr>
          <p:spPr>
            <a:xfrm>
              <a:off x="5612771" y="5314562"/>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6" name="직사각형 95">
              <a:extLst>
                <a:ext uri="{FF2B5EF4-FFF2-40B4-BE49-F238E27FC236}">
                  <a16:creationId xmlns:a16="http://schemas.microsoft.com/office/drawing/2014/main" id="{9A0D27A7-255C-4F6F-827F-F53FCC220F29}"/>
                </a:ext>
              </a:extLst>
            </p:cNvPr>
            <p:cNvSpPr/>
            <p:nvPr/>
          </p:nvSpPr>
          <p:spPr>
            <a:xfrm>
              <a:off x="5658835" y="5072065"/>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sp>
          <p:nvSpPr>
            <p:cNvPr id="97" name="모서리가 둥근 직사각형 89">
              <a:extLst>
                <a:ext uri="{FF2B5EF4-FFF2-40B4-BE49-F238E27FC236}">
                  <a16:creationId xmlns:a16="http://schemas.microsoft.com/office/drawing/2014/main" id="{9E7487DA-BDCA-4EAA-B88E-BF75A887402F}"/>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98" name="그룹 97">
              <a:extLst>
                <a:ext uri="{FF2B5EF4-FFF2-40B4-BE49-F238E27FC236}">
                  <a16:creationId xmlns:a16="http://schemas.microsoft.com/office/drawing/2014/main" id="{A5752D9E-5E57-4B39-8EFF-4D338958593F}"/>
                </a:ext>
              </a:extLst>
            </p:cNvPr>
            <p:cNvGrpSpPr/>
            <p:nvPr/>
          </p:nvGrpSpPr>
          <p:grpSpPr>
            <a:xfrm>
              <a:off x="3883228" y="2807124"/>
              <a:ext cx="13621" cy="2869802"/>
              <a:chOff x="3502230" y="3044347"/>
              <a:chExt cx="13621" cy="2869802"/>
            </a:xfrm>
          </p:grpSpPr>
          <p:cxnSp>
            <p:nvCxnSpPr>
              <p:cNvPr id="108" name="꺾인 연결선 91">
                <a:extLst>
                  <a:ext uri="{FF2B5EF4-FFF2-40B4-BE49-F238E27FC236}">
                    <a16:creationId xmlns:a16="http://schemas.microsoft.com/office/drawing/2014/main" id="{DB1CB6C4-A39C-4D4F-9970-E712240AF1C7}"/>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꺾인 연결선 92">
                <a:extLst>
                  <a:ext uri="{FF2B5EF4-FFF2-40B4-BE49-F238E27FC236}">
                    <a16:creationId xmlns:a16="http://schemas.microsoft.com/office/drawing/2014/main" id="{A725AD50-72E7-42DE-9F2F-C77A39AF6FFD}"/>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9" name="직선 연결선 98">
              <a:extLst>
                <a:ext uri="{FF2B5EF4-FFF2-40B4-BE49-F238E27FC236}">
                  <a16:creationId xmlns:a16="http://schemas.microsoft.com/office/drawing/2014/main" id="{2CB19ED8-A030-42EC-A456-4E7E10725988}"/>
                </a:ext>
              </a:extLst>
            </p:cNvPr>
            <p:cNvCxnSpPr/>
            <p:nvPr/>
          </p:nvCxnSpPr>
          <p:spPr>
            <a:xfrm>
              <a:off x="2954857" y="4165825"/>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nvGrpSpPr>
            <p:cNvPr id="100" name="그룹 99">
              <a:extLst>
                <a:ext uri="{FF2B5EF4-FFF2-40B4-BE49-F238E27FC236}">
                  <a16:creationId xmlns:a16="http://schemas.microsoft.com/office/drawing/2014/main" id="{9FDB35F6-89BE-45E6-8E9A-84702F07DC1D}"/>
                </a:ext>
              </a:extLst>
            </p:cNvPr>
            <p:cNvGrpSpPr/>
            <p:nvPr/>
          </p:nvGrpSpPr>
          <p:grpSpPr>
            <a:xfrm rot="10800000">
              <a:off x="6340537" y="2791884"/>
              <a:ext cx="12700" cy="2869802"/>
              <a:chOff x="3503151" y="2907187"/>
              <a:chExt cx="12700" cy="2869802"/>
            </a:xfrm>
          </p:grpSpPr>
          <p:cxnSp>
            <p:nvCxnSpPr>
              <p:cNvPr id="106" name="꺾인 연결선 95">
                <a:extLst>
                  <a:ext uri="{FF2B5EF4-FFF2-40B4-BE49-F238E27FC236}">
                    <a16:creationId xmlns:a16="http://schemas.microsoft.com/office/drawing/2014/main" id="{03778498-2437-416C-BF02-6B7E1E9B6EEF}"/>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 96">
                <a:extLst>
                  <a:ext uri="{FF2B5EF4-FFF2-40B4-BE49-F238E27FC236}">
                    <a16:creationId xmlns:a16="http://schemas.microsoft.com/office/drawing/2014/main" id="{C26BBE3A-5A21-4792-81D8-664FDBC9F7F3}"/>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1" name="직선 연결선 100">
              <a:extLst>
                <a:ext uri="{FF2B5EF4-FFF2-40B4-BE49-F238E27FC236}">
                  <a16:creationId xmlns:a16="http://schemas.microsoft.com/office/drawing/2014/main" id="{52A048B9-885F-4100-B5F8-A6F851DDF459}"/>
                </a:ext>
              </a:extLst>
            </p:cNvPr>
            <p:cNvCxnSpPr/>
            <p:nvPr/>
          </p:nvCxnSpPr>
          <p:spPr>
            <a:xfrm>
              <a:off x="6869650" y="4165825"/>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6EA5E1E0-C2C4-4E8C-8259-B4CAFEF0D50F}"/>
                </a:ext>
              </a:extLst>
            </p:cNvPr>
            <p:cNvCxnSpPr>
              <a:stCxn id="111" idx="2"/>
              <a:endCxn id="80" idx="0"/>
            </p:cNvCxnSpPr>
            <p:nvPr/>
          </p:nvCxnSpPr>
          <p:spPr>
            <a:xfrm>
              <a:off x="2418172" y="3245958"/>
              <a:ext cx="2056" cy="59370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99">
              <a:extLst>
                <a:ext uri="{FF2B5EF4-FFF2-40B4-BE49-F238E27FC236}">
                  <a16:creationId xmlns:a16="http://schemas.microsoft.com/office/drawing/2014/main" id="{4F4852BD-DA72-485E-9487-E4B4421D66DD}"/>
                </a:ext>
              </a:extLst>
            </p:cNvPr>
            <p:cNvSpPr/>
            <p:nvPr/>
          </p:nvSpPr>
          <p:spPr>
            <a:xfrm>
              <a:off x="3989520" y="4605615"/>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75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75000"/>
                    </a:schemeClr>
                  </a:solidFill>
                  <a:latin typeface="SamsungOne-600" panose="020B0703030303020204"/>
                  <a:ea typeface="SamsungOne-600C" panose="020B0706030303020204" pitchFamily="34" charset="0"/>
                </a:rPr>
                <a:t>Master</a:t>
              </a:r>
            </a:p>
          </p:txBody>
        </p:sp>
        <p:cxnSp>
          <p:nvCxnSpPr>
            <p:cNvPr id="104" name="직선 화살표 연결선 103">
              <a:extLst>
                <a:ext uri="{FF2B5EF4-FFF2-40B4-BE49-F238E27FC236}">
                  <a16:creationId xmlns:a16="http://schemas.microsoft.com/office/drawing/2014/main" id="{06DD505C-F14F-4FF5-88DA-D716AF08A887}"/>
                </a:ext>
              </a:extLst>
            </p:cNvPr>
            <p:cNvCxnSpPr>
              <a:stCxn id="103" idx="1"/>
              <a:endCxn id="80" idx="3"/>
            </p:cNvCxnSpPr>
            <p:nvPr/>
          </p:nvCxnSpPr>
          <p:spPr>
            <a:xfrm flipH="1" flipV="1">
              <a:off x="2949397" y="4165825"/>
              <a:ext cx="1040123" cy="6126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5" name="모서리가 둥근 직사각형 104">
              <a:extLst>
                <a:ext uri="{FF2B5EF4-FFF2-40B4-BE49-F238E27FC236}">
                  <a16:creationId xmlns:a16="http://schemas.microsoft.com/office/drawing/2014/main" id="{335A0EBA-A8A5-48B7-846E-FDD893153E2E}"/>
                </a:ext>
              </a:extLst>
            </p:cNvPr>
            <p:cNvSpPr/>
            <p:nvPr/>
          </p:nvSpPr>
          <p:spPr>
            <a:xfrm>
              <a:off x="2699840" y="4364095"/>
              <a:ext cx="956109" cy="667539"/>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600" panose="020B0703030303020204"/>
                  <a:ea typeface="SamsungOne-600C" panose="020B0706030303020204" pitchFamily="34" charset="0"/>
                </a:rPr>
                <a:t>Yêu</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cầu</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tài</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nguyên</a:t>
              </a:r>
              <a:r>
                <a:rPr lang="en-US" altLang="ko-KR" sz="1050" dirty="0">
                  <a:solidFill>
                    <a:srgbClr val="0043B2"/>
                  </a:solidFill>
                  <a:latin typeface="SamsungOne-600" panose="020B0703030303020204"/>
                  <a:ea typeface="SamsungOne-600C" panose="020B0706030303020204" pitchFamily="34" charset="0"/>
                </a:rPr>
                <a:t>:</a:t>
              </a:r>
            </a:p>
            <a:p>
              <a:pPr algn="ctr"/>
              <a:r>
                <a:rPr lang="en-US" altLang="ko-KR" sz="1050" dirty="0">
                  <a:solidFill>
                    <a:srgbClr val="0043B2"/>
                  </a:solidFill>
                  <a:latin typeface="SamsungOne-600" panose="020B0703030303020204"/>
                  <a:ea typeface="SamsungOne-600C" panose="020B0706030303020204" pitchFamily="34" charset="0"/>
                </a:rPr>
                <a:t>3x1GB/1lõi</a:t>
              </a:r>
            </a:p>
          </p:txBody>
        </p:sp>
      </p:grpSp>
      <p:sp>
        <p:nvSpPr>
          <p:cNvPr id="113" name="모서리가 둥근 직사각형 39">
            <a:extLst>
              <a:ext uri="{FF2B5EF4-FFF2-40B4-BE49-F238E27FC236}">
                <a16:creationId xmlns:a16="http://schemas.microsoft.com/office/drawing/2014/main" id="{6E0FB476-CB7A-41D9-B1D5-10FF68A7AF16}"/>
              </a:ext>
            </a:extLst>
          </p:cNvPr>
          <p:cNvSpPr/>
          <p:nvPr/>
        </p:nvSpPr>
        <p:spPr>
          <a:xfrm>
            <a:off x="6988452" y="4361884"/>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err="1">
                <a:solidFill>
                  <a:srgbClr val="193EB0"/>
                </a:solidFill>
                <a:latin typeface="SamsungOne 700" panose="020B0803030303020204" pitchFamily="34" charset="0"/>
                <a:ea typeface="SamsungOne 700" panose="020B0803030303020204" pitchFamily="34" charset="0"/>
              </a:rPr>
              <a:t>Siêu</a:t>
            </a:r>
            <a:r>
              <a:rPr lang="en-US" altLang="ko-KR" sz="400" dirty="0">
                <a:solidFill>
                  <a:srgbClr val="193EB0"/>
                </a:solidFill>
                <a:latin typeface="SamsungOne 700" panose="020B0803030303020204" pitchFamily="34" charset="0"/>
                <a:ea typeface="SamsungOne 700" panose="020B0803030303020204" pitchFamily="34" charset="0"/>
              </a:rPr>
              <a:t> </a:t>
            </a:r>
            <a:r>
              <a:rPr lang="en-US" altLang="ko-KR" sz="400" dirty="0" err="1">
                <a:solidFill>
                  <a:srgbClr val="193EB0"/>
                </a:solidFill>
                <a:latin typeface="SamsungOne 700" panose="020B0803030303020204" pitchFamily="34" charset="0"/>
                <a:ea typeface="SamsungOne 700" panose="020B0803030303020204" pitchFamily="34" charset="0"/>
              </a:rPr>
              <a:t>dữ</a:t>
            </a:r>
            <a:r>
              <a:rPr lang="en-US" altLang="ko-KR" sz="400" dirty="0">
                <a:solidFill>
                  <a:srgbClr val="193EB0"/>
                </a:solidFill>
                <a:latin typeface="SamsungOne 700" panose="020B0803030303020204" pitchFamily="34" charset="0"/>
                <a:ea typeface="SamsungOne 700" panose="020B0803030303020204" pitchFamily="34" charset="0"/>
              </a:rPr>
              <a:t> </a:t>
            </a:r>
            <a:r>
              <a:rPr lang="en-US" altLang="ko-KR" sz="400" dirty="0" err="1">
                <a:solidFill>
                  <a:srgbClr val="193EB0"/>
                </a:solidFill>
                <a:latin typeface="SamsungOne 700" panose="020B0803030303020204" pitchFamily="34" charset="0"/>
                <a:ea typeface="SamsungOne 700" panose="020B0803030303020204" pitchFamily="34" charset="0"/>
              </a:rPr>
              <a:t>liệu</a:t>
            </a:r>
            <a:endParaRPr lang="en-US" altLang="ko-KR" sz="400" dirty="0">
              <a:solidFill>
                <a:srgbClr val="193EB0"/>
              </a:solidFill>
              <a:latin typeface="SamsungOne 700" panose="020B0803030303020204" pitchFamily="34" charset="0"/>
              <a:ea typeface="SamsungOne 700" panose="020B0803030303020204" pitchFamily="34" charset="0"/>
            </a:endParaRPr>
          </a:p>
          <a:p>
            <a:pPr algn="ctr"/>
            <a:r>
              <a:rPr lang="en-US" altLang="ko-KR" sz="400" dirty="0">
                <a:solidFill>
                  <a:srgbClr val="193EB0"/>
                </a:solidFill>
                <a:latin typeface="SamsungOne 700" panose="020B0803030303020204" pitchFamily="34" charset="0"/>
                <a:ea typeface="SamsungOne 700" panose="020B0803030303020204" pitchFamily="34" charset="0"/>
              </a:rPr>
              <a:t>/logs/041654.log, r:3, {7,8,9}</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7 = {G, A, D}</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8 = {F, G, H}</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9 = {D, F, C}</a:t>
            </a:r>
            <a:endParaRPr lang="en-US" altLang="ko-KR" sz="400" dirty="0">
              <a:solidFill>
                <a:srgbClr val="193EB0"/>
              </a:solidFill>
              <a:latin typeface="SamsungOne 400" panose="020B0503030303020204" pitchFamily="34" charset="0"/>
              <a:ea typeface="SamsungOne 400" panose="020B0503030303020204" pitchFamily="34" charset="0"/>
            </a:endParaRPr>
          </a:p>
        </p:txBody>
      </p:sp>
      <p:cxnSp>
        <p:nvCxnSpPr>
          <p:cNvPr id="114" name="직선 화살표 연결선 33">
            <a:extLst>
              <a:ext uri="{FF2B5EF4-FFF2-40B4-BE49-F238E27FC236}">
                <a16:creationId xmlns:a16="http://schemas.microsoft.com/office/drawing/2014/main" id="{9E5083F5-C16E-471F-8829-46EF04F8BA24}"/>
              </a:ext>
            </a:extLst>
          </p:cNvPr>
          <p:cNvCxnSpPr>
            <a:cxnSpLocks/>
            <a:stCxn id="97" idx="1"/>
            <a:endCxn id="103" idx="3"/>
          </p:cNvCxnSpPr>
          <p:nvPr/>
        </p:nvCxnSpPr>
        <p:spPr>
          <a:xfrm flipH="1">
            <a:off x="5085269" y="4165825"/>
            <a:ext cx="2200482" cy="61266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623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6C00F255-8CE8-4E0B-8BA4-BFADAB17A336}"/>
              </a:ext>
            </a:extLst>
          </p:cNvPr>
          <p:cNvGrpSpPr/>
          <p:nvPr/>
        </p:nvGrpSpPr>
        <p:grpSpPr>
          <a:xfrm>
            <a:off x="1845944" y="2286746"/>
            <a:ext cx="6494033" cy="3758159"/>
            <a:chOff x="1845944" y="2286746"/>
            <a:chExt cx="6494033" cy="3758159"/>
          </a:xfrm>
        </p:grpSpPr>
        <p:grpSp>
          <p:nvGrpSpPr>
            <p:cNvPr id="9" name="그룹 8">
              <a:extLst>
                <a:ext uri="{FF2B5EF4-FFF2-40B4-BE49-F238E27FC236}">
                  <a16:creationId xmlns:a16="http://schemas.microsoft.com/office/drawing/2014/main" id="{DF27B462-C25C-484A-9348-6734503A200E}"/>
                </a:ext>
              </a:extLst>
            </p:cNvPr>
            <p:cNvGrpSpPr/>
            <p:nvPr/>
          </p:nvGrpSpPr>
          <p:grpSpPr>
            <a:xfrm>
              <a:off x="1845944" y="2337392"/>
              <a:ext cx="1152681" cy="980329"/>
              <a:chOff x="7354849" y="2326751"/>
              <a:chExt cx="1259180" cy="980329"/>
            </a:xfrm>
          </p:grpSpPr>
          <p:sp>
            <p:nvSpPr>
              <p:cNvPr id="49" name="모서리가 둥근 직사각형 65">
                <a:extLst>
                  <a:ext uri="{FF2B5EF4-FFF2-40B4-BE49-F238E27FC236}">
                    <a16:creationId xmlns:a16="http://schemas.microsoft.com/office/drawing/2014/main" id="{BDA3D378-086C-4E79-B956-963480D91E1A}"/>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50" name="모서리가 둥근 직사각형 66">
                <a:extLst>
                  <a:ext uri="{FF2B5EF4-FFF2-40B4-BE49-F238E27FC236}">
                    <a16:creationId xmlns:a16="http://schemas.microsoft.com/office/drawing/2014/main" id="{5C5E3566-C8BA-4DF7-972A-B02B5CFC1A96}"/>
                  </a:ext>
                </a:extLst>
              </p:cNvPr>
              <p:cNvSpPr/>
              <p:nvPr/>
            </p:nvSpPr>
            <p:spPr>
              <a:xfrm>
                <a:off x="7410587" y="2832639"/>
                <a:ext cx="1093927" cy="384264"/>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51" name="모서리가 둥근 직사각형 67">
                <a:extLst>
                  <a:ext uri="{FF2B5EF4-FFF2-40B4-BE49-F238E27FC236}">
                    <a16:creationId xmlns:a16="http://schemas.microsoft.com/office/drawing/2014/main" id="{9CB0ABE9-05C3-4F4A-A874-4298AF4D4BCB}"/>
                  </a:ext>
                </a:extLst>
              </p:cNvPr>
              <p:cNvSpPr/>
              <p:nvPr/>
            </p:nvSpPr>
            <p:spPr>
              <a:xfrm>
                <a:off x="7404132" y="2326751"/>
                <a:ext cx="1100382" cy="39064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0" name="모서리가 둥근 직사각형 9">
              <a:extLst>
                <a:ext uri="{FF2B5EF4-FFF2-40B4-BE49-F238E27FC236}">
                  <a16:creationId xmlns:a16="http://schemas.microsoft.com/office/drawing/2014/main" id="{1BA1AC0C-EF8D-4C10-AA89-703C25DFB815}"/>
                </a:ext>
              </a:extLst>
            </p:cNvPr>
            <p:cNvSpPr/>
            <p:nvPr/>
          </p:nvSpPr>
          <p:spPr>
            <a:xfrm>
              <a:off x="1845945" y="3839665"/>
              <a:ext cx="1103452"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11" name="그룹 10">
              <a:extLst>
                <a:ext uri="{FF2B5EF4-FFF2-40B4-BE49-F238E27FC236}">
                  <a16:creationId xmlns:a16="http://schemas.microsoft.com/office/drawing/2014/main" id="{0C6FA247-A306-49DD-B45D-56E10CEA24E8}"/>
                </a:ext>
              </a:extLst>
            </p:cNvPr>
            <p:cNvGrpSpPr/>
            <p:nvPr/>
          </p:nvGrpSpPr>
          <p:grpSpPr>
            <a:xfrm>
              <a:off x="3909169" y="2286746"/>
              <a:ext cx="2489395" cy="837267"/>
              <a:chOff x="9682944" y="2283238"/>
              <a:chExt cx="2489395" cy="1069562"/>
            </a:xfrm>
          </p:grpSpPr>
          <p:sp>
            <p:nvSpPr>
              <p:cNvPr id="42" name="모서리가 둥근 직사각형 53">
                <a:extLst>
                  <a:ext uri="{FF2B5EF4-FFF2-40B4-BE49-F238E27FC236}">
                    <a16:creationId xmlns:a16="http://schemas.microsoft.com/office/drawing/2014/main" id="{DB44B613-ACE1-4DB0-9367-5C12425E8216}"/>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grpSp>
            <p:nvGrpSpPr>
              <p:cNvPr id="43" name="그룹 42">
                <a:extLst>
                  <a:ext uri="{FF2B5EF4-FFF2-40B4-BE49-F238E27FC236}">
                    <a16:creationId xmlns:a16="http://schemas.microsoft.com/office/drawing/2014/main" id="{C6CBF207-2655-4F33-92C0-162B052D495E}"/>
                  </a:ext>
                </a:extLst>
              </p:cNvPr>
              <p:cNvGrpSpPr/>
              <p:nvPr/>
            </p:nvGrpSpPr>
            <p:grpSpPr>
              <a:xfrm>
                <a:off x="9763295" y="2880582"/>
                <a:ext cx="2272888" cy="380114"/>
                <a:chOff x="9315076" y="2860484"/>
                <a:chExt cx="2272888" cy="380114"/>
              </a:xfrm>
            </p:grpSpPr>
            <p:sp>
              <p:nvSpPr>
                <p:cNvPr id="47" name="모서리가 둥근 직사각형 58">
                  <a:extLst>
                    <a:ext uri="{FF2B5EF4-FFF2-40B4-BE49-F238E27FC236}">
                      <a16:creationId xmlns:a16="http://schemas.microsoft.com/office/drawing/2014/main" id="{15B91AC7-31EA-4BEF-BED6-D0C8AD815854}"/>
                    </a:ext>
                  </a:extLst>
                </p:cNvPr>
                <p:cNvSpPr/>
                <p:nvPr/>
              </p:nvSpPr>
              <p:spPr>
                <a:xfrm>
                  <a:off x="9315076"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600" panose="020B0703030303020204"/>
                    <a:ea typeface="SamsungOne-600C" panose="020B0706030303020204" pitchFamily="34" charset="0"/>
                  </a:endParaRPr>
                </a:p>
              </p:txBody>
            </p:sp>
            <p:sp>
              <p:nvSpPr>
                <p:cNvPr id="48" name="모서리가 둥근 직사각형 59">
                  <a:extLst>
                    <a:ext uri="{FF2B5EF4-FFF2-40B4-BE49-F238E27FC236}">
                      <a16:creationId xmlns:a16="http://schemas.microsoft.com/office/drawing/2014/main" id="{B765F1A5-920E-4B6A-AE57-3393D3A1F25C}"/>
                    </a:ext>
                  </a:extLst>
                </p:cNvPr>
                <p:cNvSpPr/>
                <p:nvPr/>
              </p:nvSpPr>
              <p:spPr>
                <a:xfrm>
                  <a:off x="10492215"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600" panose="020B0703030303020204"/>
                    <a:ea typeface="SamsungOne-600C" panose="020B0706030303020204" pitchFamily="34" charset="0"/>
                  </a:endParaRPr>
                </a:p>
              </p:txBody>
            </p:sp>
          </p:grpSp>
          <p:sp>
            <p:nvSpPr>
              <p:cNvPr id="44" name="직사각형 43">
                <a:extLst>
                  <a:ext uri="{FF2B5EF4-FFF2-40B4-BE49-F238E27FC236}">
                    <a16:creationId xmlns:a16="http://schemas.microsoft.com/office/drawing/2014/main" id="{62B43FD8-66EF-46B2-A5A1-FF0F90C56D92}"/>
                  </a:ext>
                </a:extLst>
              </p:cNvPr>
              <p:cNvSpPr/>
              <p:nvPr/>
            </p:nvSpPr>
            <p:spPr>
              <a:xfrm>
                <a:off x="9682944" y="2559929"/>
                <a:ext cx="1285929"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45" name="직사각형 44">
                <a:extLst>
                  <a:ext uri="{FF2B5EF4-FFF2-40B4-BE49-F238E27FC236}">
                    <a16:creationId xmlns:a16="http://schemas.microsoft.com/office/drawing/2014/main" id="{2DAB5E12-0A9A-4D6B-8F55-7B82C3899482}"/>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46" name="직사각형 45">
                <a:extLst>
                  <a:ext uri="{FF2B5EF4-FFF2-40B4-BE49-F238E27FC236}">
                    <a16:creationId xmlns:a16="http://schemas.microsoft.com/office/drawing/2014/main" id="{0E680967-3B72-41BA-BB50-4CB088DF9E96}"/>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12" name="모서리가 둥근 직사각형 11">
              <a:extLst>
                <a:ext uri="{FF2B5EF4-FFF2-40B4-BE49-F238E27FC236}">
                  <a16:creationId xmlns:a16="http://schemas.microsoft.com/office/drawing/2014/main" id="{2C91C573-C076-4513-8FA0-F9EC909E263B}"/>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3" name="직사각형 12">
              <a:extLst>
                <a:ext uri="{FF2B5EF4-FFF2-40B4-BE49-F238E27FC236}">
                  <a16:creationId xmlns:a16="http://schemas.microsoft.com/office/drawing/2014/main" id="{D685062E-1D79-4AC3-BBAD-5F69CD454C4F}"/>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4" name="직사각형 13">
              <a:extLst>
                <a:ext uri="{FF2B5EF4-FFF2-40B4-BE49-F238E27FC236}">
                  <a16:creationId xmlns:a16="http://schemas.microsoft.com/office/drawing/2014/main" id="{AEB5BC7B-F2D3-4688-93F4-7D6245D28829}"/>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5" name="직사각형 14">
              <a:extLst>
                <a:ext uri="{FF2B5EF4-FFF2-40B4-BE49-F238E27FC236}">
                  <a16:creationId xmlns:a16="http://schemas.microsoft.com/office/drawing/2014/main" id="{14DAB019-61B2-4546-8EC6-4C1B2458DA26}"/>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16" name="그룹 15">
              <a:extLst>
                <a:ext uri="{FF2B5EF4-FFF2-40B4-BE49-F238E27FC236}">
                  <a16:creationId xmlns:a16="http://schemas.microsoft.com/office/drawing/2014/main" id="{766EC5AE-4E14-4477-9BFE-E8F43D68E69A}"/>
                </a:ext>
              </a:extLst>
            </p:cNvPr>
            <p:cNvGrpSpPr/>
            <p:nvPr/>
          </p:nvGrpSpPr>
          <p:grpSpPr>
            <a:xfrm>
              <a:off x="3909169" y="4062290"/>
              <a:ext cx="2489395" cy="972840"/>
              <a:chOff x="9682944" y="2283238"/>
              <a:chExt cx="2489395" cy="1069562"/>
            </a:xfrm>
          </p:grpSpPr>
          <p:sp>
            <p:nvSpPr>
              <p:cNvPr id="37" name="모서리가 둥근 직사각형 48">
                <a:extLst>
                  <a:ext uri="{FF2B5EF4-FFF2-40B4-BE49-F238E27FC236}">
                    <a16:creationId xmlns:a16="http://schemas.microsoft.com/office/drawing/2014/main" id="{554C6CFE-867E-4BB2-AAB9-A0A8058FD778}"/>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38" name="모서리가 둥근 직사각형 49">
                <a:extLst>
                  <a:ext uri="{FF2B5EF4-FFF2-40B4-BE49-F238E27FC236}">
                    <a16:creationId xmlns:a16="http://schemas.microsoft.com/office/drawing/2014/main" id="{F7BA5695-11B7-4B99-A00B-29C013BD348F}"/>
                  </a:ext>
                </a:extLst>
              </p:cNvPr>
              <p:cNvSpPr/>
              <p:nvPr/>
            </p:nvSpPr>
            <p:spPr>
              <a:xfrm>
                <a:off x="9763295" y="2880582"/>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Application</a:t>
                </a:r>
              </a:p>
              <a:p>
                <a:pPr algn="ctr"/>
                <a:r>
                  <a:rPr lang="en-US" altLang="ko-KR" sz="1050" dirty="0">
                    <a:solidFill>
                      <a:srgbClr val="0043B2"/>
                    </a:solidFill>
                    <a:latin typeface="SamsungOne-600" panose="020B0703030303020204"/>
                    <a:ea typeface="SamsungOne-600C" panose="020B0706030303020204" pitchFamily="34" charset="0"/>
                  </a:rPr>
                  <a:t>Master</a:t>
                </a:r>
              </a:p>
            </p:txBody>
          </p:sp>
          <p:sp>
            <p:nvSpPr>
              <p:cNvPr id="39" name="직사각형 38">
                <a:extLst>
                  <a:ext uri="{FF2B5EF4-FFF2-40B4-BE49-F238E27FC236}">
                    <a16:creationId xmlns:a16="http://schemas.microsoft.com/office/drawing/2014/main" id="{97C6CAC5-2FD8-4B66-BD34-26655F712C8E}"/>
                  </a:ext>
                </a:extLst>
              </p:cNvPr>
              <p:cNvSpPr/>
              <p:nvPr/>
            </p:nvSpPr>
            <p:spPr>
              <a:xfrm>
                <a:off x="9682944" y="2559929"/>
                <a:ext cx="1285929"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40" name="직사각형 39">
                <a:extLst>
                  <a:ext uri="{FF2B5EF4-FFF2-40B4-BE49-F238E27FC236}">
                    <a16:creationId xmlns:a16="http://schemas.microsoft.com/office/drawing/2014/main" id="{BB31D4D8-1E72-477C-AEFD-A48460525440}"/>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41" name="직사각형 40">
                <a:extLst>
                  <a:ext uri="{FF2B5EF4-FFF2-40B4-BE49-F238E27FC236}">
                    <a16:creationId xmlns:a16="http://schemas.microsoft.com/office/drawing/2014/main" id="{19229824-08F2-4F0C-B8DD-78D8411B9C99}"/>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17" name="그룹 16">
              <a:extLst>
                <a:ext uri="{FF2B5EF4-FFF2-40B4-BE49-F238E27FC236}">
                  <a16:creationId xmlns:a16="http://schemas.microsoft.com/office/drawing/2014/main" id="{5A251D5D-6497-4A01-802E-FBF257ECA33B}"/>
                </a:ext>
              </a:extLst>
            </p:cNvPr>
            <p:cNvGrpSpPr/>
            <p:nvPr/>
          </p:nvGrpSpPr>
          <p:grpSpPr>
            <a:xfrm>
              <a:off x="3909169" y="5072065"/>
              <a:ext cx="2489395" cy="972840"/>
              <a:chOff x="3502771" y="5231720"/>
              <a:chExt cx="2489395" cy="972840"/>
            </a:xfrm>
          </p:grpSpPr>
          <p:sp>
            <p:nvSpPr>
              <p:cNvPr id="33" name="모서리가 둥근 직사각형 42">
                <a:extLst>
                  <a:ext uri="{FF2B5EF4-FFF2-40B4-BE49-F238E27FC236}">
                    <a16:creationId xmlns:a16="http://schemas.microsoft.com/office/drawing/2014/main" id="{1E825187-84E8-46CC-A5C0-677EBCB69B5F}"/>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34" name="직사각형 33">
                <a:extLst>
                  <a:ext uri="{FF2B5EF4-FFF2-40B4-BE49-F238E27FC236}">
                    <a16:creationId xmlns:a16="http://schemas.microsoft.com/office/drawing/2014/main" id="{80DB1747-49DA-470F-BA19-45C867072421}"/>
                  </a:ext>
                </a:extLst>
              </p:cNvPr>
              <p:cNvSpPr/>
              <p:nvPr/>
            </p:nvSpPr>
            <p:spPr>
              <a:xfrm>
                <a:off x="3502771" y="548338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35" name="직사각형 34">
                <a:extLst>
                  <a:ext uri="{FF2B5EF4-FFF2-40B4-BE49-F238E27FC236}">
                    <a16:creationId xmlns:a16="http://schemas.microsoft.com/office/drawing/2014/main" id="{9B1DFC9A-FA8F-4E28-A334-206E9E5EFCDC}"/>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36" name="직사각형 35">
                <a:extLst>
                  <a:ext uri="{FF2B5EF4-FFF2-40B4-BE49-F238E27FC236}">
                    <a16:creationId xmlns:a16="http://schemas.microsoft.com/office/drawing/2014/main" id="{843C920C-3086-4F9A-9FB1-83EE1CF4683B}"/>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18" name="모서리가 둥근 직사각형 17">
              <a:extLst>
                <a:ext uri="{FF2B5EF4-FFF2-40B4-BE49-F238E27FC236}">
                  <a16:creationId xmlns:a16="http://schemas.microsoft.com/office/drawing/2014/main" id="{CEE0B836-0121-4A9C-951C-EC11646F5714}"/>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19" name="그룹 18">
              <a:extLst>
                <a:ext uri="{FF2B5EF4-FFF2-40B4-BE49-F238E27FC236}">
                  <a16:creationId xmlns:a16="http://schemas.microsoft.com/office/drawing/2014/main" id="{3E05C985-FBF1-4E97-ADEC-8390F6F2B857}"/>
                </a:ext>
              </a:extLst>
            </p:cNvPr>
            <p:cNvGrpSpPr/>
            <p:nvPr/>
          </p:nvGrpSpPr>
          <p:grpSpPr>
            <a:xfrm>
              <a:off x="2944860" y="2807124"/>
              <a:ext cx="951989" cy="2869802"/>
              <a:chOff x="2538462" y="2966779"/>
              <a:chExt cx="951989" cy="2869802"/>
            </a:xfrm>
          </p:grpSpPr>
          <p:grpSp>
            <p:nvGrpSpPr>
              <p:cNvPr id="29" name="그룹 28">
                <a:extLst>
                  <a:ext uri="{FF2B5EF4-FFF2-40B4-BE49-F238E27FC236}">
                    <a16:creationId xmlns:a16="http://schemas.microsoft.com/office/drawing/2014/main" id="{BD5D72E7-B82D-42C1-B71B-6036A55E67B2}"/>
                  </a:ext>
                </a:extLst>
              </p:cNvPr>
              <p:cNvGrpSpPr/>
              <p:nvPr/>
            </p:nvGrpSpPr>
            <p:grpSpPr>
              <a:xfrm>
                <a:off x="3476830" y="2966779"/>
                <a:ext cx="13621" cy="2869802"/>
                <a:chOff x="3502230" y="3044347"/>
                <a:chExt cx="13621" cy="2869802"/>
              </a:xfrm>
            </p:grpSpPr>
            <p:cxnSp>
              <p:nvCxnSpPr>
                <p:cNvPr id="31" name="꺾인 연결선 40">
                  <a:extLst>
                    <a:ext uri="{FF2B5EF4-FFF2-40B4-BE49-F238E27FC236}">
                      <a16:creationId xmlns:a16="http://schemas.microsoft.com/office/drawing/2014/main" id="{CFC3735D-6298-41B5-9684-4641EF94FDCD}"/>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꺾인 연결선 41">
                  <a:extLst>
                    <a:ext uri="{FF2B5EF4-FFF2-40B4-BE49-F238E27FC236}">
                      <a16:creationId xmlns:a16="http://schemas.microsoft.com/office/drawing/2014/main" id="{34BD3416-0498-4C6A-8C8B-994A80390A78}"/>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0" name="직선 연결선 29">
                <a:extLst>
                  <a:ext uri="{FF2B5EF4-FFF2-40B4-BE49-F238E27FC236}">
                    <a16:creationId xmlns:a16="http://schemas.microsoft.com/office/drawing/2014/main" id="{CBE766C6-A23D-42BF-86F2-F35DA4B1B7D6}"/>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1DEC1DB9-39BB-408F-BF19-026A820A2549}"/>
                </a:ext>
              </a:extLst>
            </p:cNvPr>
            <p:cNvGrpSpPr/>
            <p:nvPr/>
          </p:nvGrpSpPr>
          <p:grpSpPr>
            <a:xfrm>
              <a:off x="6340537" y="2791884"/>
              <a:ext cx="945214" cy="2869802"/>
              <a:chOff x="5934139" y="2951539"/>
              <a:chExt cx="945214" cy="2869802"/>
            </a:xfrm>
          </p:grpSpPr>
          <p:grpSp>
            <p:nvGrpSpPr>
              <p:cNvPr id="25" name="그룹 24">
                <a:extLst>
                  <a:ext uri="{FF2B5EF4-FFF2-40B4-BE49-F238E27FC236}">
                    <a16:creationId xmlns:a16="http://schemas.microsoft.com/office/drawing/2014/main" id="{8CD74AC1-97D6-43FD-84E5-455D4E28FBA4}"/>
                  </a:ext>
                </a:extLst>
              </p:cNvPr>
              <p:cNvGrpSpPr/>
              <p:nvPr/>
            </p:nvGrpSpPr>
            <p:grpSpPr>
              <a:xfrm rot="10800000">
                <a:off x="5934139" y="2951539"/>
                <a:ext cx="12700" cy="2869802"/>
                <a:chOff x="3503151" y="2907187"/>
                <a:chExt cx="12700" cy="2869802"/>
              </a:xfrm>
            </p:grpSpPr>
            <p:cxnSp>
              <p:nvCxnSpPr>
                <p:cNvPr id="27" name="꺾인 연결선 36">
                  <a:extLst>
                    <a:ext uri="{FF2B5EF4-FFF2-40B4-BE49-F238E27FC236}">
                      <a16:creationId xmlns:a16="http://schemas.microsoft.com/office/drawing/2014/main" id="{6D7C9115-174D-429E-8030-B4A652AE6C9C}"/>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37">
                  <a:extLst>
                    <a:ext uri="{FF2B5EF4-FFF2-40B4-BE49-F238E27FC236}">
                      <a16:creationId xmlns:a16="http://schemas.microsoft.com/office/drawing/2014/main" id="{D85F61C0-8939-4C69-8EBF-21786F2EF2DB}"/>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6" name="직선 연결선 25">
                <a:extLst>
                  <a:ext uri="{FF2B5EF4-FFF2-40B4-BE49-F238E27FC236}">
                    <a16:creationId xmlns:a16="http://schemas.microsoft.com/office/drawing/2014/main" id="{548BD091-4DAB-45D4-AE32-12618637645B}"/>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cxnSp>
          <p:nvCxnSpPr>
            <p:cNvPr id="21" name="직선 화살표 연결선 20">
              <a:extLst>
                <a:ext uri="{FF2B5EF4-FFF2-40B4-BE49-F238E27FC236}">
                  <a16:creationId xmlns:a16="http://schemas.microsoft.com/office/drawing/2014/main" id="{92A64DCB-738E-4A29-B714-777D31F282E9}"/>
                </a:ext>
              </a:extLst>
            </p:cNvPr>
            <p:cNvCxnSpPr>
              <a:stCxn id="50" idx="2"/>
              <a:endCxn id="10" idx="0"/>
            </p:cNvCxnSpPr>
            <p:nvPr/>
          </p:nvCxnSpPr>
          <p:spPr>
            <a:xfrm>
              <a:off x="2397671" y="3227544"/>
              <a:ext cx="0" cy="61212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F6BDB4B-40B3-4F75-ADE9-E8A055A29392}"/>
                </a:ext>
              </a:extLst>
            </p:cNvPr>
            <p:cNvCxnSpPr>
              <a:stCxn id="10" idx="3"/>
              <a:endCxn id="37" idx="1"/>
            </p:cNvCxnSpPr>
            <p:nvPr/>
          </p:nvCxnSpPr>
          <p:spPr>
            <a:xfrm>
              <a:off x="2949397" y="4165825"/>
              <a:ext cx="960152" cy="502694"/>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모서리가 둥근 직사각형 21">
              <a:extLst>
                <a:ext uri="{FF2B5EF4-FFF2-40B4-BE49-F238E27FC236}">
                  <a16:creationId xmlns:a16="http://schemas.microsoft.com/office/drawing/2014/main" id="{3F6A7ECB-1A8D-4337-B51F-A4E600700E55}"/>
                </a:ext>
              </a:extLst>
            </p:cNvPr>
            <p:cNvSpPr/>
            <p:nvPr/>
          </p:nvSpPr>
          <p:spPr>
            <a:xfrm>
              <a:off x="3989520"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600" panose="020B0703030303020204"/>
                <a:ea typeface="SamsungOne-600C" panose="020B0706030303020204" pitchFamily="34" charset="0"/>
              </a:endParaRPr>
            </a:p>
          </p:txBody>
        </p:sp>
        <p:sp>
          <p:nvSpPr>
            <p:cNvPr id="24" name="모서리가 둥근 직사각형 68">
              <a:extLst>
                <a:ext uri="{FF2B5EF4-FFF2-40B4-BE49-F238E27FC236}">
                  <a16:creationId xmlns:a16="http://schemas.microsoft.com/office/drawing/2014/main" id="{3D1DBE57-2656-4FEC-A133-E8F6AAA51C46}"/>
                </a:ext>
              </a:extLst>
            </p:cNvPr>
            <p:cNvSpPr/>
            <p:nvPr/>
          </p:nvSpPr>
          <p:spPr>
            <a:xfrm>
              <a:off x="2506470" y="4432675"/>
              <a:ext cx="831631" cy="454050"/>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600" panose="020B0703030303020204"/>
                  <a:ea typeface="SamsungOne-600C" panose="020B0706030303020204" pitchFamily="34" charset="0"/>
                </a:rPr>
                <a:t>“</a:t>
              </a:r>
              <a:r>
                <a:rPr lang="en-US" altLang="ko-KR" sz="900" dirty="0" err="1">
                  <a:solidFill>
                    <a:srgbClr val="0043B2"/>
                  </a:solidFill>
                  <a:latin typeface="SamsungOne-600" panose="020B0703030303020204"/>
                  <a:ea typeface="SamsungOne-600C" panose="020B0706030303020204" pitchFamily="34" charset="0"/>
                </a:rPr>
                <a:t>Đây</a:t>
              </a:r>
              <a:r>
                <a:rPr lang="en-US" altLang="ko-KR" sz="900" dirty="0">
                  <a:solidFill>
                    <a:srgbClr val="0043B2"/>
                  </a:solidFill>
                  <a:latin typeface="SamsungOne-600" panose="020B0703030303020204"/>
                  <a:ea typeface="SamsungOne-600C" panose="020B0706030303020204" pitchFamily="34" charset="0"/>
                </a:rPr>
                <a:t> </a:t>
              </a:r>
              <a:r>
                <a:rPr lang="en-US" altLang="ko-KR" sz="900" dirty="0" err="1">
                  <a:solidFill>
                    <a:srgbClr val="0043B2"/>
                  </a:solidFill>
                  <a:latin typeface="SamsungOne-600" panose="020B0703030303020204"/>
                  <a:ea typeface="SamsungOne-600C" panose="020B0706030303020204" pitchFamily="34" charset="0"/>
                </a:rPr>
                <a:t>là</a:t>
              </a:r>
              <a:r>
                <a:rPr lang="en-US" altLang="ko-KR" sz="900" dirty="0">
                  <a:solidFill>
                    <a:srgbClr val="0043B2"/>
                  </a:solidFill>
                  <a:latin typeface="SamsungOne-600" panose="020B0703030303020204"/>
                  <a:ea typeface="SamsungOne-600C" panose="020B0706030303020204" pitchFamily="34" charset="0"/>
                </a:rPr>
                <a:t> </a:t>
              </a:r>
              <a:r>
                <a:rPr lang="en-US" altLang="ko-KR" sz="900" dirty="0" err="1">
                  <a:solidFill>
                    <a:srgbClr val="0043B2"/>
                  </a:solidFill>
                  <a:latin typeface="SamsungOne-600" panose="020B0703030303020204"/>
                  <a:ea typeface="SamsungOne-600C" panose="020B0706030303020204" pitchFamily="34" charset="0"/>
                </a:rPr>
                <a:t>thùng</a:t>
              </a:r>
              <a:r>
                <a:rPr lang="en-US" altLang="ko-KR" sz="900" dirty="0">
                  <a:solidFill>
                    <a:srgbClr val="0043B2"/>
                  </a:solidFill>
                  <a:latin typeface="SamsungOne-600" panose="020B0703030303020204"/>
                  <a:ea typeface="SamsungOne-600C" panose="020B0706030303020204" pitchFamily="34" charset="0"/>
                </a:rPr>
                <a:t> </a:t>
              </a:r>
              <a:r>
                <a:rPr lang="en-US" altLang="ko-KR" sz="900" dirty="0" err="1">
                  <a:solidFill>
                    <a:srgbClr val="0043B2"/>
                  </a:solidFill>
                  <a:latin typeface="SamsungOne-600" panose="020B0703030303020204"/>
                  <a:ea typeface="SamsungOne-600C" panose="020B0706030303020204" pitchFamily="34" charset="0"/>
                </a:rPr>
                <a:t>chứa</a:t>
              </a:r>
              <a:r>
                <a:rPr lang="en-US" altLang="ko-KR" sz="900" dirty="0">
                  <a:solidFill>
                    <a:srgbClr val="0043B2"/>
                  </a:solidFill>
                  <a:latin typeface="SamsungOne-600" panose="020B0703030303020204"/>
                  <a:ea typeface="SamsungOne-600C" panose="020B0706030303020204" pitchFamily="34" charset="0"/>
                </a:rPr>
                <a:t> </a:t>
              </a:r>
              <a:r>
                <a:rPr lang="en-US" altLang="ko-KR" sz="900" dirty="0" err="1">
                  <a:solidFill>
                    <a:srgbClr val="0043B2"/>
                  </a:solidFill>
                  <a:latin typeface="SamsungOne-600" panose="020B0703030303020204"/>
                  <a:ea typeface="SamsungOne-600C" panose="020B0706030303020204" pitchFamily="34" charset="0"/>
                </a:rPr>
                <a:t>của</a:t>
              </a:r>
              <a:r>
                <a:rPr lang="en-US" altLang="ko-KR" sz="900" dirty="0">
                  <a:solidFill>
                    <a:srgbClr val="0043B2"/>
                  </a:solidFill>
                  <a:latin typeface="SamsungOne-600" panose="020B0703030303020204"/>
                  <a:ea typeface="SamsungOne-600C" panose="020B0706030303020204" pitchFamily="34" charset="0"/>
                </a:rPr>
                <a:t> </a:t>
              </a:r>
              <a:r>
                <a:rPr lang="en-US" altLang="ko-KR" sz="900" dirty="0" err="1">
                  <a:solidFill>
                    <a:srgbClr val="0043B2"/>
                  </a:solidFill>
                  <a:latin typeface="SamsungOne-600" panose="020B0703030303020204"/>
                  <a:ea typeface="SamsungOne-600C" panose="020B0706030303020204" pitchFamily="34" charset="0"/>
                </a:rPr>
                <a:t>bạn</a:t>
              </a:r>
              <a:r>
                <a:rPr lang="en-US" altLang="ko-KR" sz="900" dirty="0">
                  <a:solidFill>
                    <a:srgbClr val="0043B2"/>
                  </a:solidFill>
                  <a:latin typeface="SamsungOne-600" panose="020B0703030303020204"/>
                  <a:ea typeface="SamsungOne-600C" panose="020B0706030303020204" pitchFamily="34" charset="0"/>
                </a:rPr>
                <a:t>”</a:t>
              </a:r>
            </a:p>
          </p:txBody>
        </p:sp>
      </p:grpSp>
    </p:spTree>
    <p:extLst>
      <p:ext uri="{BB962C8B-B14F-4D97-AF65-F5344CB8AC3E}">
        <p14:creationId xmlns:p14="http://schemas.microsoft.com/office/powerpoint/2010/main" val="1264130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56" name="그룹 55">
            <a:extLst>
              <a:ext uri="{FF2B5EF4-FFF2-40B4-BE49-F238E27FC236}">
                <a16:creationId xmlns:a16="http://schemas.microsoft.com/office/drawing/2014/main" id="{E0E57A1D-74E8-4640-BB46-68347CFB70AE}"/>
              </a:ext>
            </a:extLst>
          </p:cNvPr>
          <p:cNvGrpSpPr/>
          <p:nvPr/>
        </p:nvGrpSpPr>
        <p:grpSpPr>
          <a:xfrm>
            <a:off x="1845944" y="2286746"/>
            <a:ext cx="6494033" cy="3758159"/>
            <a:chOff x="1845944" y="2286746"/>
            <a:chExt cx="6494033" cy="3758159"/>
          </a:xfrm>
        </p:grpSpPr>
        <p:grpSp>
          <p:nvGrpSpPr>
            <p:cNvPr id="57" name="그룹 56">
              <a:extLst>
                <a:ext uri="{FF2B5EF4-FFF2-40B4-BE49-F238E27FC236}">
                  <a16:creationId xmlns:a16="http://schemas.microsoft.com/office/drawing/2014/main" id="{38D2CCE4-A410-4A5A-AB62-5C3385A7377A}"/>
                </a:ext>
              </a:extLst>
            </p:cNvPr>
            <p:cNvGrpSpPr/>
            <p:nvPr/>
          </p:nvGrpSpPr>
          <p:grpSpPr>
            <a:xfrm>
              <a:off x="1845944" y="2362240"/>
              <a:ext cx="1152681" cy="955481"/>
              <a:chOff x="7354849" y="2351599"/>
              <a:chExt cx="1259180" cy="955481"/>
            </a:xfrm>
          </p:grpSpPr>
          <p:sp>
            <p:nvSpPr>
              <p:cNvPr id="101" name="모서리가 둥근 직사각형 65">
                <a:extLst>
                  <a:ext uri="{FF2B5EF4-FFF2-40B4-BE49-F238E27FC236}">
                    <a16:creationId xmlns:a16="http://schemas.microsoft.com/office/drawing/2014/main" id="{9F939CFF-41B8-4808-839F-870BFB11B8C6}"/>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2" name="모서리가 둥근 직사각형 66">
                <a:extLst>
                  <a:ext uri="{FF2B5EF4-FFF2-40B4-BE49-F238E27FC236}">
                    <a16:creationId xmlns:a16="http://schemas.microsoft.com/office/drawing/2014/main" id="{4435117D-E101-424C-8BBC-ADCDFDC1A6DD}"/>
                  </a:ext>
                </a:extLst>
              </p:cNvPr>
              <p:cNvSpPr/>
              <p:nvPr/>
            </p:nvSpPr>
            <p:spPr>
              <a:xfrm>
                <a:off x="7419728" y="2827906"/>
                <a:ext cx="1101327" cy="411436"/>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03" name="모서리가 둥근 직사각형 67">
                <a:extLst>
                  <a:ext uri="{FF2B5EF4-FFF2-40B4-BE49-F238E27FC236}">
                    <a16:creationId xmlns:a16="http://schemas.microsoft.com/office/drawing/2014/main" id="{0677D30D-62FF-4AA2-BCB5-F83EC049014D}"/>
                  </a:ext>
                </a:extLst>
              </p:cNvPr>
              <p:cNvSpPr/>
              <p:nvPr/>
            </p:nvSpPr>
            <p:spPr>
              <a:xfrm>
                <a:off x="7404132" y="2351599"/>
                <a:ext cx="1116923" cy="365800"/>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58" name="모서리가 둥근 직사각형 9">
              <a:extLst>
                <a:ext uri="{FF2B5EF4-FFF2-40B4-BE49-F238E27FC236}">
                  <a16:creationId xmlns:a16="http://schemas.microsoft.com/office/drawing/2014/main" id="{6F437B55-6900-434E-BFAD-3A435A1A6514}"/>
                </a:ext>
              </a:extLst>
            </p:cNvPr>
            <p:cNvSpPr/>
            <p:nvPr/>
          </p:nvSpPr>
          <p:spPr>
            <a:xfrm>
              <a:off x="1863583" y="3839665"/>
              <a:ext cx="1085814"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59" name="그룹 58">
              <a:extLst>
                <a:ext uri="{FF2B5EF4-FFF2-40B4-BE49-F238E27FC236}">
                  <a16:creationId xmlns:a16="http://schemas.microsoft.com/office/drawing/2014/main" id="{FA439698-4F12-4524-BA54-44093AD4BBEE}"/>
                </a:ext>
              </a:extLst>
            </p:cNvPr>
            <p:cNvGrpSpPr/>
            <p:nvPr/>
          </p:nvGrpSpPr>
          <p:grpSpPr>
            <a:xfrm>
              <a:off x="3909169" y="2286746"/>
              <a:ext cx="2489395" cy="837267"/>
              <a:chOff x="9682944" y="2283238"/>
              <a:chExt cx="2489395" cy="1069562"/>
            </a:xfrm>
          </p:grpSpPr>
          <p:sp>
            <p:nvSpPr>
              <p:cNvPr id="94" name="모서리가 둥근 직사각형 53">
                <a:extLst>
                  <a:ext uri="{FF2B5EF4-FFF2-40B4-BE49-F238E27FC236}">
                    <a16:creationId xmlns:a16="http://schemas.microsoft.com/office/drawing/2014/main" id="{EDC75AAD-1274-439A-AD8B-877179091D4E}"/>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grpSp>
            <p:nvGrpSpPr>
              <p:cNvPr id="95" name="그룹 94">
                <a:extLst>
                  <a:ext uri="{FF2B5EF4-FFF2-40B4-BE49-F238E27FC236}">
                    <a16:creationId xmlns:a16="http://schemas.microsoft.com/office/drawing/2014/main" id="{11B61192-7C89-461C-B389-720FC2C2BACE}"/>
                  </a:ext>
                </a:extLst>
              </p:cNvPr>
              <p:cNvGrpSpPr/>
              <p:nvPr/>
            </p:nvGrpSpPr>
            <p:grpSpPr>
              <a:xfrm>
                <a:off x="9763295" y="2880582"/>
                <a:ext cx="2272888" cy="380114"/>
                <a:chOff x="9315076" y="2860484"/>
                <a:chExt cx="2272888" cy="380114"/>
              </a:xfrm>
            </p:grpSpPr>
            <p:sp>
              <p:nvSpPr>
                <p:cNvPr id="99" name="모서리가 둥근 직사각형 58">
                  <a:extLst>
                    <a:ext uri="{FF2B5EF4-FFF2-40B4-BE49-F238E27FC236}">
                      <a16:creationId xmlns:a16="http://schemas.microsoft.com/office/drawing/2014/main" id="{BBB4C9C8-C74B-45BB-BD02-49A3E5558804}"/>
                    </a:ext>
                  </a:extLst>
                </p:cNvPr>
                <p:cNvSpPr/>
                <p:nvPr/>
              </p:nvSpPr>
              <p:spPr>
                <a:xfrm>
                  <a:off x="9315076"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00" name="모서리가 둥근 직사각형 59">
                  <a:extLst>
                    <a:ext uri="{FF2B5EF4-FFF2-40B4-BE49-F238E27FC236}">
                      <a16:creationId xmlns:a16="http://schemas.microsoft.com/office/drawing/2014/main" id="{D97E6DED-49B5-42D6-BD8A-990F5EA10441}"/>
                    </a:ext>
                  </a:extLst>
                </p:cNvPr>
                <p:cNvSpPr/>
                <p:nvPr/>
              </p:nvSpPr>
              <p:spPr>
                <a:xfrm>
                  <a:off x="10492215"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sp>
            <p:nvSpPr>
              <p:cNvPr id="96" name="직사각형 95">
                <a:extLst>
                  <a:ext uri="{FF2B5EF4-FFF2-40B4-BE49-F238E27FC236}">
                    <a16:creationId xmlns:a16="http://schemas.microsoft.com/office/drawing/2014/main" id="{9B494296-D31D-47CD-967D-4D6917EC9D1B}"/>
                  </a:ext>
                </a:extLst>
              </p:cNvPr>
              <p:cNvSpPr/>
              <p:nvPr/>
            </p:nvSpPr>
            <p:spPr>
              <a:xfrm>
                <a:off x="9682944" y="2559929"/>
                <a:ext cx="1622560"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tài</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nguyên</a:t>
                </a:r>
                <a:endParaRPr lang="en-US" altLang="ko-KR" sz="1050" dirty="0">
                  <a:solidFill>
                    <a:srgbClr val="0043B2"/>
                  </a:solidFill>
                  <a:latin typeface="SamsungOne-600" panose="020B0703030303020204"/>
                  <a:ea typeface="SamsungOne-600C" panose="020B0706030303020204" pitchFamily="34" charset="0"/>
                </a:endParaRPr>
              </a:p>
            </p:txBody>
          </p:sp>
          <p:sp>
            <p:nvSpPr>
              <p:cNvPr id="97" name="직사각형 96">
                <a:extLst>
                  <a:ext uri="{FF2B5EF4-FFF2-40B4-BE49-F238E27FC236}">
                    <a16:creationId xmlns:a16="http://schemas.microsoft.com/office/drawing/2014/main" id="{C3CFD0D3-CDF4-4B4B-8022-29A73068854E}"/>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8" name="직사각형 97">
                <a:extLst>
                  <a:ext uri="{FF2B5EF4-FFF2-40B4-BE49-F238E27FC236}">
                    <a16:creationId xmlns:a16="http://schemas.microsoft.com/office/drawing/2014/main" id="{81C5BCB2-936A-46C4-8C08-95C1240FA6FB}"/>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60" name="모서리가 둥근 직사각형 11">
              <a:extLst>
                <a:ext uri="{FF2B5EF4-FFF2-40B4-BE49-F238E27FC236}">
                  <a16:creationId xmlns:a16="http://schemas.microsoft.com/office/drawing/2014/main" id="{5A970A45-F28E-4538-9B94-B277DCB5F27E}"/>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61" name="직사각형 60">
              <a:extLst>
                <a:ext uri="{FF2B5EF4-FFF2-40B4-BE49-F238E27FC236}">
                  <a16:creationId xmlns:a16="http://schemas.microsoft.com/office/drawing/2014/main" id="{E6F48689-39B0-4518-8163-AC1DD902A6C2}"/>
                </a:ext>
              </a:extLst>
            </p:cNvPr>
            <p:cNvSpPr/>
            <p:nvPr/>
          </p:nvSpPr>
          <p:spPr>
            <a:xfrm>
              <a:off x="3909169" y="3394725"/>
              <a:ext cx="1622560"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tài</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nguyên</a:t>
              </a:r>
              <a:endParaRPr lang="en-US" altLang="ko-KR" sz="1050" dirty="0">
                <a:solidFill>
                  <a:srgbClr val="0043B2"/>
                </a:solidFill>
                <a:latin typeface="SamsungOne-600" panose="020B0703030303020204"/>
                <a:ea typeface="SamsungOne-600C" panose="020B0706030303020204" pitchFamily="34" charset="0"/>
              </a:endParaRPr>
            </a:p>
          </p:txBody>
        </p:sp>
        <p:sp>
          <p:nvSpPr>
            <p:cNvPr id="62" name="직사각형 61">
              <a:extLst>
                <a:ext uri="{FF2B5EF4-FFF2-40B4-BE49-F238E27FC236}">
                  <a16:creationId xmlns:a16="http://schemas.microsoft.com/office/drawing/2014/main" id="{81803279-AF0C-4E0C-8071-F9772A5B025D}"/>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63" name="직사각형 62">
              <a:extLst>
                <a:ext uri="{FF2B5EF4-FFF2-40B4-BE49-F238E27FC236}">
                  <a16:creationId xmlns:a16="http://schemas.microsoft.com/office/drawing/2014/main" id="{B4AF9744-9CFF-436B-86E0-A54B3BE74B83}"/>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64" name="그룹 63">
              <a:extLst>
                <a:ext uri="{FF2B5EF4-FFF2-40B4-BE49-F238E27FC236}">
                  <a16:creationId xmlns:a16="http://schemas.microsoft.com/office/drawing/2014/main" id="{E4CD72D4-6979-4F06-975B-D25AEBDC82BB}"/>
                </a:ext>
              </a:extLst>
            </p:cNvPr>
            <p:cNvGrpSpPr/>
            <p:nvPr/>
          </p:nvGrpSpPr>
          <p:grpSpPr>
            <a:xfrm>
              <a:off x="3909169" y="4062290"/>
              <a:ext cx="2489395" cy="972840"/>
              <a:chOff x="9682944" y="2283238"/>
              <a:chExt cx="2489395" cy="1069562"/>
            </a:xfrm>
          </p:grpSpPr>
          <p:sp>
            <p:nvSpPr>
              <p:cNvPr id="89" name="모서리가 둥근 직사각형 48">
                <a:extLst>
                  <a:ext uri="{FF2B5EF4-FFF2-40B4-BE49-F238E27FC236}">
                    <a16:creationId xmlns:a16="http://schemas.microsoft.com/office/drawing/2014/main" id="{6E817E2C-F216-4390-A631-94D236CE4A58}"/>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0" name="모서리가 둥근 직사각형 49">
                <a:extLst>
                  <a:ext uri="{FF2B5EF4-FFF2-40B4-BE49-F238E27FC236}">
                    <a16:creationId xmlns:a16="http://schemas.microsoft.com/office/drawing/2014/main" id="{2B281B78-84DB-46D4-867E-69A1E1FC6E11}"/>
                  </a:ext>
                </a:extLst>
              </p:cNvPr>
              <p:cNvSpPr/>
              <p:nvPr/>
            </p:nvSpPr>
            <p:spPr>
              <a:xfrm>
                <a:off x="9763295" y="2880582"/>
                <a:ext cx="1095749" cy="380114"/>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a:t>
                </a:r>
              </a:p>
            </p:txBody>
          </p:sp>
          <p:sp>
            <p:nvSpPr>
              <p:cNvPr id="91" name="직사각형 90">
                <a:extLst>
                  <a:ext uri="{FF2B5EF4-FFF2-40B4-BE49-F238E27FC236}">
                    <a16:creationId xmlns:a16="http://schemas.microsoft.com/office/drawing/2014/main" id="{89A9ED86-6535-4B89-9E1C-FE21EB30795E}"/>
                  </a:ext>
                </a:extLst>
              </p:cNvPr>
              <p:cNvSpPr/>
              <p:nvPr/>
            </p:nvSpPr>
            <p:spPr>
              <a:xfrm>
                <a:off x="9682944" y="2559929"/>
                <a:ext cx="1622560"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tài</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nguyên</a:t>
                </a:r>
                <a:endParaRPr lang="en-US" altLang="ko-KR" sz="1050" dirty="0">
                  <a:solidFill>
                    <a:srgbClr val="0043B2"/>
                  </a:solidFill>
                  <a:latin typeface="SamsungOne-600" panose="020B0703030303020204"/>
                  <a:ea typeface="SamsungOne-600C" panose="020B0706030303020204" pitchFamily="34" charset="0"/>
                </a:endParaRPr>
              </a:p>
            </p:txBody>
          </p:sp>
          <p:sp>
            <p:nvSpPr>
              <p:cNvPr id="92" name="직사각형 91">
                <a:extLst>
                  <a:ext uri="{FF2B5EF4-FFF2-40B4-BE49-F238E27FC236}">
                    <a16:creationId xmlns:a16="http://schemas.microsoft.com/office/drawing/2014/main" id="{705A4887-0A41-4A08-AD4E-9127CE317DC1}"/>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3" name="직사각형 92">
                <a:extLst>
                  <a:ext uri="{FF2B5EF4-FFF2-40B4-BE49-F238E27FC236}">
                    <a16:creationId xmlns:a16="http://schemas.microsoft.com/office/drawing/2014/main" id="{FA2D6A04-272D-4A11-91BB-AB37663E62A9}"/>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65" name="그룹 64">
              <a:extLst>
                <a:ext uri="{FF2B5EF4-FFF2-40B4-BE49-F238E27FC236}">
                  <a16:creationId xmlns:a16="http://schemas.microsoft.com/office/drawing/2014/main" id="{66369EDB-FB8C-4377-A89D-D62557CC5FBD}"/>
                </a:ext>
              </a:extLst>
            </p:cNvPr>
            <p:cNvGrpSpPr/>
            <p:nvPr/>
          </p:nvGrpSpPr>
          <p:grpSpPr>
            <a:xfrm>
              <a:off x="3909169" y="5072065"/>
              <a:ext cx="2489395" cy="972840"/>
              <a:chOff x="3502771" y="5231720"/>
              <a:chExt cx="2489395" cy="972840"/>
            </a:xfrm>
          </p:grpSpPr>
          <p:sp>
            <p:nvSpPr>
              <p:cNvPr id="85" name="모서리가 둥근 직사각형 42">
                <a:extLst>
                  <a:ext uri="{FF2B5EF4-FFF2-40B4-BE49-F238E27FC236}">
                    <a16:creationId xmlns:a16="http://schemas.microsoft.com/office/drawing/2014/main" id="{4B97A5A7-4B7F-4510-A851-29F503F083A2}"/>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6" name="직사각형 85">
                <a:extLst>
                  <a:ext uri="{FF2B5EF4-FFF2-40B4-BE49-F238E27FC236}">
                    <a16:creationId xmlns:a16="http://schemas.microsoft.com/office/drawing/2014/main" id="{A73A62D0-CECB-4837-BF8E-21A4FA05EA03}"/>
                  </a:ext>
                </a:extLst>
              </p:cNvPr>
              <p:cNvSpPr/>
              <p:nvPr/>
            </p:nvSpPr>
            <p:spPr>
              <a:xfrm>
                <a:off x="3502771" y="5483389"/>
                <a:ext cx="1622560"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tài</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nguyên</a:t>
                </a:r>
                <a:endParaRPr lang="en-US" altLang="ko-KR" sz="1050" dirty="0">
                  <a:solidFill>
                    <a:srgbClr val="0043B2"/>
                  </a:solidFill>
                  <a:latin typeface="SamsungOne-600" panose="020B0703030303020204"/>
                  <a:ea typeface="SamsungOne-600C" panose="020B0706030303020204" pitchFamily="34" charset="0"/>
                </a:endParaRPr>
              </a:p>
            </p:txBody>
          </p:sp>
          <p:sp>
            <p:nvSpPr>
              <p:cNvPr id="87" name="직사각형 86">
                <a:extLst>
                  <a:ext uri="{FF2B5EF4-FFF2-40B4-BE49-F238E27FC236}">
                    <a16:creationId xmlns:a16="http://schemas.microsoft.com/office/drawing/2014/main" id="{1020D927-17B3-4137-A2DC-8DD84C3E2A9E}"/>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8" name="직사각형 87">
                <a:extLst>
                  <a:ext uri="{FF2B5EF4-FFF2-40B4-BE49-F238E27FC236}">
                    <a16:creationId xmlns:a16="http://schemas.microsoft.com/office/drawing/2014/main" id="{C25B68C9-6E5A-4F4B-B909-59E52CBFEA92}"/>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66" name="모서리가 둥근 직사각형 17">
              <a:extLst>
                <a:ext uri="{FF2B5EF4-FFF2-40B4-BE49-F238E27FC236}">
                  <a16:creationId xmlns:a16="http://schemas.microsoft.com/office/drawing/2014/main" id="{8C2AACCD-5AE3-41AE-94A7-A19BDAA18BBB}"/>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67" name="그룹 66">
              <a:extLst>
                <a:ext uri="{FF2B5EF4-FFF2-40B4-BE49-F238E27FC236}">
                  <a16:creationId xmlns:a16="http://schemas.microsoft.com/office/drawing/2014/main" id="{E7BCB9B0-ADA8-4E57-B300-E1B28A3F0BE9}"/>
                </a:ext>
              </a:extLst>
            </p:cNvPr>
            <p:cNvGrpSpPr/>
            <p:nvPr/>
          </p:nvGrpSpPr>
          <p:grpSpPr>
            <a:xfrm>
              <a:off x="2944860" y="2807124"/>
              <a:ext cx="951989" cy="2869802"/>
              <a:chOff x="2538462" y="2966779"/>
              <a:chExt cx="951989" cy="2869802"/>
            </a:xfrm>
          </p:grpSpPr>
          <p:grpSp>
            <p:nvGrpSpPr>
              <p:cNvPr id="81" name="그룹 80">
                <a:extLst>
                  <a:ext uri="{FF2B5EF4-FFF2-40B4-BE49-F238E27FC236}">
                    <a16:creationId xmlns:a16="http://schemas.microsoft.com/office/drawing/2014/main" id="{443B88D9-A2B1-4817-8445-B402993F7384}"/>
                  </a:ext>
                </a:extLst>
              </p:cNvPr>
              <p:cNvGrpSpPr/>
              <p:nvPr/>
            </p:nvGrpSpPr>
            <p:grpSpPr>
              <a:xfrm>
                <a:off x="3476830" y="2966779"/>
                <a:ext cx="13621" cy="2869802"/>
                <a:chOff x="3502230" y="3044347"/>
                <a:chExt cx="13621" cy="2869802"/>
              </a:xfrm>
            </p:grpSpPr>
            <p:cxnSp>
              <p:nvCxnSpPr>
                <p:cNvPr id="83" name="꺾인 연결선 40">
                  <a:extLst>
                    <a:ext uri="{FF2B5EF4-FFF2-40B4-BE49-F238E27FC236}">
                      <a16:creationId xmlns:a16="http://schemas.microsoft.com/office/drawing/2014/main" id="{B680E323-59C7-49E0-A336-7DFD898D25BE}"/>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꺾인 연결선 41">
                  <a:extLst>
                    <a:ext uri="{FF2B5EF4-FFF2-40B4-BE49-F238E27FC236}">
                      <a16:creationId xmlns:a16="http://schemas.microsoft.com/office/drawing/2014/main" id="{0975A671-3AB9-4AD0-B4E0-2D55FAC06AC1}"/>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2" name="직선 연결선 81">
                <a:extLst>
                  <a:ext uri="{FF2B5EF4-FFF2-40B4-BE49-F238E27FC236}">
                    <a16:creationId xmlns:a16="http://schemas.microsoft.com/office/drawing/2014/main" id="{01EBB4F2-5752-4926-BEE9-495D224BE69C}"/>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id="{96893141-9394-45C5-A3EB-08CAA714FC8E}"/>
                </a:ext>
              </a:extLst>
            </p:cNvPr>
            <p:cNvGrpSpPr/>
            <p:nvPr/>
          </p:nvGrpSpPr>
          <p:grpSpPr>
            <a:xfrm>
              <a:off x="6340537" y="2791884"/>
              <a:ext cx="945214" cy="2869802"/>
              <a:chOff x="5934139" y="2951539"/>
              <a:chExt cx="945214" cy="2869802"/>
            </a:xfrm>
          </p:grpSpPr>
          <p:grpSp>
            <p:nvGrpSpPr>
              <p:cNvPr id="77" name="그룹 76">
                <a:extLst>
                  <a:ext uri="{FF2B5EF4-FFF2-40B4-BE49-F238E27FC236}">
                    <a16:creationId xmlns:a16="http://schemas.microsoft.com/office/drawing/2014/main" id="{6C23493D-9894-4623-B5EE-782D79DEB65D}"/>
                  </a:ext>
                </a:extLst>
              </p:cNvPr>
              <p:cNvGrpSpPr/>
              <p:nvPr/>
            </p:nvGrpSpPr>
            <p:grpSpPr>
              <a:xfrm rot="10800000">
                <a:off x="5934139" y="2951539"/>
                <a:ext cx="12700" cy="2869802"/>
                <a:chOff x="3503151" y="2907187"/>
                <a:chExt cx="12700" cy="2869802"/>
              </a:xfrm>
            </p:grpSpPr>
            <p:cxnSp>
              <p:nvCxnSpPr>
                <p:cNvPr id="79" name="꺾인 연결선 36">
                  <a:extLst>
                    <a:ext uri="{FF2B5EF4-FFF2-40B4-BE49-F238E27FC236}">
                      <a16:creationId xmlns:a16="http://schemas.microsoft.com/office/drawing/2014/main" id="{C66B8AFD-40C0-4CE7-B6F7-9C0B8601F83B}"/>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꺾인 연결선 37">
                  <a:extLst>
                    <a:ext uri="{FF2B5EF4-FFF2-40B4-BE49-F238E27FC236}">
                      <a16:creationId xmlns:a16="http://schemas.microsoft.com/office/drawing/2014/main" id="{5AB63BE0-DE8D-4E90-9593-83550E15DF3B}"/>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78" name="직선 연결선 77">
                <a:extLst>
                  <a:ext uri="{FF2B5EF4-FFF2-40B4-BE49-F238E27FC236}">
                    <a16:creationId xmlns:a16="http://schemas.microsoft.com/office/drawing/2014/main" id="{E19DD9BD-33A8-4BDD-9F43-036772D93C3F}"/>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9" name="그룹 68">
              <a:extLst>
                <a:ext uri="{FF2B5EF4-FFF2-40B4-BE49-F238E27FC236}">
                  <a16:creationId xmlns:a16="http://schemas.microsoft.com/office/drawing/2014/main" id="{3A95B3A3-D97E-4D37-AB8B-4B38A30DE9B1}"/>
                </a:ext>
              </a:extLst>
            </p:cNvPr>
            <p:cNvGrpSpPr/>
            <p:nvPr/>
          </p:nvGrpSpPr>
          <p:grpSpPr>
            <a:xfrm>
              <a:off x="2406490" y="3051913"/>
              <a:ext cx="3581121" cy="1616606"/>
              <a:chOff x="2000092" y="3211568"/>
              <a:chExt cx="3581121" cy="1616606"/>
            </a:xfrm>
          </p:grpSpPr>
          <p:cxnSp>
            <p:nvCxnSpPr>
              <p:cNvPr id="71" name="직선 화살표 연결선 70">
                <a:extLst>
                  <a:ext uri="{FF2B5EF4-FFF2-40B4-BE49-F238E27FC236}">
                    <a16:creationId xmlns:a16="http://schemas.microsoft.com/office/drawing/2014/main" id="{DF7527B2-0A10-467D-AB5E-026775427039}"/>
                  </a:ext>
                </a:extLst>
              </p:cNvPr>
              <p:cNvCxnSpPr>
                <a:cxnSpLocks/>
                <a:stCxn id="102" idx="2"/>
                <a:endCxn id="58" idx="0"/>
              </p:cNvCxnSpPr>
              <p:nvPr/>
            </p:nvCxnSpPr>
            <p:spPr>
              <a:xfrm flipH="1">
                <a:off x="2000092" y="3409638"/>
                <a:ext cx="2936" cy="58968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D102A69-4ACE-422B-B80A-4FC39DCA1C04}"/>
                  </a:ext>
                </a:extLst>
              </p:cNvPr>
              <p:cNvCxnSpPr>
                <a:cxnSpLocks/>
                <a:stCxn id="58" idx="3"/>
                <a:endCxn id="89" idx="1"/>
              </p:cNvCxnSpPr>
              <p:nvPr/>
            </p:nvCxnSpPr>
            <p:spPr>
              <a:xfrm>
                <a:off x="2542999" y="4325480"/>
                <a:ext cx="960152" cy="502694"/>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3" name="그룹 72">
                <a:extLst>
                  <a:ext uri="{FF2B5EF4-FFF2-40B4-BE49-F238E27FC236}">
                    <a16:creationId xmlns:a16="http://schemas.microsoft.com/office/drawing/2014/main" id="{5A22F7BF-1DE3-4676-A9E3-101335CB9D2E}"/>
                  </a:ext>
                </a:extLst>
              </p:cNvPr>
              <p:cNvGrpSpPr/>
              <p:nvPr/>
            </p:nvGrpSpPr>
            <p:grpSpPr>
              <a:xfrm>
                <a:off x="4130997" y="3211568"/>
                <a:ext cx="1450216" cy="1553702"/>
                <a:chOff x="4130997" y="3211568"/>
                <a:chExt cx="1450216" cy="1553702"/>
              </a:xfrm>
            </p:grpSpPr>
            <p:cxnSp>
              <p:nvCxnSpPr>
                <p:cNvPr id="74" name="직선 화살표 연결선 73">
                  <a:extLst>
                    <a:ext uri="{FF2B5EF4-FFF2-40B4-BE49-F238E27FC236}">
                      <a16:creationId xmlns:a16="http://schemas.microsoft.com/office/drawing/2014/main" id="{773DAE6B-8F8E-4D15-8C01-684CAFC3CB46}"/>
                    </a:ext>
                  </a:extLst>
                </p:cNvPr>
                <p:cNvCxnSpPr>
                  <a:cxnSpLocks/>
                  <a:stCxn id="90" idx="0"/>
                  <a:endCxn id="99" idx="2"/>
                </p:cNvCxnSpPr>
                <p:nvPr/>
              </p:nvCxnSpPr>
              <p:spPr>
                <a:xfrm flipV="1">
                  <a:off x="4145511" y="3211568"/>
                  <a:ext cx="0" cy="15537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B5703555-5AC9-42B2-9176-D94B1C75F7F4}"/>
                    </a:ext>
                  </a:extLst>
                </p:cNvPr>
                <p:cNvCxnSpPr>
                  <a:cxnSpLocks/>
                  <a:stCxn id="90" idx="0"/>
                </p:cNvCxnSpPr>
                <p:nvPr/>
              </p:nvCxnSpPr>
              <p:spPr>
                <a:xfrm flipV="1">
                  <a:off x="4130997" y="4102950"/>
                  <a:ext cx="343515" cy="66232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087DD760-8F62-42D4-9946-8BDD09E09052}"/>
                    </a:ext>
                  </a:extLst>
                </p:cNvPr>
                <p:cNvCxnSpPr>
                  <a:cxnSpLocks/>
                  <a:stCxn id="90" idx="0"/>
                  <a:endCxn id="63" idx="0"/>
                </p:cNvCxnSpPr>
                <p:nvPr/>
              </p:nvCxnSpPr>
              <p:spPr>
                <a:xfrm flipV="1">
                  <a:off x="4130997" y="3337783"/>
                  <a:ext cx="1450216" cy="142748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모서리가 둥근 직사각형 21">
              <a:extLst>
                <a:ext uri="{FF2B5EF4-FFF2-40B4-BE49-F238E27FC236}">
                  <a16:creationId xmlns:a16="http://schemas.microsoft.com/office/drawing/2014/main" id="{4FAB7D9D-4A8A-437A-862D-E3C699B9E3D5}"/>
                </a:ext>
              </a:extLst>
            </p:cNvPr>
            <p:cNvSpPr/>
            <p:nvPr/>
          </p:nvSpPr>
          <p:spPr>
            <a:xfrm>
              <a:off x="3989520"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grpSp>
        <p:nvGrpSpPr>
          <p:cNvPr id="104" name="그룹 62">
            <a:extLst>
              <a:ext uri="{FF2B5EF4-FFF2-40B4-BE49-F238E27FC236}">
                <a16:creationId xmlns:a16="http://schemas.microsoft.com/office/drawing/2014/main" id="{E8811E89-2E87-45AD-B218-FD914CDEB209}"/>
              </a:ext>
            </a:extLst>
          </p:cNvPr>
          <p:cNvGrpSpPr/>
          <p:nvPr/>
        </p:nvGrpSpPr>
        <p:grpSpPr>
          <a:xfrm>
            <a:off x="1845944" y="4869180"/>
            <a:ext cx="1152681" cy="950871"/>
            <a:chOff x="7354849" y="2356209"/>
            <a:chExt cx="1259180" cy="950871"/>
          </a:xfrm>
        </p:grpSpPr>
        <p:sp>
          <p:nvSpPr>
            <p:cNvPr id="105" name="모서리가 둥근 직사각형 26">
              <a:extLst>
                <a:ext uri="{FF2B5EF4-FFF2-40B4-BE49-F238E27FC236}">
                  <a16:creationId xmlns:a16="http://schemas.microsoft.com/office/drawing/2014/main" id="{F11130B8-D2BF-4B44-BC71-2434E187AF23}"/>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6" name="모서리가 둥근 직사각형 27">
              <a:extLst>
                <a:ext uri="{FF2B5EF4-FFF2-40B4-BE49-F238E27FC236}">
                  <a16:creationId xmlns:a16="http://schemas.microsoft.com/office/drawing/2014/main" id="{FEEB9B67-43E6-4FE3-90FD-A7C58C3A7C08}"/>
                </a:ext>
              </a:extLst>
            </p:cNvPr>
            <p:cNvSpPr/>
            <p:nvPr/>
          </p:nvSpPr>
          <p:spPr>
            <a:xfrm>
              <a:off x="7440673" y="2810763"/>
              <a:ext cx="1101327" cy="424339"/>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07" name="모서리가 둥근 직사각형 28">
              <a:extLst>
                <a:ext uri="{FF2B5EF4-FFF2-40B4-BE49-F238E27FC236}">
                  <a16:creationId xmlns:a16="http://schemas.microsoft.com/office/drawing/2014/main" id="{82061975-99C4-4B1C-B474-466566950BA8}"/>
                </a:ext>
              </a:extLst>
            </p:cNvPr>
            <p:cNvSpPr/>
            <p:nvPr/>
          </p:nvSpPr>
          <p:spPr>
            <a:xfrm>
              <a:off x="7404132" y="2356209"/>
              <a:ext cx="1137868" cy="36118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cxnSp>
        <p:nvCxnSpPr>
          <p:cNvPr id="108" name="직선 화살표 연결선 25">
            <a:extLst>
              <a:ext uri="{FF2B5EF4-FFF2-40B4-BE49-F238E27FC236}">
                <a16:creationId xmlns:a16="http://schemas.microsoft.com/office/drawing/2014/main" id="{29C79C47-4FD5-4C7C-960D-33664F9376ED}"/>
              </a:ext>
            </a:extLst>
          </p:cNvPr>
          <p:cNvCxnSpPr>
            <a:stCxn id="106" idx="0"/>
          </p:cNvCxnSpPr>
          <p:nvPr/>
        </p:nvCxnSpPr>
        <p:spPr>
          <a:xfrm flipH="1" flipV="1">
            <a:off x="2417853" y="4474844"/>
            <a:ext cx="10746" cy="8488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모서리가 둥근 직사각형 104">
            <a:extLst>
              <a:ext uri="{FF2B5EF4-FFF2-40B4-BE49-F238E27FC236}">
                <a16:creationId xmlns:a16="http://schemas.microsoft.com/office/drawing/2014/main" id="{C373E124-F4CC-42CE-9062-00CD36CFA6A1}"/>
              </a:ext>
            </a:extLst>
          </p:cNvPr>
          <p:cNvSpPr/>
          <p:nvPr/>
        </p:nvSpPr>
        <p:spPr>
          <a:xfrm>
            <a:off x="3086963" y="5765216"/>
            <a:ext cx="789168" cy="524008"/>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rgbClr val="0043B2"/>
                </a:solidFill>
                <a:latin typeface="SamsungOne-600" panose="020B0703030303020204"/>
                <a:ea typeface="SamsungOne-600C" panose="020B0706030303020204" pitchFamily="34" charset="0"/>
              </a:rPr>
              <a:t>Yêu</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cầu</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tài</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nguyên</a:t>
            </a:r>
            <a:r>
              <a:rPr lang="en-US" altLang="ko-KR" sz="800" dirty="0">
                <a:solidFill>
                  <a:srgbClr val="0043B2"/>
                </a:solidFill>
                <a:latin typeface="SamsungOne-600" panose="020B0703030303020204"/>
                <a:ea typeface="SamsungOne-600C" panose="020B0706030303020204" pitchFamily="34" charset="0"/>
              </a:rPr>
              <a:t>:</a:t>
            </a:r>
          </a:p>
          <a:p>
            <a:pPr algn="ctr"/>
            <a:r>
              <a:rPr lang="en-US" altLang="ko-KR" sz="800" dirty="0">
                <a:solidFill>
                  <a:srgbClr val="0043B2"/>
                </a:solidFill>
                <a:latin typeface="SamsungOne-600" panose="020B0703030303020204"/>
                <a:ea typeface="SamsungOne-600C" panose="020B0706030303020204" pitchFamily="34" charset="0"/>
              </a:rPr>
              <a:t>3x1GB/1lõi</a:t>
            </a:r>
          </a:p>
        </p:txBody>
      </p:sp>
    </p:spTree>
    <p:extLst>
      <p:ext uri="{BB962C8B-B14F-4D97-AF65-F5344CB8AC3E}">
        <p14:creationId xmlns:p14="http://schemas.microsoft.com/office/powerpoint/2010/main" val="362752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a:xfrm>
            <a:off x="535872" y="1523052"/>
            <a:ext cx="9370128" cy="493776"/>
          </a:xfrm>
        </p:spPr>
        <p:txBody>
          <a:bodyPr/>
          <a:lstStyle/>
          <a:p>
            <a:r>
              <a:rPr lang="vi-VN" altLang="ko-KR" sz="3000" dirty="0">
                <a:ea typeface="SamsungOneKorean 400" panose="020B0503030303020204" pitchFamily="50" charset="-127"/>
              </a:rPr>
              <a:t>Trường hợp sử dụng </a:t>
            </a:r>
            <a:r>
              <a:rPr lang="en-US" altLang="ko-KR" sz="3000" dirty="0">
                <a:ea typeface="SamsungOneKorean 400" panose="020B0503030303020204" pitchFamily="50" charset="-127"/>
              </a:rPr>
              <a:t>Big Data</a:t>
            </a:r>
            <a:r>
              <a:rPr lang="vi-VN" altLang="ko-KR" sz="3000" dirty="0">
                <a:ea typeface="SamsungOneKorean 400" panose="020B0503030303020204" pitchFamily="50" charset="-127"/>
              </a:rPr>
              <a:t> - Phân tích liên kết</a:t>
            </a:r>
            <a:endParaRPr lang="en-US" altLang="ko-KR"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p:txBody>
          <a:bodyPr/>
          <a:lstStyle/>
          <a:p>
            <a:r>
              <a:rPr lang="en-US" altLang="ko-KR" dirty="0" err="1"/>
              <a:t>Sự</a:t>
            </a:r>
            <a:r>
              <a:rPr lang="en-US" altLang="ko-KR" dirty="0"/>
              <a:t> </a:t>
            </a:r>
            <a:r>
              <a:rPr lang="en-US" altLang="ko-KR" dirty="0" err="1"/>
              <a:t>kết</a:t>
            </a:r>
            <a:r>
              <a:rPr lang="en-US" altLang="ko-KR" dirty="0"/>
              <a:t> </a:t>
            </a:r>
            <a:r>
              <a:rPr lang="en-US" altLang="ko-KR" dirty="0" err="1"/>
              <a:t>hợp</a:t>
            </a:r>
            <a:endParaRPr lang="en-US" altLang="ko-KR" dirty="0"/>
          </a:p>
          <a:p>
            <a:pPr lvl="1"/>
            <a:r>
              <a:rPr lang="vi-VN" altLang="ko-KR" dirty="0"/>
              <a:t>Tạo các mô hình học máy để phân tích các sự kiện xảy ra cùng nhau</a:t>
            </a:r>
          </a:p>
          <a:p>
            <a:pPr lvl="1"/>
            <a:r>
              <a:rPr lang="vi-VN" altLang="ko-KR" dirty="0"/>
              <a:t>Walmart - Khách hàng mua tã trẻ em vào cuối tuần cũng có xu hướng mua bia</a:t>
            </a:r>
            <a:endParaRPr lang="en-US" altLang="ko-KR" dirty="0"/>
          </a:p>
          <a:p>
            <a:pPr lvl="1"/>
            <a:r>
              <a:rPr lang="vi-VN" altLang="ko-KR" dirty="0"/>
              <a:t>Đầu tư - Các nhà đầu tư mua cổ phiếu ở A và B cũng có xu hướng mua C</a:t>
            </a:r>
            <a:endParaRPr lang="en-US" altLang="ko-KR" dirty="0"/>
          </a:p>
          <a:p>
            <a:r>
              <a:rPr lang="en-US" altLang="ko-KR" dirty="0" err="1"/>
              <a:t>Phân</a:t>
            </a:r>
            <a:r>
              <a:rPr lang="en-US" altLang="ko-KR" dirty="0"/>
              <a:t> </a:t>
            </a:r>
            <a:r>
              <a:rPr lang="en-US" altLang="ko-KR" dirty="0" err="1"/>
              <a:t>tích</a:t>
            </a:r>
            <a:r>
              <a:rPr lang="en-US" altLang="ko-KR" dirty="0"/>
              <a:t> </a:t>
            </a:r>
            <a:r>
              <a:rPr lang="en-US" altLang="ko-KR" dirty="0" err="1"/>
              <a:t>đồ</a:t>
            </a:r>
            <a:r>
              <a:rPr lang="en-US" altLang="ko-KR" dirty="0"/>
              <a:t> </a:t>
            </a:r>
            <a:r>
              <a:rPr lang="en-US" altLang="ko-KR" dirty="0" err="1"/>
              <a:t>thị</a:t>
            </a:r>
            <a:endParaRPr lang="en-US" altLang="ko-KR" dirty="0"/>
          </a:p>
          <a:p>
            <a:pPr lvl="1"/>
            <a:r>
              <a:rPr lang="en-US" altLang="ko-KR" dirty="0" err="1"/>
              <a:t>Tìm</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nút</a:t>
            </a:r>
            <a:r>
              <a:rPr lang="en-US" altLang="ko-KR" dirty="0"/>
              <a:t> </a:t>
            </a:r>
            <a:r>
              <a:rPr lang="en-US" altLang="ko-KR" dirty="0" err="1"/>
              <a:t>và</a:t>
            </a:r>
            <a:r>
              <a:rPr lang="en-US" altLang="ko-KR" dirty="0"/>
              <a:t> </a:t>
            </a:r>
            <a:r>
              <a:rPr lang="en-US" altLang="ko-KR" dirty="0" err="1"/>
              <a:t>cạnh</a:t>
            </a:r>
            <a:endParaRPr lang="en-US" altLang="ko-KR" dirty="0"/>
          </a:p>
          <a:p>
            <a:pPr lvl="1"/>
            <a:r>
              <a:rPr lang="vi-VN" altLang="ko-KR" dirty="0"/>
              <a:t>Các nút và người dùng, các cạnh là quan hệ</a:t>
            </a:r>
            <a:endParaRPr lang="en-US" altLang="ko-KR" dirty="0"/>
          </a:p>
          <a:p>
            <a:r>
              <a:rPr lang="en-US" altLang="ko-KR" dirty="0" err="1"/>
              <a:t>Các</a:t>
            </a:r>
            <a:r>
              <a:rPr lang="en-US" altLang="ko-KR" dirty="0"/>
              <a:t> </a:t>
            </a:r>
            <a:r>
              <a:rPr lang="en-US" altLang="ko-KR" dirty="0" err="1"/>
              <a:t>ngành</a:t>
            </a:r>
            <a:r>
              <a:rPr lang="en-US" altLang="ko-KR" dirty="0"/>
              <a:t> </a:t>
            </a:r>
            <a:r>
              <a:rPr lang="en-US" altLang="ko-KR" dirty="0" err="1"/>
              <a:t>áp</a:t>
            </a:r>
            <a:r>
              <a:rPr lang="en-US" altLang="ko-KR" dirty="0"/>
              <a:t> </a:t>
            </a:r>
            <a:r>
              <a:rPr lang="en-US" altLang="ko-KR" dirty="0" err="1"/>
              <a:t>dụng</a:t>
            </a:r>
            <a:endParaRPr lang="en-US" altLang="ko-KR" dirty="0"/>
          </a:p>
          <a:p>
            <a:pPr lvl="1"/>
            <a:r>
              <a:rPr lang="en-US" altLang="ko-KR" dirty="0" err="1"/>
              <a:t>Mua</a:t>
            </a:r>
            <a:r>
              <a:rPr lang="en-US" altLang="ko-KR" dirty="0"/>
              <a:t> </a:t>
            </a:r>
            <a:r>
              <a:rPr lang="en-US" altLang="ko-KR" dirty="0" err="1"/>
              <a:t>sắm</a:t>
            </a:r>
            <a:r>
              <a:rPr lang="en-US" altLang="ko-KR" dirty="0"/>
              <a:t> </a:t>
            </a:r>
            <a:r>
              <a:rPr lang="en-US" altLang="ko-KR" dirty="0" err="1"/>
              <a:t>trực</a:t>
            </a:r>
            <a:r>
              <a:rPr lang="en-US" altLang="ko-KR" dirty="0"/>
              <a:t> </a:t>
            </a:r>
            <a:r>
              <a:rPr lang="en-US" altLang="ko-KR" dirty="0" err="1"/>
              <a:t>tuyến</a:t>
            </a:r>
            <a:r>
              <a:rPr lang="en-US" altLang="ko-KR" dirty="0"/>
              <a:t> </a:t>
            </a:r>
            <a:r>
              <a:rPr lang="en-US" altLang="ko-KR" dirty="0" err="1"/>
              <a:t>và</a:t>
            </a:r>
            <a:r>
              <a:rPr lang="en-US" altLang="ko-KR" dirty="0"/>
              <a:t> </a:t>
            </a:r>
            <a:r>
              <a:rPr lang="en-US" altLang="ko-KR" dirty="0" err="1"/>
              <a:t>ngoại</a:t>
            </a:r>
            <a:r>
              <a:rPr lang="en-US" altLang="ko-KR" dirty="0"/>
              <a:t> </a:t>
            </a:r>
            <a:r>
              <a:rPr lang="en-US" altLang="ko-KR" dirty="0" err="1"/>
              <a:t>tuyến</a:t>
            </a:r>
            <a:endParaRPr lang="en-US" altLang="ko-KR" dirty="0"/>
          </a:p>
          <a:p>
            <a:pPr lvl="1"/>
            <a:r>
              <a:rPr lang="en-US" altLang="ko-KR" dirty="0" err="1"/>
              <a:t>Dịch</a:t>
            </a:r>
            <a:r>
              <a:rPr lang="en-US" altLang="ko-KR" dirty="0"/>
              <a:t> </a:t>
            </a:r>
            <a:r>
              <a:rPr lang="en-US" altLang="ko-KR" dirty="0" err="1"/>
              <a:t>vụ</a:t>
            </a:r>
            <a:r>
              <a:rPr lang="en-US" altLang="ko-KR" dirty="0"/>
              <a:t> </a:t>
            </a:r>
            <a:r>
              <a:rPr lang="en-US" altLang="ko-KR" dirty="0" err="1"/>
              <a:t>mạng</a:t>
            </a:r>
            <a:r>
              <a:rPr lang="en-US" altLang="ko-KR" dirty="0"/>
              <a:t> </a:t>
            </a:r>
            <a:r>
              <a:rPr lang="en-US" altLang="ko-KR" dirty="0" err="1"/>
              <a:t>xã</a:t>
            </a:r>
            <a:r>
              <a:rPr lang="en-US" altLang="ko-KR" dirty="0"/>
              <a:t> </a:t>
            </a:r>
            <a:r>
              <a:rPr lang="en-US" altLang="ko-KR" dirty="0" err="1"/>
              <a:t>hội</a:t>
            </a:r>
            <a:endParaRPr lang="ko-KR" altLang="en-US" dirty="0"/>
          </a:p>
        </p:txBody>
      </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077" y="3544872"/>
            <a:ext cx="4882323" cy="2728928"/>
          </a:xfrm>
          <a:prstGeom prst="rect">
            <a:avLst/>
          </a:prstGeom>
        </p:spPr>
      </p:pic>
    </p:spTree>
    <p:extLst>
      <p:ext uri="{BB962C8B-B14F-4D97-AF65-F5344CB8AC3E}">
        <p14:creationId xmlns:p14="http://schemas.microsoft.com/office/powerpoint/2010/main" val="37387996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70" name="그룹 69">
            <a:extLst>
              <a:ext uri="{FF2B5EF4-FFF2-40B4-BE49-F238E27FC236}">
                <a16:creationId xmlns:a16="http://schemas.microsoft.com/office/drawing/2014/main" id="{92184FA0-7F56-4E01-9E04-93154E923F01}"/>
              </a:ext>
            </a:extLst>
          </p:cNvPr>
          <p:cNvGrpSpPr/>
          <p:nvPr/>
        </p:nvGrpSpPr>
        <p:grpSpPr>
          <a:xfrm>
            <a:off x="1845944" y="2286746"/>
            <a:ext cx="6494033" cy="3758159"/>
            <a:chOff x="1845944" y="2286746"/>
            <a:chExt cx="6494033" cy="3758159"/>
          </a:xfrm>
        </p:grpSpPr>
        <p:grpSp>
          <p:nvGrpSpPr>
            <p:cNvPr id="71" name="그룹 70">
              <a:extLst>
                <a:ext uri="{FF2B5EF4-FFF2-40B4-BE49-F238E27FC236}">
                  <a16:creationId xmlns:a16="http://schemas.microsoft.com/office/drawing/2014/main" id="{1C4CEE54-801A-4285-BC21-7B710CB8DFB0}"/>
                </a:ext>
              </a:extLst>
            </p:cNvPr>
            <p:cNvGrpSpPr/>
            <p:nvPr/>
          </p:nvGrpSpPr>
          <p:grpSpPr>
            <a:xfrm>
              <a:off x="1845944" y="2362240"/>
              <a:ext cx="1152681" cy="955481"/>
              <a:chOff x="7354849" y="2351599"/>
              <a:chExt cx="1259180" cy="955481"/>
            </a:xfrm>
          </p:grpSpPr>
          <p:sp>
            <p:nvSpPr>
              <p:cNvPr id="115" name="모서리가 둥근 직사각형 65">
                <a:extLst>
                  <a:ext uri="{FF2B5EF4-FFF2-40B4-BE49-F238E27FC236}">
                    <a16:creationId xmlns:a16="http://schemas.microsoft.com/office/drawing/2014/main" id="{0D4346AD-C250-4797-90AD-801E6892CF57}"/>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16" name="모서리가 둥근 직사각형 66">
                <a:extLst>
                  <a:ext uri="{FF2B5EF4-FFF2-40B4-BE49-F238E27FC236}">
                    <a16:creationId xmlns:a16="http://schemas.microsoft.com/office/drawing/2014/main" id="{53D2050E-CA16-4B57-AA6B-96760B60D048}"/>
                  </a:ext>
                </a:extLst>
              </p:cNvPr>
              <p:cNvSpPr/>
              <p:nvPr/>
            </p:nvSpPr>
            <p:spPr>
              <a:xfrm>
                <a:off x="7423057" y="2815451"/>
                <a:ext cx="1101327" cy="384264"/>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17" name="모서리가 둥근 직사각형 67">
                <a:extLst>
                  <a:ext uri="{FF2B5EF4-FFF2-40B4-BE49-F238E27FC236}">
                    <a16:creationId xmlns:a16="http://schemas.microsoft.com/office/drawing/2014/main" id="{C3B0017B-A3B7-4CA8-8182-98AAF175345F}"/>
                  </a:ext>
                </a:extLst>
              </p:cNvPr>
              <p:cNvSpPr/>
              <p:nvPr/>
            </p:nvSpPr>
            <p:spPr>
              <a:xfrm>
                <a:off x="7404132" y="2351599"/>
                <a:ext cx="1120252" cy="365800"/>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72" name="모서리가 둥근 직사각형 9">
              <a:extLst>
                <a:ext uri="{FF2B5EF4-FFF2-40B4-BE49-F238E27FC236}">
                  <a16:creationId xmlns:a16="http://schemas.microsoft.com/office/drawing/2014/main" id="{01009428-BD1B-4239-A139-53195F018656}"/>
                </a:ext>
              </a:extLst>
            </p:cNvPr>
            <p:cNvSpPr/>
            <p:nvPr/>
          </p:nvSpPr>
          <p:spPr>
            <a:xfrm>
              <a:off x="1857210" y="3839665"/>
              <a:ext cx="1092187"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73" name="그룹 72">
              <a:extLst>
                <a:ext uri="{FF2B5EF4-FFF2-40B4-BE49-F238E27FC236}">
                  <a16:creationId xmlns:a16="http://schemas.microsoft.com/office/drawing/2014/main" id="{1E7AA52A-8E86-4369-85D3-66FA4254B7A0}"/>
                </a:ext>
              </a:extLst>
            </p:cNvPr>
            <p:cNvGrpSpPr/>
            <p:nvPr/>
          </p:nvGrpSpPr>
          <p:grpSpPr>
            <a:xfrm>
              <a:off x="3909169" y="2286746"/>
              <a:ext cx="2489395" cy="837267"/>
              <a:chOff x="9682944" y="2283238"/>
              <a:chExt cx="2489395" cy="1069562"/>
            </a:xfrm>
          </p:grpSpPr>
          <p:sp>
            <p:nvSpPr>
              <p:cNvPr id="108" name="모서리가 둥근 직사각형 53">
                <a:extLst>
                  <a:ext uri="{FF2B5EF4-FFF2-40B4-BE49-F238E27FC236}">
                    <a16:creationId xmlns:a16="http://schemas.microsoft.com/office/drawing/2014/main" id="{9BE89E8F-2714-43B4-8200-4C2B66297136}"/>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grpSp>
            <p:nvGrpSpPr>
              <p:cNvPr id="109" name="그룹 108">
                <a:extLst>
                  <a:ext uri="{FF2B5EF4-FFF2-40B4-BE49-F238E27FC236}">
                    <a16:creationId xmlns:a16="http://schemas.microsoft.com/office/drawing/2014/main" id="{F4FAA081-54CD-40F8-8C9E-BCA9805948E3}"/>
                  </a:ext>
                </a:extLst>
              </p:cNvPr>
              <p:cNvGrpSpPr/>
              <p:nvPr/>
            </p:nvGrpSpPr>
            <p:grpSpPr>
              <a:xfrm>
                <a:off x="9763295" y="2880582"/>
                <a:ext cx="2272888" cy="380114"/>
                <a:chOff x="9315076" y="2860484"/>
                <a:chExt cx="2272888" cy="380114"/>
              </a:xfrm>
            </p:grpSpPr>
            <p:sp>
              <p:nvSpPr>
                <p:cNvPr id="113" name="모서리가 둥근 직사각형 58">
                  <a:extLst>
                    <a:ext uri="{FF2B5EF4-FFF2-40B4-BE49-F238E27FC236}">
                      <a16:creationId xmlns:a16="http://schemas.microsoft.com/office/drawing/2014/main" id="{05D2AC8C-3B05-429B-997E-59085961E54F}"/>
                    </a:ext>
                  </a:extLst>
                </p:cNvPr>
                <p:cNvSpPr/>
                <p:nvPr/>
              </p:nvSpPr>
              <p:spPr>
                <a:xfrm>
                  <a:off x="9315076"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14" name="모서리가 둥근 직사각형 59">
                  <a:extLst>
                    <a:ext uri="{FF2B5EF4-FFF2-40B4-BE49-F238E27FC236}">
                      <a16:creationId xmlns:a16="http://schemas.microsoft.com/office/drawing/2014/main" id="{60236828-6F98-42CA-80C2-9C0982ED9188}"/>
                    </a:ext>
                  </a:extLst>
                </p:cNvPr>
                <p:cNvSpPr/>
                <p:nvPr/>
              </p:nvSpPr>
              <p:spPr>
                <a:xfrm>
                  <a:off x="10492215"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sp>
            <p:nvSpPr>
              <p:cNvPr id="110" name="직사각형 109">
                <a:extLst>
                  <a:ext uri="{FF2B5EF4-FFF2-40B4-BE49-F238E27FC236}">
                    <a16:creationId xmlns:a16="http://schemas.microsoft.com/office/drawing/2014/main" id="{0745738A-F082-4E90-9BAD-9EEAAE9D4EF3}"/>
                  </a:ext>
                </a:extLst>
              </p:cNvPr>
              <p:cNvSpPr/>
              <p:nvPr/>
            </p:nvSpPr>
            <p:spPr>
              <a:xfrm>
                <a:off x="9682944" y="2559929"/>
                <a:ext cx="1285929"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11" name="직사각형 110">
                <a:extLst>
                  <a:ext uri="{FF2B5EF4-FFF2-40B4-BE49-F238E27FC236}">
                    <a16:creationId xmlns:a16="http://schemas.microsoft.com/office/drawing/2014/main" id="{9D234FA9-669C-4F6C-835B-F198B702F2ED}"/>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12" name="직사각형 111">
                <a:extLst>
                  <a:ext uri="{FF2B5EF4-FFF2-40B4-BE49-F238E27FC236}">
                    <a16:creationId xmlns:a16="http://schemas.microsoft.com/office/drawing/2014/main" id="{B601E2A7-DD8D-47A0-8376-285CF5B5C5FC}"/>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74" name="모서리가 둥근 직사각형 11">
              <a:extLst>
                <a:ext uri="{FF2B5EF4-FFF2-40B4-BE49-F238E27FC236}">
                  <a16:creationId xmlns:a16="http://schemas.microsoft.com/office/drawing/2014/main" id="{802FAFFE-2828-4ABD-938E-A78E4213639D}"/>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75" name="직사각형 74">
              <a:extLst>
                <a:ext uri="{FF2B5EF4-FFF2-40B4-BE49-F238E27FC236}">
                  <a16:creationId xmlns:a16="http://schemas.microsoft.com/office/drawing/2014/main" id="{D6374C85-320B-4743-9BA9-FCC95750B8C7}"/>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76" name="직사각형 75">
              <a:extLst>
                <a:ext uri="{FF2B5EF4-FFF2-40B4-BE49-F238E27FC236}">
                  <a16:creationId xmlns:a16="http://schemas.microsoft.com/office/drawing/2014/main" id="{9319E858-C8C9-45A0-9ED8-4960D9582CB5}"/>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77" name="직사각형 76">
              <a:extLst>
                <a:ext uri="{FF2B5EF4-FFF2-40B4-BE49-F238E27FC236}">
                  <a16:creationId xmlns:a16="http://schemas.microsoft.com/office/drawing/2014/main" id="{F4380777-D8F1-419E-8E16-88E039D73C58}"/>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78" name="그룹 77">
              <a:extLst>
                <a:ext uri="{FF2B5EF4-FFF2-40B4-BE49-F238E27FC236}">
                  <a16:creationId xmlns:a16="http://schemas.microsoft.com/office/drawing/2014/main" id="{E10D06F3-A1FD-4D29-92DD-45DA678F34E5}"/>
                </a:ext>
              </a:extLst>
            </p:cNvPr>
            <p:cNvGrpSpPr/>
            <p:nvPr/>
          </p:nvGrpSpPr>
          <p:grpSpPr>
            <a:xfrm>
              <a:off x="3909169" y="4062290"/>
              <a:ext cx="2489395" cy="972840"/>
              <a:chOff x="9682944" y="2283238"/>
              <a:chExt cx="2489395" cy="1069562"/>
            </a:xfrm>
          </p:grpSpPr>
          <p:sp>
            <p:nvSpPr>
              <p:cNvPr id="103" name="모서리가 둥근 직사각형 48">
                <a:extLst>
                  <a:ext uri="{FF2B5EF4-FFF2-40B4-BE49-F238E27FC236}">
                    <a16:creationId xmlns:a16="http://schemas.microsoft.com/office/drawing/2014/main" id="{6DCEAF65-7759-4A6B-A113-3C7AAEC0E622}"/>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4" name="모서리가 둥근 직사각형 49">
                <a:extLst>
                  <a:ext uri="{FF2B5EF4-FFF2-40B4-BE49-F238E27FC236}">
                    <a16:creationId xmlns:a16="http://schemas.microsoft.com/office/drawing/2014/main" id="{07E3ACA8-158A-40E3-A58F-5ADFCBA7F060}"/>
                  </a:ext>
                </a:extLst>
              </p:cNvPr>
              <p:cNvSpPr/>
              <p:nvPr/>
            </p:nvSpPr>
            <p:spPr>
              <a:xfrm>
                <a:off x="9763295" y="2880582"/>
                <a:ext cx="1095749" cy="380114"/>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a:t>
                </a:r>
              </a:p>
            </p:txBody>
          </p:sp>
          <p:sp>
            <p:nvSpPr>
              <p:cNvPr id="105" name="직사각형 104">
                <a:extLst>
                  <a:ext uri="{FF2B5EF4-FFF2-40B4-BE49-F238E27FC236}">
                    <a16:creationId xmlns:a16="http://schemas.microsoft.com/office/drawing/2014/main" id="{2C152215-AA45-40BF-94DE-F88A9E9A1298}"/>
                  </a:ext>
                </a:extLst>
              </p:cNvPr>
              <p:cNvSpPr/>
              <p:nvPr/>
            </p:nvSpPr>
            <p:spPr>
              <a:xfrm>
                <a:off x="9682944" y="2559929"/>
                <a:ext cx="1285929"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06" name="직사각형 105">
                <a:extLst>
                  <a:ext uri="{FF2B5EF4-FFF2-40B4-BE49-F238E27FC236}">
                    <a16:creationId xmlns:a16="http://schemas.microsoft.com/office/drawing/2014/main" id="{791AE43E-6C69-4E5B-B186-534610349C8C}"/>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07" name="직사각형 106">
                <a:extLst>
                  <a:ext uri="{FF2B5EF4-FFF2-40B4-BE49-F238E27FC236}">
                    <a16:creationId xmlns:a16="http://schemas.microsoft.com/office/drawing/2014/main" id="{DABF5F50-2A8A-412B-9B94-6F8BBD09C4DC}"/>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79" name="그룹 78">
              <a:extLst>
                <a:ext uri="{FF2B5EF4-FFF2-40B4-BE49-F238E27FC236}">
                  <a16:creationId xmlns:a16="http://schemas.microsoft.com/office/drawing/2014/main" id="{967C9C83-1DC2-443D-8885-9C374263616B}"/>
                </a:ext>
              </a:extLst>
            </p:cNvPr>
            <p:cNvGrpSpPr/>
            <p:nvPr/>
          </p:nvGrpSpPr>
          <p:grpSpPr>
            <a:xfrm>
              <a:off x="3909169" y="5072065"/>
              <a:ext cx="2489395" cy="972840"/>
              <a:chOff x="3502771" y="5231720"/>
              <a:chExt cx="2489395" cy="972840"/>
            </a:xfrm>
          </p:grpSpPr>
          <p:sp>
            <p:nvSpPr>
              <p:cNvPr id="99" name="모서리가 둥근 직사각형 42">
                <a:extLst>
                  <a:ext uri="{FF2B5EF4-FFF2-40B4-BE49-F238E27FC236}">
                    <a16:creationId xmlns:a16="http://schemas.microsoft.com/office/drawing/2014/main" id="{B8043082-BDB2-48DE-9E5C-3B19A13895BA}"/>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0" name="직사각형 99">
                <a:extLst>
                  <a:ext uri="{FF2B5EF4-FFF2-40B4-BE49-F238E27FC236}">
                    <a16:creationId xmlns:a16="http://schemas.microsoft.com/office/drawing/2014/main" id="{D3B995CA-598B-4FCF-8EAA-3F9C38601825}"/>
                  </a:ext>
                </a:extLst>
              </p:cNvPr>
              <p:cNvSpPr/>
              <p:nvPr/>
            </p:nvSpPr>
            <p:spPr>
              <a:xfrm>
                <a:off x="3502771" y="548338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01" name="직사각형 100">
                <a:extLst>
                  <a:ext uri="{FF2B5EF4-FFF2-40B4-BE49-F238E27FC236}">
                    <a16:creationId xmlns:a16="http://schemas.microsoft.com/office/drawing/2014/main" id="{443AFB7D-D5DC-41FC-9954-1BAFC18CE0D2}"/>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02" name="직사각형 101">
                <a:extLst>
                  <a:ext uri="{FF2B5EF4-FFF2-40B4-BE49-F238E27FC236}">
                    <a16:creationId xmlns:a16="http://schemas.microsoft.com/office/drawing/2014/main" id="{A3A30FA5-6340-4E9D-88FF-43197E9F18AC}"/>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80" name="모서리가 둥근 직사각형 17">
              <a:extLst>
                <a:ext uri="{FF2B5EF4-FFF2-40B4-BE49-F238E27FC236}">
                  <a16:creationId xmlns:a16="http://schemas.microsoft.com/office/drawing/2014/main" id="{FE4CDDF9-F23C-4623-B075-76E94D469034}"/>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81" name="그룹 80">
              <a:extLst>
                <a:ext uri="{FF2B5EF4-FFF2-40B4-BE49-F238E27FC236}">
                  <a16:creationId xmlns:a16="http://schemas.microsoft.com/office/drawing/2014/main" id="{42E256C0-E6B2-47F3-93E8-DD1ED2DF31DB}"/>
                </a:ext>
              </a:extLst>
            </p:cNvPr>
            <p:cNvGrpSpPr/>
            <p:nvPr/>
          </p:nvGrpSpPr>
          <p:grpSpPr>
            <a:xfrm>
              <a:off x="2944860" y="2807124"/>
              <a:ext cx="951989" cy="2869802"/>
              <a:chOff x="2538462" y="2966779"/>
              <a:chExt cx="951989" cy="2869802"/>
            </a:xfrm>
          </p:grpSpPr>
          <p:grpSp>
            <p:nvGrpSpPr>
              <p:cNvPr id="95" name="그룹 94">
                <a:extLst>
                  <a:ext uri="{FF2B5EF4-FFF2-40B4-BE49-F238E27FC236}">
                    <a16:creationId xmlns:a16="http://schemas.microsoft.com/office/drawing/2014/main" id="{9B45C9C9-73E6-4E15-9807-55C09E585E22}"/>
                  </a:ext>
                </a:extLst>
              </p:cNvPr>
              <p:cNvGrpSpPr/>
              <p:nvPr/>
            </p:nvGrpSpPr>
            <p:grpSpPr>
              <a:xfrm>
                <a:off x="3476830" y="2966779"/>
                <a:ext cx="13621" cy="2869802"/>
                <a:chOff x="3502230" y="3044347"/>
                <a:chExt cx="13621" cy="2869802"/>
              </a:xfrm>
            </p:grpSpPr>
            <p:cxnSp>
              <p:nvCxnSpPr>
                <p:cNvPr id="97" name="꺾인 연결선 40">
                  <a:extLst>
                    <a:ext uri="{FF2B5EF4-FFF2-40B4-BE49-F238E27FC236}">
                      <a16:creationId xmlns:a16="http://schemas.microsoft.com/office/drawing/2014/main" id="{3C3505E2-E795-4197-8D6E-EF2EB56FABFC}"/>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꺾인 연결선 41">
                  <a:extLst>
                    <a:ext uri="{FF2B5EF4-FFF2-40B4-BE49-F238E27FC236}">
                      <a16:creationId xmlns:a16="http://schemas.microsoft.com/office/drawing/2014/main" id="{9A35ECF4-343C-446A-AF62-5616FA921B7C}"/>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6" name="직선 연결선 95">
                <a:extLst>
                  <a:ext uri="{FF2B5EF4-FFF2-40B4-BE49-F238E27FC236}">
                    <a16:creationId xmlns:a16="http://schemas.microsoft.com/office/drawing/2014/main" id="{07C5FBD0-7E3F-473D-BBC6-BEBA41F95339}"/>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82" name="그룹 81">
              <a:extLst>
                <a:ext uri="{FF2B5EF4-FFF2-40B4-BE49-F238E27FC236}">
                  <a16:creationId xmlns:a16="http://schemas.microsoft.com/office/drawing/2014/main" id="{64E6B70C-9599-477C-9113-09B94549C185}"/>
                </a:ext>
              </a:extLst>
            </p:cNvPr>
            <p:cNvGrpSpPr/>
            <p:nvPr/>
          </p:nvGrpSpPr>
          <p:grpSpPr>
            <a:xfrm>
              <a:off x="6340537" y="2791884"/>
              <a:ext cx="945214" cy="2869802"/>
              <a:chOff x="5934139" y="2951539"/>
              <a:chExt cx="945214" cy="2869802"/>
            </a:xfrm>
          </p:grpSpPr>
          <p:grpSp>
            <p:nvGrpSpPr>
              <p:cNvPr id="91" name="그룹 90">
                <a:extLst>
                  <a:ext uri="{FF2B5EF4-FFF2-40B4-BE49-F238E27FC236}">
                    <a16:creationId xmlns:a16="http://schemas.microsoft.com/office/drawing/2014/main" id="{C0CAA771-3EB7-4C9A-9665-0F2C528DC391}"/>
                  </a:ext>
                </a:extLst>
              </p:cNvPr>
              <p:cNvGrpSpPr/>
              <p:nvPr/>
            </p:nvGrpSpPr>
            <p:grpSpPr>
              <a:xfrm rot="10800000">
                <a:off x="5934139" y="2951539"/>
                <a:ext cx="12700" cy="2869802"/>
                <a:chOff x="3503151" y="2907187"/>
                <a:chExt cx="12700" cy="2869802"/>
              </a:xfrm>
            </p:grpSpPr>
            <p:cxnSp>
              <p:nvCxnSpPr>
                <p:cNvPr id="93" name="꺾인 연결선 36">
                  <a:extLst>
                    <a:ext uri="{FF2B5EF4-FFF2-40B4-BE49-F238E27FC236}">
                      <a16:creationId xmlns:a16="http://schemas.microsoft.com/office/drawing/2014/main" id="{C6C4BDED-8C46-441D-B8ED-5348F2ECB2BC}"/>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꺾인 연결선 37">
                  <a:extLst>
                    <a:ext uri="{FF2B5EF4-FFF2-40B4-BE49-F238E27FC236}">
                      <a16:creationId xmlns:a16="http://schemas.microsoft.com/office/drawing/2014/main" id="{36471EDF-35E9-4A51-855A-307F2BB3B63D}"/>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92" name="직선 연결선 91">
                <a:extLst>
                  <a:ext uri="{FF2B5EF4-FFF2-40B4-BE49-F238E27FC236}">
                    <a16:creationId xmlns:a16="http://schemas.microsoft.com/office/drawing/2014/main" id="{30C970B4-04E5-4CAB-B64F-DBA677CB9A90}"/>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83" name="그룹 82">
              <a:extLst>
                <a:ext uri="{FF2B5EF4-FFF2-40B4-BE49-F238E27FC236}">
                  <a16:creationId xmlns:a16="http://schemas.microsoft.com/office/drawing/2014/main" id="{14B0191F-88E6-4E0C-9095-3E77BC12F9DF}"/>
                </a:ext>
              </a:extLst>
            </p:cNvPr>
            <p:cNvGrpSpPr/>
            <p:nvPr/>
          </p:nvGrpSpPr>
          <p:grpSpPr>
            <a:xfrm>
              <a:off x="2403304" y="3051913"/>
              <a:ext cx="3584307" cy="1616606"/>
              <a:chOff x="1996906" y="3211568"/>
              <a:chExt cx="3584307" cy="1616606"/>
            </a:xfrm>
          </p:grpSpPr>
          <p:cxnSp>
            <p:nvCxnSpPr>
              <p:cNvPr id="85" name="직선 화살표 연결선 84">
                <a:extLst>
                  <a:ext uri="{FF2B5EF4-FFF2-40B4-BE49-F238E27FC236}">
                    <a16:creationId xmlns:a16="http://schemas.microsoft.com/office/drawing/2014/main" id="{AE65B240-9CF7-412A-961A-33943E30A7B5}"/>
                  </a:ext>
                </a:extLst>
              </p:cNvPr>
              <p:cNvCxnSpPr>
                <a:cxnSpLocks/>
                <a:stCxn id="116" idx="2"/>
                <a:endCxn id="72" idx="0"/>
              </p:cNvCxnSpPr>
              <p:nvPr/>
            </p:nvCxnSpPr>
            <p:spPr>
              <a:xfrm flipH="1">
                <a:off x="1996906" y="3370011"/>
                <a:ext cx="9169" cy="6293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FF16362C-DC55-4008-90AC-388BD212A662}"/>
                  </a:ext>
                </a:extLst>
              </p:cNvPr>
              <p:cNvCxnSpPr>
                <a:cxnSpLocks/>
                <a:stCxn id="72" idx="3"/>
                <a:endCxn id="103" idx="1"/>
              </p:cNvCxnSpPr>
              <p:nvPr/>
            </p:nvCxnSpPr>
            <p:spPr>
              <a:xfrm>
                <a:off x="2542999" y="4325480"/>
                <a:ext cx="960152" cy="502694"/>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그룹 86">
                <a:extLst>
                  <a:ext uri="{FF2B5EF4-FFF2-40B4-BE49-F238E27FC236}">
                    <a16:creationId xmlns:a16="http://schemas.microsoft.com/office/drawing/2014/main" id="{9D945278-5826-4DD0-8D50-5FA02467ABF5}"/>
                  </a:ext>
                </a:extLst>
              </p:cNvPr>
              <p:cNvGrpSpPr/>
              <p:nvPr/>
            </p:nvGrpSpPr>
            <p:grpSpPr>
              <a:xfrm>
                <a:off x="4130997" y="3211568"/>
                <a:ext cx="1450216" cy="1553702"/>
                <a:chOff x="4130997" y="3211568"/>
                <a:chExt cx="1450216" cy="1553702"/>
              </a:xfrm>
            </p:grpSpPr>
            <p:cxnSp>
              <p:nvCxnSpPr>
                <p:cNvPr id="88" name="직선 화살표 연결선 87">
                  <a:extLst>
                    <a:ext uri="{FF2B5EF4-FFF2-40B4-BE49-F238E27FC236}">
                      <a16:creationId xmlns:a16="http://schemas.microsoft.com/office/drawing/2014/main" id="{FA8607D3-E7FD-41E7-A5B6-370719BCCDE4}"/>
                    </a:ext>
                  </a:extLst>
                </p:cNvPr>
                <p:cNvCxnSpPr>
                  <a:cxnSpLocks/>
                  <a:stCxn id="104" idx="0"/>
                  <a:endCxn id="113" idx="2"/>
                </p:cNvCxnSpPr>
                <p:nvPr/>
              </p:nvCxnSpPr>
              <p:spPr>
                <a:xfrm flipV="1">
                  <a:off x="4145511" y="3211568"/>
                  <a:ext cx="0" cy="15537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7C7A3DDD-E598-407C-B907-DD895870F084}"/>
                    </a:ext>
                  </a:extLst>
                </p:cNvPr>
                <p:cNvCxnSpPr>
                  <a:cxnSpLocks/>
                  <a:stCxn id="104" idx="0"/>
                </p:cNvCxnSpPr>
                <p:nvPr/>
              </p:nvCxnSpPr>
              <p:spPr>
                <a:xfrm flipV="1">
                  <a:off x="4130997" y="4102950"/>
                  <a:ext cx="343515" cy="66232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9016BC1-178B-4272-8CF8-D64B655C0DAE}"/>
                    </a:ext>
                  </a:extLst>
                </p:cNvPr>
                <p:cNvCxnSpPr>
                  <a:cxnSpLocks/>
                  <a:stCxn id="104" idx="0"/>
                  <a:endCxn id="77" idx="0"/>
                </p:cNvCxnSpPr>
                <p:nvPr/>
              </p:nvCxnSpPr>
              <p:spPr>
                <a:xfrm flipV="1">
                  <a:off x="4130997" y="3337783"/>
                  <a:ext cx="1450216" cy="142748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4" name="모서리가 둥근 직사각형 21">
              <a:extLst>
                <a:ext uri="{FF2B5EF4-FFF2-40B4-BE49-F238E27FC236}">
                  <a16:creationId xmlns:a16="http://schemas.microsoft.com/office/drawing/2014/main" id="{3064651A-8B53-47CF-AD78-78096A1D941B}"/>
                </a:ext>
              </a:extLst>
            </p:cNvPr>
            <p:cNvSpPr/>
            <p:nvPr/>
          </p:nvSpPr>
          <p:spPr>
            <a:xfrm>
              <a:off x="3989520"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grpSp>
        <p:nvGrpSpPr>
          <p:cNvPr id="118" name="그룹 62">
            <a:extLst>
              <a:ext uri="{FF2B5EF4-FFF2-40B4-BE49-F238E27FC236}">
                <a16:creationId xmlns:a16="http://schemas.microsoft.com/office/drawing/2014/main" id="{8F2EDB83-1863-4F1D-9A8E-E891807751B9}"/>
              </a:ext>
            </a:extLst>
          </p:cNvPr>
          <p:cNvGrpSpPr/>
          <p:nvPr/>
        </p:nvGrpSpPr>
        <p:grpSpPr>
          <a:xfrm>
            <a:off x="1845944" y="4857750"/>
            <a:ext cx="1152681" cy="962301"/>
            <a:chOff x="7354849" y="2344779"/>
            <a:chExt cx="1259180" cy="962301"/>
          </a:xfrm>
        </p:grpSpPr>
        <p:sp>
          <p:nvSpPr>
            <p:cNvPr id="119" name="모서리가 둥근 직사각형 26">
              <a:extLst>
                <a:ext uri="{FF2B5EF4-FFF2-40B4-BE49-F238E27FC236}">
                  <a16:creationId xmlns:a16="http://schemas.microsoft.com/office/drawing/2014/main" id="{6E97F2BC-AB0B-4FB9-B4EF-B9952A056490}"/>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20" name="모서리가 둥근 직사각형 27">
              <a:extLst>
                <a:ext uri="{FF2B5EF4-FFF2-40B4-BE49-F238E27FC236}">
                  <a16:creationId xmlns:a16="http://schemas.microsoft.com/office/drawing/2014/main" id="{DDA8CEF7-CA71-4FB8-AAB7-F864BA30258A}"/>
                </a:ext>
              </a:extLst>
            </p:cNvPr>
            <p:cNvSpPr/>
            <p:nvPr/>
          </p:nvSpPr>
          <p:spPr>
            <a:xfrm>
              <a:off x="7436841" y="2828061"/>
              <a:ext cx="1093927" cy="411437"/>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21" name="모서리가 둥근 직사각형 28">
              <a:extLst>
                <a:ext uri="{FF2B5EF4-FFF2-40B4-BE49-F238E27FC236}">
                  <a16:creationId xmlns:a16="http://schemas.microsoft.com/office/drawing/2014/main" id="{7DE50985-B8FA-4290-9F04-1D5E4655178F}"/>
                </a:ext>
              </a:extLst>
            </p:cNvPr>
            <p:cNvSpPr/>
            <p:nvPr/>
          </p:nvSpPr>
          <p:spPr>
            <a:xfrm>
              <a:off x="7404132" y="2344779"/>
              <a:ext cx="1075476" cy="37261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22" name="모서리가 둥근 직사각형 119">
            <a:extLst>
              <a:ext uri="{FF2B5EF4-FFF2-40B4-BE49-F238E27FC236}">
                <a16:creationId xmlns:a16="http://schemas.microsoft.com/office/drawing/2014/main" id="{E01DCD1B-8DC1-4F93-BB3A-08FFA8C35690}"/>
              </a:ext>
            </a:extLst>
          </p:cNvPr>
          <p:cNvSpPr/>
          <p:nvPr/>
        </p:nvSpPr>
        <p:spPr>
          <a:xfrm>
            <a:off x="3989520" y="5615390"/>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 2</a:t>
            </a:r>
          </a:p>
        </p:txBody>
      </p:sp>
      <p:cxnSp>
        <p:nvCxnSpPr>
          <p:cNvPr id="123" name="직선 화살표 연결선 25">
            <a:extLst>
              <a:ext uri="{FF2B5EF4-FFF2-40B4-BE49-F238E27FC236}">
                <a16:creationId xmlns:a16="http://schemas.microsoft.com/office/drawing/2014/main" id="{9C065D46-672C-4D7C-B9D4-6FED51CB1FE8}"/>
              </a:ext>
            </a:extLst>
          </p:cNvPr>
          <p:cNvCxnSpPr>
            <a:stCxn id="120" idx="0"/>
          </p:cNvCxnSpPr>
          <p:nvPr/>
        </p:nvCxnSpPr>
        <p:spPr>
          <a:xfrm flipH="1" flipV="1">
            <a:off x="2414344" y="4492142"/>
            <a:ext cx="7360" cy="8488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26">
            <a:extLst>
              <a:ext uri="{FF2B5EF4-FFF2-40B4-BE49-F238E27FC236}">
                <a16:creationId xmlns:a16="http://schemas.microsoft.com/office/drawing/2014/main" id="{D447EE50-30BA-46E3-9130-C22E139459D0}"/>
              </a:ext>
            </a:extLst>
          </p:cNvPr>
          <p:cNvCxnSpPr>
            <a:cxnSpLocks/>
            <a:endCxn id="122" idx="1"/>
          </p:cNvCxnSpPr>
          <p:nvPr/>
        </p:nvCxnSpPr>
        <p:spPr>
          <a:xfrm>
            <a:off x="2963911" y="4165825"/>
            <a:ext cx="1040123" cy="1622435"/>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모서리가 둥근 직사각형 104">
            <a:extLst>
              <a:ext uri="{FF2B5EF4-FFF2-40B4-BE49-F238E27FC236}">
                <a16:creationId xmlns:a16="http://schemas.microsoft.com/office/drawing/2014/main" id="{68F7F158-55A4-4BC2-8A6A-87C96B6EB656}"/>
              </a:ext>
            </a:extLst>
          </p:cNvPr>
          <p:cNvSpPr/>
          <p:nvPr/>
        </p:nvSpPr>
        <p:spPr>
          <a:xfrm>
            <a:off x="3086963" y="5765216"/>
            <a:ext cx="789168" cy="524008"/>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err="1">
                <a:solidFill>
                  <a:srgbClr val="0043B2"/>
                </a:solidFill>
                <a:latin typeface="SamsungOne-600" panose="020B0703030303020204"/>
                <a:ea typeface="SamsungOne-600C" panose="020B0706030303020204" pitchFamily="34" charset="0"/>
              </a:rPr>
              <a:t>Yêu</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cầu</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tài</a:t>
            </a:r>
            <a:r>
              <a:rPr lang="en-US" altLang="ko-KR" sz="800" dirty="0">
                <a:solidFill>
                  <a:srgbClr val="0043B2"/>
                </a:solidFill>
                <a:latin typeface="SamsungOne-600" panose="020B0703030303020204"/>
                <a:ea typeface="SamsungOne-600C" panose="020B0706030303020204" pitchFamily="34" charset="0"/>
              </a:rPr>
              <a:t> </a:t>
            </a:r>
            <a:r>
              <a:rPr lang="en-US" altLang="ko-KR" sz="800" dirty="0" err="1">
                <a:solidFill>
                  <a:srgbClr val="0043B2"/>
                </a:solidFill>
                <a:latin typeface="SamsungOne-600" panose="020B0703030303020204"/>
                <a:ea typeface="SamsungOne-600C" panose="020B0706030303020204" pitchFamily="34" charset="0"/>
              </a:rPr>
              <a:t>nguyên</a:t>
            </a:r>
            <a:r>
              <a:rPr lang="en-US" altLang="ko-KR" sz="800" dirty="0">
                <a:solidFill>
                  <a:srgbClr val="0043B2"/>
                </a:solidFill>
                <a:latin typeface="SamsungOne-600" panose="020B0703030303020204"/>
                <a:ea typeface="SamsungOne-600C" panose="020B0706030303020204" pitchFamily="34" charset="0"/>
              </a:rPr>
              <a:t>:</a:t>
            </a:r>
          </a:p>
          <a:p>
            <a:pPr algn="ctr"/>
            <a:r>
              <a:rPr lang="en-US" altLang="ko-KR" sz="800" dirty="0">
                <a:solidFill>
                  <a:srgbClr val="0043B2"/>
                </a:solidFill>
                <a:latin typeface="SamsungOne-600" panose="020B0703030303020204"/>
                <a:ea typeface="SamsungOne-600C" panose="020B0706030303020204" pitchFamily="34" charset="0"/>
              </a:rPr>
              <a:t>3x1GB/1lõi</a:t>
            </a:r>
          </a:p>
        </p:txBody>
      </p:sp>
      <p:cxnSp>
        <p:nvCxnSpPr>
          <p:cNvPr id="126" name="직선 화살표 연결선 23">
            <a:extLst>
              <a:ext uri="{FF2B5EF4-FFF2-40B4-BE49-F238E27FC236}">
                <a16:creationId xmlns:a16="http://schemas.microsoft.com/office/drawing/2014/main" id="{D00779A0-3B83-4D71-9618-F8A48C3F3D7F}"/>
              </a:ext>
            </a:extLst>
          </p:cNvPr>
          <p:cNvCxnSpPr>
            <a:cxnSpLocks/>
            <a:stCxn id="122" idx="3"/>
            <a:endCxn id="80" idx="2"/>
          </p:cNvCxnSpPr>
          <p:nvPr/>
        </p:nvCxnSpPr>
        <p:spPr>
          <a:xfrm flipV="1">
            <a:off x="5085269" y="4491985"/>
            <a:ext cx="2727595" cy="1296275"/>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모서리가 둥근 직사각형 39">
            <a:extLst>
              <a:ext uri="{FF2B5EF4-FFF2-40B4-BE49-F238E27FC236}">
                <a16:creationId xmlns:a16="http://schemas.microsoft.com/office/drawing/2014/main" id="{9DCEE2C0-5E90-40C6-AC39-88B306E3A1C8}"/>
              </a:ext>
            </a:extLst>
          </p:cNvPr>
          <p:cNvSpPr/>
          <p:nvPr/>
        </p:nvSpPr>
        <p:spPr>
          <a:xfrm>
            <a:off x="7925527" y="4286872"/>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err="1">
                <a:solidFill>
                  <a:srgbClr val="193EB0"/>
                </a:solidFill>
                <a:latin typeface="SamsungOne 700" panose="020B0803030303020204" pitchFamily="34" charset="0"/>
                <a:ea typeface="SamsungOne 700" panose="020B0803030303020204" pitchFamily="34" charset="0"/>
              </a:rPr>
              <a:t>Siêu</a:t>
            </a:r>
            <a:r>
              <a:rPr lang="en-US" altLang="ko-KR" sz="400" dirty="0">
                <a:solidFill>
                  <a:srgbClr val="193EB0"/>
                </a:solidFill>
                <a:latin typeface="SamsungOne 700" panose="020B0803030303020204" pitchFamily="34" charset="0"/>
                <a:ea typeface="SamsungOne 700" panose="020B0803030303020204" pitchFamily="34" charset="0"/>
              </a:rPr>
              <a:t> </a:t>
            </a:r>
            <a:r>
              <a:rPr lang="en-US" altLang="ko-KR" sz="400" dirty="0" err="1">
                <a:solidFill>
                  <a:srgbClr val="193EB0"/>
                </a:solidFill>
                <a:latin typeface="SamsungOne 700" panose="020B0803030303020204" pitchFamily="34" charset="0"/>
                <a:ea typeface="SamsungOne 700" panose="020B0803030303020204" pitchFamily="34" charset="0"/>
              </a:rPr>
              <a:t>dữ</a:t>
            </a:r>
            <a:r>
              <a:rPr lang="en-US" altLang="ko-KR" sz="400" dirty="0">
                <a:solidFill>
                  <a:srgbClr val="193EB0"/>
                </a:solidFill>
                <a:latin typeface="SamsungOne 700" panose="020B0803030303020204" pitchFamily="34" charset="0"/>
                <a:ea typeface="SamsungOne 700" panose="020B0803030303020204" pitchFamily="34" charset="0"/>
              </a:rPr>
              <a:t> </a:t>
            </a:r>
            <a:r>
              <a:rPr lang="en-US" altLang="ko-KR" sz="400" dirty="0" err="1">
                <a:solidFill>
                  <a:srgbClr val="193EB0"/>
                </a:solidFill>
                <a:latin typeface="SamsungOne 700" panose="020B0803030303020204" pitchFamily="34" charset="0"/>
                <a:ea typeface="SamsungOne 700" panose="020B0803030303020204" pitchFamily="34" charset="0"/>
              </a:rPr>
              <a:t>liệu</a:t>
            </a:r>
            <a:endParaRPr lang="en-US" altLang="ko-KR" sz="400" dirty="0">
              <a:solidFill>
                <a:srgbClr val="193EB0"/>
              </a:solidFill>
              <a:latin typeface="SamsungOne 700" panose="020B0803030303020204" pitchFamily="34" charset="0"/>
              <a:ea typeface="SamsungOne 700" panose="020B0803030303020204" pitchFamily="34" charset="0"/>
            </a:endParaRPr>
          </a:p>
          <a:p>
            <a:pPr algn="ctr"/>
            <a:r>
              <a:rPr lang="en-US" altLang="ko-KR" sz="400" dirty="0">
                <a:solidFill>
                  <a:srgbClr val="193EB0"/>
                </a:solidFill>
                <a:latin typeface="SamsungOne 700" panose="020B0803030303020204" pitchFamily="34" charset="0"/>
                <a:ea typeface="SamsungOne 700" panose="020B0803030303020204" pitchFamily="34" charset="0"/>
              </a:rPr>
              <a:t>/logs/031519.log, r:3, {1, 2, 3, 4}</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1 = {A, B, C}</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2 = {C, D, E}</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3 = {A, B, E}</a:t>
            </a:r>
          </a:p>
          <a:p>
            <a:pPr algn="ctr"/>
            <a:r>
              <a:rPr lang="en-US" altLang="ko-KR" sz="400" dirty="0" err="1">
                <a:solidFill>
                  <a:srgbClr val="193EB0"/>
                </a:solidFill>
                <a:latin typeface="SamsungOne 700" panose="020B0803030303020204" pitchFamily="34" charset="0"/>
                <a:ea typeface="SamsungOne 700" panose="020B0803030303020204" pitchFamily="34" charset="0"/>
              </a:rPr>
              <a:t>Khối</a:t>
            </a:r>
            <a:r>
              <a:rPr lang="en-US" altLang="ko-KR" sz="400" dirty="0">
                <a:solidFill>
                  <a:srgbClr val="193EB0"/>
                </a:solidFill>
                <a:latin typeface="SamsungOne 700" panose="020B0803030303020204" pitchFamily="34" charset="0"/>
                <a:ea typeface="SamsungOne 700" panose="020B0803030303020204" pitchFamily="34" charset="0"/>
              </a:rPr>
              <a:t> 4 = {A, D, E}</a:t>
            </a:r>
            <a:endParaRPr lang="en-US" altLang="ko-KR" sz="400" dirty="0">
              <a:solidFill>
                <a:srgbClr val="193EB0"/>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6246858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57" name="그룹 56">
            <a:extLst>
              <a:ext uri="{FF2B5EF4-FFF2-40B4-BE49-F238E27FC236}">
                <a16:creationId xmlns:a16="http://schemas.microsoft.com/office/drawing/2014/main" id="{28F150A2-E028-4B29-95B3-2983AAC01BCC}"/>
              </a:ext>
            </a:extLst>
          </p:cNvPr>
          <p:cNvGrpSpPr/>
          <p:nvPr/>
        </p:nvGrpSpPr>
        <p:grpSpPr>
          <a:xfrm>
            <a:off x="1845944" y="2286746"/>
            <a:ext cx="6494033" cy="3758159"/>
            <a:chOff x="1845944" y="2286746"/>
            <a:chExt cx="6494033" cy="3758159"/>
          </a:xfrm>
        </p:grpSpPr>
        <p:grpSp>
          <p:nvGrpSpPr>
            <p:cNvPr id="58" name="그룹 57">
              <a:extLst>
                <a:ext uri="{FF2B5EF4-FFF2-40B4-BE49-F238E27FC236}">
                  <a16:creationId xmlns:a16="http://schemas.microsoft.com/office/drawing/2014/main" id="{C57D9FD2-6892-449E-8216-95077113F70B}"/>
                </a:ext>
              </a:extLst>
            </p:cNvPr>
            <p:cNvGrpSpPr/>
            <p:nvPr/>
          </p:nvGrpSpPr>
          <p:grpSpPr>
            <a:xfrm>
              <a:off x="1845944" y="2316604"/>
              <a:ext cx="1152681" cy="1001117"/>
              <a:chOff x="7354849" y="2305963"/>
              <a:chExt cx="1259180" cy="1001117"/>
            </a:xfrm>
          </p:grpSpPr>
          <p:sp>
            <p:nvSpPr>
              <p:cNvPr id="102" name="모서리가 둥근 직사각형 65">
                <a:extLst>
                  <a:ext uri="{FF2B5EF4-FFF2-40B4-BE49-F238E27FC236}">
                    <a16:creationId xmlns:a16="http://schemas.microsoft.com/office/drawing/2014/main" id="{70B14DBE-02B3-4C8B-A344-E744F05D8E00}"/>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3" name="모서리가 둥근 직사각형 66">
                <a:extLst>
                  <a:ext uri="{FF2B5EF4-FFF2-40B4-BE49-F238E27FC236}">
                    <a16:creationId xmlns:a16="http://schemas.microsoft.com/office/drawing/2014/main" id="{FDE7CAA2-98DE-4357-8070-8585F72E4C01}"/>
                  </a:ext>
                </a:extLst>
              </p:cNvPr>
              <p:cNvSpPr/>
              <p:nvPr/>
            </p:nvSpPr>
            <p:spPr>
              <a:xfrm>
                <a:off x="7426747" y="2827906"/>
                <a:ext cx="1101327" cy="384264"/>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04" name="모서리가 둥근 직사각형 67">
                <a:extLst>
                  <a:ext uri="{FF2B5EF4-FFF2-40B4-BE49-F238E27FC236}">
                    <a16:creationId xmlns:a16="http://schemas.microsoft.com/office/drawing/2014/main" id="{743D269B-33FE-49D8-965B-865092421664}"/>
                  </a:ext>
                </a:extLst>
              </p:cNvPr>
              <p:cNvSpPr/>
              <p:nvPr/>
            </p:nvSpPr>
            <p:spPr>
              <a:xfrm>
                <a:off x="7426747" y="2305963"/>
                <a:ext cx="1101327" cy="411436"/>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59" name="모서리가 둥근 직사각형 9">
              <a:extLst>
                <a:ext uri="{FF2B5EF4-FFF2-40B4-BE49-F238E27FC236}">
                  <a16:creationId xmlns:a16="http://schemas.microsoft.com/office/drawing/2014/main" id="{DC60129B-B852-46EC-9A0F-5FA75F89F3FE}"/>
                </a:ext>
              </a:extLst>
            </p:cNvPr>
            <p:cNvSpPr/>
            <p:nvPr/>
          </p:nvSpPr>
          <p:spPr>
            <a:xfrm>
              <a:off x="1882634" y="3839665"/>
              <a:ext cx="1066763"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60" name="그룹 59">
              <a:extLst>
                <a:ext uri="{FF2B5EF4-FFF2-40B4-BE49-F238E27FC236}">
                  <a16:creationId xmlns:a16="http://schemas.microsoft.com/office/drawing/2014/main" id="{1E31374C-443C-4E6C-8360-FD4250A96268}"/>
                </a:ext>
              </a:extLst>
            </p:cNvPr>
            <p:cNvGrpSpPr/>
            <p:nvPr/>
          </p:nvGrpSpPr>
          <p:grpSpPr>
            <a:xfrm>
              <a:off x="3909169" y="2286746"/>
              <a:ext cx="2489395" cy="837267"/>
              <a:chOff x="9682944" y="2283238"/>
              <a:chExt cx="2489395" cy="1069562"/>
            </a:xfrm>
          </p:grpSpPr>
          <p:sp>
            <p:nvSpPr>
              <p:cNvPr id="95" name="모서리가 둥근 직사각형 53">
                <a:extLst>
                  <a:ext uri="{FF2B5EF4-FFF2-40B4-BE49-F238E27FC236}">
                    <a16:creationId xmlns:a16="http://schemas.microsoft.com/office/drawing/2014/main" id="{FEE3278D-49FD-47D5-B526-84577C9DE3C9}"/>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grpSp>
            <p:nvGrpSpPr>
              <p:cNvPr id="96" name="그룹 95">
                <a:extLst>
                  <a:ext uri="{FF2B5EF4-FFF2-40B4-BE49-F238E27FC236}">
                    <a16:creationId xmlns:a16="http://schemas.microsoft.com/office/drawing/2014/main" id="{AF93D914-2BF4-4AA2-9C54-B0E430D63E70}"/>
                  </a:ext>
                </a:extLst>
              </p:cNvPr>
              <p:cNvGrpSpPr/>
              <p:nvPr/>
            </p:nvGrpSpPr>
            <p:grpSpPr>
              <a:xfrm>
                <a:off x="9763295" y="2880582"/>
                <a:ext cx="2272888" cy="380114"/>
                <a:chOff x="9315076" y="2860484"/>
                <a:chExt cx="2272888" cy="380114"/>
              </a:xfrm>
            </p:grpSpPr>
            <p:sp>
              <p:nvSpPr>
                <p:cNvPr id="100" name="모서리가 둥근 직사각형 58">
                  <a:extLst>
                    <a:ext uri="{FF2B5EF4-FFF2-40B4-BE49-F238E27FC236}">
                      <a16:creationId xmlns:a16="http://schemas.microsoft.com/office/drawing/2014/main" id="{11FDE2A3-92A1-4127-873E-D531AF94E04E}"/>
                    </a:ext>
                  </a:extLst>
                </p:cNvPr>
                <p:cNvSpPr/>
                <p:nvPr/>
              </p:nvSpPr>
              <p:spPr>
                <a:xfrm>
                  <a:off x="9315076"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01" name="모서리가 둥근 직사각형 59">
                  <a:extLst>
                    <a:ext uri="{FF2B5EF4-FFF2-40B4-BE49-F238E27FC236}">
                      <a16:creationId xmlns:a16="http://schemas.microsoft.com/office/drawing/2014/main" id="{26577265-069B-41DB-9FCE-FD989DFE7A01}"/>
                    </a:ext>
                  </a:extLst>
                </p:cNvPr>
                <p:cNvSpPr/>
                <p:nvPr/>
              </p:nvSpPr>
              <p:spPr>
                <a:xfrm>
                  <a:off x="10492215" y="2860484"/>
                  <a:ext cx="1095749" cy="380114"/>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sp>
            <p:nvSpPr>
              <p:cNvPr id="97" name="직사각형 96">
                <a:extLst>
                  <a:ext uri="{FF2B5EF4-FFF2-40B4-BE49-F238E27FC236}">
                    <a16:creationId xmlns:a16="http://schemas.microsoft.com/office/drawing/2014/main" id="{2167E00D-53D5-49C3-89CC-E2DDFC192EAE}"/>
                  </a:ext>
                </a:extLst>
              </p:cNvPr>
              <p:cNvSpPr/>
              <p:nvPr/>
            </p:nvSpPr>
            <p:spPr>
              <a:xfrm>
                <a:off x="9682944" y="2559929"/>
                <a:ext cx="1303562"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98" name="직사각형 97">
                <a:extLst>
                  <a:ext uri="{FF2B5EF4-FFF2-40B4-BE49-F238E27FC236}">
                    <a16:creationId xmlns:a16="http://schemas.microsoft.com/office/drawing/2014/main" id="{09EA169E-AE1B-4795-BFAB-8876536EB663}"/>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9" name="직사각형 98">
                <a:extLst>
                  <a:ext uri="{FF2B5EF4-FFF2-40B4-BE49-F238E27FC236}">
                    <a16:creationId xmlns:a16="http://schemas.microsoft.com/office/drawing/2014/main" id="{2ED148F7-5FD9-436E-A72C-D864452679E8}"/>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61" name="모서리가 둥근 직사각형 11">
              <a:extLst>
                <a:ext uri="{FF2B5EF4-FFF2-40B4-BE49-F238E27FC236}">
                  <a16:creationId xmlns:a16="http://schemas.microsoft.com/office/drawing/2014/main" id="{C5DABCE8-46A2-464F-A2FB-6F9BF9239E0D}"/>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62" name="직사각형 61">
              <a:extLst>
                <a:ext uri="{FF2B5EF4-FFF2-40B4-BE49-F238E27FC236}">
                  <a16:creationId xmlns:a16="http://schemas.microsoft.com/office/drawing/2014/main" id="{C2F8AE2B-83B4-406E-8184-C376BBDBF378}"/>
                </a:ext>
              </a:extLst>
            </p:cNvPr>
            <p:cNvSpPr/>
            <p:nvPr/>
          </p:nvSpPr>
          <p:spPr>
            <a:xfrm>
              <a:off x="3909169" y="3394725"/>
              <a:ext cx="1303562"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63" name="직사각형 62">
              <a:extLst>
                <a:ext uri="{FF2B5EF4-FFF2-40B4-BE49-F238E27FC236}">
                  <a16:creationId xmlns:a16="http://schemas.microsoft.com/office/drawing/2014/main" id="{37339584-850F-4AF0-9407-7FDA119510F2}"/>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64" name="직사각형 63">
              <a:extLst>
                <a:ext uri="{FF2B5EF4-FFF2-40B4-BE49-F238E27FC236}">
                  <a16:creationId xmlns:a16="http://schemas.microsoft.com/office/drawing/2014/main" id="{3DB64F84-D430-478D-B3F0-C95CD9C47D21}"/>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65" name="그룹 64">
              <a:extLst>
                <a:ext uri="{FF2B5EF4-FFF2-40B4-BE49-F238E27FC236}">
                  <a16:creationId xmlns:a16="http://schemas.microsoft.com/office/drawing/2014/main" id="{5907DE30-E2E4-4500-A009-EF4D2A260C39}"/>
                </a:ext>
              </a:extLst>
            </p:cNvPr>
            <p:cNvGrpSpPr/>
            <p:nvPr/>
          </p:nvGrpSpPr>
          <p:grpSpPr>
            <a:xfrm>
              <a:off x="3909169" y="4062290"/>
              <a:ext cx="2489395" cy="972840"/>
              <a:chOff x="9682944" y="2283238"/>
              <a:chExt cx="2489395" cy="1069562"/>
            </a:xfrm>
          </p:grpSpPr>
          <p:sp>
            <p:nvSpPr>
              <p:cNvPr id="90" name="모서리가 둥근 직사각형 48">
                <a:extLst>
                  <a:ext uri="{FF2B5EF4-FFF2-40B4-BE49-F238E27FC236}">
                    <a16:creationId xmlns:a16="http://schemas.microsoft.com/office/drawing/2014/main" id="{20A7D599-2308-41C4-A4F5-92891F68AB16}"/>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1" name="모서리가 둥근 직사각형 49">
                <a:extLst>
                  <a:ext uri="{FF2B5EF4-FFF2-40B4-BE49-F238E27FC236}">
                    <a16:creationId xmlns:a16="http://schemas.microsoft.com/office/drawing/2014/main" id="{1ED2D0D8-0641-4ABC-A6FE-93FBAE503BCF}"/>
                  </a:ext>
                </a:extLst>
              </p:cNvPr>
              <p:cNvSpPr/>
              <p:nvPr/>
            </p:nvSpPr>
            <p:spPr>
              <a:xfrm>
                <a:off x="9763295" y="2880582"/>
                <a:ext cx="1095749" cy="380114"/>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a:t>
                </a:r>
              </a:p>
            </p:txBody>
          </p:sp>
          <p:sp>
            <p:nvSpPr>
              <p:cNvPr id="92" name="직사각형 91">
                <a:extLst>
                  <a:ext uri="{FF2B5EF4-FFF2-40B4-BE49-F238E27FC236}">
                    <a16:creationId xmlns:a16="http://schemas.microsoft.com/office/drawing/2014/main" id="{C21CE79D-358E-48C2-8C26-161B3C1E7948}"/>
                  </a:ext>
                </a:extLst>
              </p:cNvPr>
              <p:cNvSpPr/>
              <p:nvPr/>
            </p:nvSpPr>
            <p:spPr>
              <a:xfrm>
                <a:off x="9682944" y="2559929"/>
                <a:ext cx="1303562"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93" name="직사각형 92">
                <a:extLst>
                  <a:ext uri="{FF2B5EF4-FFF2-40B4-BE49-F238E27FC236}">
                    <a16:creationId xmlns:a16="http://schemas.microsoft.com/office/drawing/2014/main" id="{24656FF5-261C-46C0-A6B1-56A5720ACB2A}"/>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4" name="직사각형 93">
                <a:extLst>
                  <a:ext uri="{FF2B5EF4-FFF2-40B4-BE49-F238E27FC236}">
                    <a16:creationId xmlns:a16="http://schemas.microsoft.com/office/drawing/2014/main" id="{87AE7BF3-0EB6-43E0-A4FB-9E85D38D784D}"/>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66" name="그룹 65">
              <a:extLst>
                <a:ext uri="{FF2B5EF4-FFF2-40B4-BE49-F238E27FC236}">
                  <a16:creationId xmlns:a16="http://schemas.microsoft.com/office/drawing/2014/main" id="{C9862EE3-C2E9-4869-9F84-3C8765C7AF3B}"/>
                </a:ext>
              </a:extLst>
            </p:cNvPr>
            <p:cNvGrpSpPr/>
            <p:nvPr/>
          </p:nvGrpSpPr>
          <p:grpSpPr>
            <a:xfrm>
              <a:off x="3909169" y="5072065"/>
              <a:ext cx="2489395" cy="972840"/>
              <a:chOff x="3502771" y="5231720"/>
              <a:chExt cx="2489395" cy="972840"/>
            </a:xfrm>
          </p:grpSpPr>
          <p:sp>
            <p:nvSpPr>
              <p:cNvPr id="86" name="모서리가 둥근 직사각형 42">
                <a:extLst>
                  <a:ext uri="{FF2B5EF4-FFF2-40B4-BE49-F238E27FC236}">
                    <a16:creationId xmlns:a16="http://schemas.microsoft.com/office/drawing/2014/main" id="{1E80E56B-024A-485B-95B5-86350D145FC3}"/>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7" name="직사각형 86">
                <a:extLst>
                  <a:ext uri="{FF2B5EF4-FFF2-40B4-BE49-F238E27FC236}">
                    <a16:creationId xmlns:a16="http://schemas.microsoft.com/office/drawing/2014/main" id="{03B32F42-77DB-4737-8AD5-1178B7EFA98F}"/>
                  </a:ext>
                </a:extLst>
              </p:cNvPr>
              <p:cNvSpPr/>
              <p:nvPr/>
            </p:nvSpPr>
            <p:spPr>
              <a:xfrm>
                <a:off x="3502771" y="5483389"/>
                <a:ext cx="1303562"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88" name="직사각형 87">
                <a:extLst>
                  <a:ext uri="{FF2B5EF4-FFF2-40B4-BE49-F238E27FC236}">
                    <a16:creationId xmlns:a16="http://schemas.microsoft.com/office/drawing/2014/main" id="{4FC3C10A-6592-4D0C-8ED6-A4E4A0AC0ECC}"/>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9" name="직사각형 88">
                <a:extLst>
                  <a:ext uri="{FF2B5EF4-FFF2-40B4-BE49-F238E27FC236}">
                    <a16:creationId xmlns:a16="http://schemas.microsoft.com/office/drawing/2014/main" id="{4BA390A5-EA5A-4A1E-8EEA-F7743F213F93}"/>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67" name="모서리가 둥근 직사각형 17">
              <a:extLst>
                <a:ext uri="{FF2B5EF4-FFF2-40B4-BE49-F238E27FC236}">
                  <a16:creationId xmlns:a16="http://schemas.microsoft.com/office/drawing/2014/main" id="{85A223E2-EAD1-453C-A58B-26DF9432F25E}"/>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68" name="그룹 67">
              <a:extLst>
                <a:ext uri="{FF2B5EF4-FFF2-40B4-BE49-F238E27FC236}">
                  <a16:creationId xmlns:a16="http://schemas.microsoft.com/office/drawing/2014/main" id="{3460AE98-1285-4C11-A51C-BD531C22F946}"/>
                </a:ext>
              </a:extLst>
            </p:cNvPr>
            <p:cNvGrpSpPr/>
            <p:nvPr/>
          </p:nvGrpSpPr>
          <p:grpSpPr>
            <a:xfrm>
              <a:off x="2944860" y="2807124"/>
              <a:ext cx="951989" cy="2869802"/>
              <a:chOff x="2538462" y="2966779"/>
              <a:chExt cx="951989" cy="2869802"/>
            </a:xfrm>
          </p:grpSpPr>
          <p:grpSp>
            <p:nvGrpSpPr>
              <p:cNvPr id="82" name="그룹 81">
                <a:extLst>
                  <a:ext uri="{FF2B5EF4-FFF2-40B4-BE49-F238E27FC236}">
                    <a16:creationId xmlns:a16="http://schemas.microsoft.com/office/drawing/2014/main" id="{7D0A7E9C-9F17-4FC6-B879-E811441D4521}"/>
                  </a:ext>
                </a:extLst>
              </p:cNvPr>
              <p:cNvGrpSpPr/>
              <p:nvPr/>
            </p:nvGrpSpPr>
            <p:grpSpPr>
              <a:xfrm>
                <a:off x="3476830" y="2966779"/>
                <a:ext cx="13621" cy="2869802"/>
                <a:chOff x="3502230" y="3044347"/>
                <a:chExt cx="13621" cy="2869802"/>
              </a:xfrm>
            </p:grpSpPr>
            <p:cxnSp>
              <p:nvCxnSpPr>
                <p:cNvPr id="84" name="꺾인 연결선 40">
                  <a:extLst>
                    <a:ext uri="{FF2B5EF4-FFF2-40B4-BE49-F238E27FC236}">
                      <a16:creationId xmlns:a16="http://schemas.microsoft.com/office/drawing/2014/main" id="{BB3ED0F4-9B45-4364-ACDB-2BD36735971A}"/>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꺾인 연결선 41">
                  <a:extLst>
                    <a:ext uri="{FF2B5EF4-FFF2-40B4-BE49-F238E27FC236}">
                      <a16:creationId xmlns:a16="http://schemas.microsoft.com/office/drawing/2014/main" id="{6438FB2D-C2BF-43C1-87A2-C9657E653EA2}"/>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3" name="직선 연결선 82">
                <a:extLst>
                  <a:ext uri="{FF2B5EF4-FFF2-40B4-BE49-F238E27FC236}">
                    <a16:creationId xmlns:a16="http://schemas.microsoft.com/office/drawing/2014/main" id="{28846FAA-8F59-42AC-95B2-CEF61530A068}"/>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9" name="그룹 68">
              <a:extLst>
                <a:ext uri="{FF2B5EF4-FFF2-40B4-BE49-F238E27FC236}">
                  <a16:creationId xmlns:a16="http://schemas.microsoft.com/office/drawing/2014/main" id="{D908786C-E2C4-48A4-80FF-F57EF6789CE9}"/>
                </a:ext>
              </a:extLst>
            </p:cNvPr>
            <p:cNvGrpSpPr/>
            <p:nvPr/>
          </p:nvGrpSpPr>
          <p:grpSpPr>
            <a:xfrm>
              <a:off x="6340537" y="2791884"/>
              <a:ext cx="945214" cy="2869802"/>
              <a:chOff x="5934139" y="2951539"/>
              <a:chExt cx="945214" cy="2869802"/>
            </a:xfrm>
          </p:grpSpPr>
          <p:grpSp>
            <p:nvGrpSpPr>
              <p:cNvPr id="78" name="그룹 77">
                <a:extLst>
                  <a:ext uri="{FF2B5EF4-FFF2-40B4-BE49-F238E27FC236}">
                    <a16:creationId xmlns:a16="http://schemas.microsoft.com/office/drawing/2014/main" id="{75DCB648-3C90-4950-9AD1-8E2081BB5C19}"/>
                  </a:ext>
                </a:extLst>
              </p:cNvPr>
              <p:cNvGrpSpPr/>
              <p:nvPr/>
            </p:nvGrpSpPr>
            <p:grpSpPr>
              <a:xfrm rot="10800000">
                <a:off x="5934139" y="2951539"/>
                <a:ext cx="12700" cy="2869802"/>
                <a:chOff x="3503151" y="2907187"/>
                <a:chExt cx="12700" cy="2869802"/>
              </a:xfrm>
            </p:grpSpPr>
            <p:cxnSp>
              <p:nvCxnSpPr>
                <p:cNvPr id="80" name="꺾인 연결선 36">
                  <a:extLst>
                    <a:ext uri="{FF2B5EF4-FFF2-40B4-BE49-F238E27FC236}">
                      <a16:creationId xmlns:a16="http://schemas.microsoft.com/office/drawing/2014/main" id="{8329AA41-ECF1-4DA2-BEB7-F20627C0BB1E}"/>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꺾인 연결선 37">
                  <a:extLst>
                    <a:ext uri="{FF2B5EF4-FFF2-40B4-BE49-F238E27FC236}">
                      <a16:creationId xmlns:a16="http://schemas.microsoft.com/office/drawing/2014/main" id="{D4033684-A49E-438B-814B-042B5DA06FA3}"/>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79" name="직선 연결선 78">
                <a:extLst>
                  <a:ext uri="{FF2B5EF4-FFF2-40B4-BE49-F238E27FC236}">
                    <a16:creationId xmlns:a16="http://schemas.microsoft.com/office/drawing/2014/main" id="{1026A61C-D0F5-492F-A207-96ABE8FEBE56}"/>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70" name="그룹 69">
              <a:extLst>
                <a:ext uri="{FF2B5EF4-FFF2-40B4-BE49-F238E27FC236}">
                  <a16:creationId xmlns:a16="http://schemas.microsoft.com/office/drawing/2014/main" id="{70975B82-6F5A-4C5D-BF91-1CDEABDD73AE}"/>
                </a:ext>
              </a:extLst>
            </p:cNvPr>
            <p:cNvGrpSpPr/>
            <p:nvPr/>
          </p:nvGrpSpPr>
          <p:grpSpPr>
            <a:xfrm>
              <a:off x="2415851" y="3051913"/>
              <a:ext cx="3571760" cy="1616606"/>
              <a:chOff x="2009453" y="3211568"/>
              <a:chExt cx="3571760" cy="1616606"/>
            </a:xfrm>
          </p:grpSpPr>
          <p:cxnSp>
            <p:nvCxnSpPr>
              <p:cNvPr id="72" name="직선 화살표 연결선 71">
                <a:extLst>
                  <a:ext uri="{FF2B5EF4-FFF2-40B4-BE49-F238E27FC236}">
                    <a16:creationId xmlns:a16="http://schemas.microsoft.com/office/drawing/2014/main" id="{CAB2D92D-ED1E-415C-A47A-8D3ACDDE9A8D}"/>
                  </a:ext>
                </a:extLst>
              </p:cNvPr>
              <p:cNvCxnSpPr>
                <a:cxnSpLocks/>
                <a:stCxn id="103" idx="2"/>
                <a:endCxn id="59" idx="0"/>
              </p:cNvCxnSpPr>
              <p:nvPr/>
            </p:nvCxnSpPr>
            <p:spPr>
              <a:xfrm>
                <a:off x="2009453" y="3382466"/>
                <a:ext cx="165" cy="61685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FD220375-25D2-44FB-A1E4-D5C82F19725E}"/>
                  </a:ext>
                </a:extLst>
              </p:cNvPr>
              <p:cNvCxnSpPr>
                <a:cxnSpLocks/>
                <a:stCxn id="59" idx="3"/>
                <a:endCxn id="90" idx="1"/>
              </p:cNvCxnSpPr>
              <p:nvPr/>
            </p:nvCxnSpPr>
            <p:spPr>
              <a:xfrm>
                <a:off x="2542999" y="4325480"/>
                <a:ext cx="960152" cy="502694"/>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그룹 73">
                <a:extLst>
                  <a:ext uri="{FF2B5EF4-FFF2-40B4-BE49-F238E27FC236}">
                    <a16:creationId xmlns:a16="http://schemas.microsoft.com/office/drawing/2014/main" id="{82A93AEA-F472-4D6C-B286-316DBB52CF76}"/>
                  </a:ext>
                </a:extLst>
              </p:cNvPr>
              <p:cNvGrpSpPr/>
              <p:nvPr/>
            </p:nvGrpSpPr>
            <p:grpSpPr>
              <a:xfrm>
                <a:off x="4130997" y="3211568"/>
                <a:ext cx="1450216" cy="1553702"/>
                <a:chOff x="4130997" y="3211568"/>
                <a:chExt cx="1450216" cy="1553702"/>
              </a:xfrm>
            </p:grpSpPr>
            <p:cxnSp>
              <p:nvCxnSpPr>
                <p:cNvPr id="75" name="직선 화살표 연결선 74">
                  <a:extLst>
                    <a:ext uri="{FF2B5EF4-FFF2-40B4-BE49-F238E27FC236}">
                      <a16:creationId xmlns:a16="http://schemas.microsoft.com/office/drawing/2014/main" id="{798C048F-2060-4B5F-AF81-15A8E599001A}"/>
                    </a:ext>
                  </a:extLst>
                </p:cNvPr>
                <p:cNvCxnSpPr>
                  <a:cxnSpLocks/>
                  <a:stCxn id="91" idx="0"/>
                  <a:endCxn id="100" idx="2"/>
                </p:cNvCxnSpPr>
                <p:nvPr/>
              </p:nvCxnSpPr>
              <p:spPr>
                <a:xfrm flipV="1">
                  <a:off x="4145511" y="3211568"/>
                  <a:ext cx="0" cy="15537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608C320C-0C6F-4734-B935-A3955F8DFBD9}"/>
                    </a:ext>
                  </a:extLst>
                </p:cNvPr>
                <p:cNvCxnSpPr>
                  <a:cxnSpLocks/>
                  <a:stCxn id="91" idx="0"/>
                </p:cNvCxnSpPr>
                <p:nvPr/>
              </p:nvCxnSpPr>
              <p:spPr>
                <a:xfrm flipV="1">
                  <a:off x="4130997" y="4102950"/>
                  <a:ext cx="343515" cy="66232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AA96DE72-82C7-44B1-AC5B-41783D01DDA3}"/>
                    </a:ext>
                  </a:extLst>
                </p:cNvPr>
                <p:cNvCxnSpPr>
                  <a:cxnSpLocks/>
                  <a:stCxn id="91" idx="0"/>
                  <a:endCxn id="64" idx="0"/>
                </p:cNvCxnSpPr>
                <p:nvPr/>
              </p:nvCxnSpPr>
              <p:spPr>
                <a:xfrm flipV="1">
                  <a:off x="4130997" y="3337783"/>
                  <a:ext cx="1450216" cy="142748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1" name="모서리가 둥근 직사각형 21">
              <a:extLst>
                <a:ext uri="{FF2B5EF4-FFF2-40B4-BE49-F238E27FC236}">
                  <a16:creationId xmlns:a16="http://schemas.microsoft.com/office/drawing/2014/main" id="{4ECAD73B-9C6A-4250-BF65-D5FA1F59809C}"/>
                </a:ext>
              </a:extLst>
            </p:cNvPr>
            <p:cNvSpPr/>
            <p:nvPr/>
          </p:nvSpPr>
          <p:spPr>
            <a:xfrm>
              <a:off x="3989520"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grpSp>
      <p:grpSp>
        <p:nvGrpSpPr>
          <p:cNvPr id="105" name="그룹 62">
            <a:extLst>
              <a:ext uri="{FF2B5EF4-FFF2-40B4-BE49-F238E27FC236}">
                <a16:creationId xmlns:a16="http://schemas.microsoft.com/office/drawing/2014/main" id="{F7933E9A-F686-4368-B2ED-77142FAEA5B4}"/>
              </a:ext>
            </a:extLst>
          </p:cNvPr>
          <p:cNvGrpSpPr/>
          <p:nvPr/>
        </p:nvGrpSpPr>
        <p:grpSpPr>
          <a:xfrm>
            <a:off x="1845944" y="4834891"/>
            <a:ext cx="1152681" cy="985160"/>
            <a:chOff x="7354849" y="2321920"/>
            <a:chExt cx="1259180" cy="985160"/>
          </a:xfrm>
        </p:grpSpPr>
        <p:sp>
          <p:nvSpPr>
            <p:cNvPr id="106" name="모서리가 둥근 직사각형 26">
              <a:extLst>
                <a:ext uri="{FF2B5EF4-FFF2-40B4-BE49-F238E27FC236}">
                  <a16:creationId xmlns:a16="http://schemas.microsoft.com/office/drawing/2014/main" id="{2B514D68-7C10-462D-84C6-E7D7E2DC6A4E}"/>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07" name="모서리가 둥근 직사각형 27">
              <a:extLst>
                <a:ext uri="{FF2B5EF4-FFF2-40B4-BE49-F238E27FC236}">
                  <a16:creationId xmlns:a16="http://schemas.microsoft.com/office/drawing/2014/main" id="{5C41AEAA-54AB-4F0C-80C5-FE9A4A872D4F}"/>
                </a:ext>
              </a:extLst>
            </p:cNvPr>
            <p:cNvSpPr/>
            <p:nvPr/>
          </p:nvSpPr>
          <p:spPr>
            <a:xfrm>
              <a:off x="7449764" y="2815752"/>
              <a:ext cx="1085010" cy="350145"/>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08" name="모서리가 둥근 직사각형 28">
              <a:extLst>
                <a:ext uri="{FF2B5EF4-FFF2-40B4-BE49-F238E27FC236}">
                  <a16:creationId xmlns:a16="http://schemas.microsoft.com/office/drawing/2014/main" id="{F02A231E-E162-49CF-8E05-721A8DF90084}"/>
                </a:ext>
              </a:extLst>
            </p:cNvPr>
            <p:cNvSpPr/>
            <p:nvPr/>
          </p:nvSpPr>
          <p:spPr>
            <a:xfrm>
              <a:off x="7449764" y="2321920"/>
              <a:ext cx="1068322" cy="409800"/>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09" name="모서리가 둥근 직사각형 119">
            <a:extLst>
              <a:ext uri="{FF2B5EF4-FFF2-40B4-BE49-F238E27FC236}">
                <a16:creationId xmlns:a16="http://schemas.microsoft.com/office/drawing/2014/main" id="{CBCA8E66-B9B3-4D5D-9285-F24E8C170CBA}"/>
              </a:ext>
            </a:extLst>
          </p:cNvPr>
          <p:cNvSpPr/>
          <p:nvPr/>
        </p:nvSpPr>
        <p:spPr>
          <a:xfrm>
            <a:off x="3989520" y="5615390"/>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 2</a:t>
            </a:r>
          </a:p>
        </p:txBody>
      </p:sp>
      <p:cxnSp>
        <p:nvCxnSpPr>
          <p:cNvPr id="110" name="직선 화살표 연결선 25">
            <a:extLst>
              <a:ext uri="{FF2B5EF4-FFF2-40B4-BE49-F238E27FC236}">
                <a16:creationId xmlns:a16="http://schemas.microsoft.com/office/drawing/2014/main" id="{4915A0ED-4549-4F0D-94AF-69401F291389}"/>
              </a:ext>
            </a:extLst>
          </p:cNvPr>
          <p:cNvCxnSpPr>
            <a:stCxn id="107" idx="0"/>
          </p:cNvCxnSpPr>
          <p:nvPr/>
        </p:nvCxnSpPr>
        <p:spPr>
          <a:xfrm flipH="1" flipV="1">
            <a:off x="2426176" y="4479833"/>
            <a:ext cx="3276" cy="8488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26">
            <a:extLst>
              <a:ext uri="{FF2B5EF4-FFF2-40B4-BE49-F238E27FC236}">
                <a16:creationId xmlns:a16="http://schemas.microsoft.com/office/drawing/2014/main" id="{6A97BBBC-A839-4C02-BEFE-C6236C9736BF}"/>
              </a:ext>
            </a:extLst>
          </p:cNvPr>
          <p:cNvCxnSpPr>
            <a:cxnSpLocks/>
            <a:endCxn id="109" idx="1"/>
          </p:cNvCxnSpPr>
          <p:nvPr/>
        </p:nvCxnSpPr>
        <p:spPr>
          <a:xfrm>
            <a:off x="2963911" y="4165825"/>
            <a:ext cx="1040123" cy="1622435"/>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모서리가 둥근 직사각형 124">
            <a:extLst>
              <a:ext uri="{FF2B5EF4-FFF2-40B4-BE49-F238E27FC236}">
                <a16:creationId xmlns:a16="http://schemas.microsoft.com/office/drawing/2014/main" id="{734C7B6E-6494-4469-8261-48BDF7323AAD}"/>
              </a:ext>
            </a:extLst>
          </p:cNvPr>
          <p:cNvSpPr/>
          <p:nvPr/>
        </p:nvSpPr>
        <p:spPr>
          <a:xfrm>
            <a:off x="5191673" y="4618873"/>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13" name="모서리가 둥근 직사각형 100">
            <a:extLst>
              <a:ext uri="{FF2B5EF4-FFF2-40B4-BE49-F238E27FC236}">
                <a16:creationId xmlns:a16="http://schemas.microsoft.com/office/drawing/2014/main" id="{549E79B1-FBD0-448F-80D9-4552EA405FC4}"/>
              </a:ext>
            </a:extLst>
          </p:cNvPr>
          <p:cNvSpPr/>
          <p:nvPr/>
        </p:nvSpPr>
        <p:spPr>
          <a:xfrm>
            <a:off x="5166659"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cxnSp>
        <p:nvCxnSpPr>
          <p:cNvPr id="114" name="직선 화살표 연결선 27">
            <a:extLst>
              <a:ext uri="{FF2B5EF4-FFF2-40B4-BE49-F238E27FC236}">
                <a16:creationId xmlns:a16="http://schemas.microsoft.com/office/drawing/2014/main" id="{B1ABC2B3-038D-462A-9A86-F48D5EED4AC6}"/>
              </a:ext>
            </a:extLst>
          </p:cNvPr>
          <p:cNvCxnSpPr>
            <a:cxnSpLocks/>
            <a:endCxn id="113" idx="2"/>
          </p:cNvCxnSpPr>
          <p:nvPr/>
        </p:nvCxnSpPr>
        <p:spPr>
          <a:xfrm flipV="1">
            <a:off x="4551909" y="3943295"/>
            <a:ext cx="1177139" cy="167209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27">
            <a:extLst>
              <a:ext uri="{FF2B5EF4-FFF2-40B4-BE49-F238E27FC236}">
                <a16:creationId xmlns:a16="http://schemas.microsoft.com/office/drawing/2014/main" id="{A42B81FD-726A-4221-9C1E-C7EC6C55AAE9}"/>
              </a:ext>
            </a:extLst>
          </p:cNvPr>
          <p:cNvCxnSpPr>
            <a:cxnSpLocks/>
            <a:stCxn id="109" idx="0"/>
            <a:endCxn id="112" idx="2"/>
          </p:cNvCxnSpPr>
          <p:nvPr/>
        </p:nvCxnSpPr>
        <p:spPr>
          <a:xfrm flipV="1">
            <a:off x="4537395" y="4916431"/>
            <a:ext cx="1202153" cy="69895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4600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56" name="그룹 55">
            <a:extLst>
              <a:ext uri="{FF2B5EF4-FFF2-40B4-BE49-F238E27FC236}">
                <a16:creationId xmlns:a16="http://schemas.microsoft.com/office/drawing/2014/main" id="{794A2BCB-6B71-412A-85C2-34CE2796B926}"/>
              </a:ext>
            </a:extLst>
          </p:cNvPr>
          <p:cNvGrpSpPr/>
          <p:nvPr/>
        </p:nvGrpSpPr>
        <p:grpSpPr>
          <a:xfrm>
            <a:off x="1845944" y="2286746"/>
            <a:ext cx="6494033" cy="3758159"/>
            <a:chOff x="1845944" y="2286746"/>
            <a:chExt cx="6494033" cy="3758159"/>
          </a:xfrm>
        </p:grpSpPr>
        <p:grpSp>
          <p:nvGrpSpPr>
            <p:cNvPr id="57" name="그룹 56">
              <a:extLst>
                <a:ext uri="{FF2B5EF4-FFF2-40B4-BE49-F238E27FC236}">
                  <a16:creationId xmlns:a16="http://schemas.microsoft.com/office/drawing/2014/main" id="{1DE39CE5-8C98-456E-AD3C-A0CCFD331ACC}"/>
                </a:ext>
              </a:extLst>
            </p:cNvPr>
            <p:cNvGrpSpPr/>
            <p:nvPr/>
          </p:nvGrpSpPr>
          <p:grpSpPr>
            <a:xfrm>
              <a:off x="1845944" y="2316602"/>
              <a:ext cx="1152681" cy="1001119"/>
              <a:chOff x="7354849" y="2305961"/>
              <a:chExt cx="1259180" cy="1001119"/>
            </a:xfrm>
          </p:grpSpPr>
          <p:sp>
            <p:nvSpPr>
              <p:cNvPr id="93" name="모서리가 둥근 직사각형 65">
                <a:extLst>
                  <a:ext uri="{FF2B5EF4-FFF2-40B4-BE49-F238E27FC236}">
                    <a16:creationId xmlns:a16="http://schemas.microsoft.com/office/drawing/2014/main" id="{942E91C7-D74D-4C02-8C66-B50F8F2C0709}"/>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4" name="모서리가 둥근 직사각형 66">
                <a:extLst>
                  <a:ext uri="{FF2B5EF4-FFF2-40B4-BE49-F238E27FC236}">
                    <a16:creationId xmlns:a16="http://schemas.microsoft.com/office/drawing/2014/main" id="{4C68AFF3-2A85-44D6-8213-618991CF7BFC}"/>
                  </a:ext>
                </a:extLst>
              </p:cNvPr>
              <p:cNvSpPr/>
              <p:nvPr/>
            </p:nvSpPr>
            <p:spPr>
              <a:xfrm>
                <a:off x="7437847" y="2827906"/>
                <a:ext cx="1093927" cy="363932"/>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95" name="모서리가 둥근 직사각형 67">
                <a:extLst>
                  <a:ext uri="{FF2B5EF4-FFF2-40B4-BE49-F238E27FC236}">
                    <a16:creationId xmlns:a16="http://schemas.microsoft.com/office/drawing/2014/main" id="{A7CFC15B-8122-4A43-8839-A5A0D6784535}"/>
                  </a:ext>
                </a:extLst>
              </p:cNvPr>
              <p:cNvSpPr/>
              <p:nvPr/>
            </p:nvSpPr>
            <p:spPr>
              <a:xfrm>
                <a:off x="7404132" y="2305961"/>
                <a:ext cx="1101683" cy="41143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58" name="모서리가 둥근 직사각형 9">
              <a:extLst>
                <a:ext uri="{FF2B5EF4-FFF2-40B4-BE49-F238E27FC236}">
                  <a16:creationId xmlns:a16="http://schemas.microsoft.com/office/drawing/2014/main" id="{3BE860A0-AB48-4490-B476-794C0AC14965}"/>
                </a:ext>
              </a:extLst>
            </p:cNvPr>
            <p:cNvSpPr/>
            <p:nvPr/>
          </p:nvSpPr>
          <p:spPr>
            <a:xfrm>
              <a:off x="1890634" y="3839665"/>
              <a:ext cx="1058763"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59" name="그룹 58">
              <a:extLst>
                <a:ext uri="{FF2B5EF4-FFF2-40B4-BE49-F238E27FC236}">
                  <a16:creationId xmlns:a16="http://schemas.microsoft.com/office/drawing/2014/main" id="{A6881648-A7C6-4108-9DA9-BBDE0EAAD853}"/>
                </a:ext>
              </a:extLst>
            </p:cNvPr>
            <p:cNvGrpSpPr/>
            <p:nvPr/>
          </p:nvGrpSpPr>
          <p:grpSpPr>
            <a:xfrm>
              <a:off x="3909169" y="2286746"/>
              <a:ext cx="2489395" cy="837267"/>
              <a:chOff x="9682944" y="2283238"/>
              <a:chExt cx="2489395" cy="1069562"/>
            </a:xfrm>
          </p:grpSpPr>
          <p:sp>
            <p:nvSpPr>
              <p:cNvPr id="89" name="모서리가 둥근 직사각형 53">
                <a:extLst>
                  <a:ext uri="{FF2B5EF4-FFF2-40B4-BE49-F238E27FC236}">
                    <a16:creationId xmlns:a16="http://schemas.microsoft.com/office/drawing/2014/main" id="{6AD7A973-0BF7-47FE-84E9-81F8B0C8582E}"/>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0" name="직사각형 89">
                <a:extLst>
                  <a:ext uri="{FF2B5EF4-FFF2-40B4-BE49-F238E27FC236}">
                    <a16:creationId xmlns:a16="http://schemas.microsoft.com/office/drawing/2014/main" id="{C7DAC82C-B331-45F5-A016-C0650E1BC3FA}"/>
                  </a:ext>
                </a:extLst>
              </p:cNvPr>
              <p:cNvSpPr/>
              <p:nvPr/>
            </p:nvSpPr>
            <p:spPr>
              <a:xfrm>
                <a:off x="9682944" y="2559929"/>
                <a:ext cx="1285929"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91" name="직사각형 90">
                <a:extLst>
                  <a:ext uri="{FF2B5EF4-FFF2-40B4-BE49-F238E27FC236}">
                    <a16:creationId xmlns:a16="http://schemas.microsoft.com/office/drawing/2014/main" id="{F0046A73-4C72-478C-8774-93CC8A49E3EF}"/>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92" name="직사각형 91">
                <a:extLst>
                  <a:ext uri="{FF2B5EF4-FFF2-40B4-BE49-F238E27FC236}">
                    <a16:creationId xmlns:a16="http://schemas.microsoft.com/office/drawing/2014/main" id="{22852655-5B91-41F8-8CED-C08310E48076}"/>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60" name="모서리가 둥근 직사각형 11">
              <a:extLst>
                <a:ext uri="{FF2B5EF4-FFF2-40B4-BE49-F238E27FC236}">
                  <a16:creationId xmlns:a16="http://schemas.microsoft.com/office/drawing/2014/main" id="{2FBFF0B8-450A-4BB3-A909-8B001734F3DF}"/>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61" name="직사각형 60">
              <a:extLst>
                <a:ext uri="{FF2B5EF4-FFF2-40B4-BE49-F238E27FC236}">
                  <a16:creationId xmlns:a16="http://schemas.microsoft.com/office/drawing/2014/main" id="{FCA70926-19ED-4F97-B4E9-FE92B78F5A68}"/>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62" name="직사각형 61">
              <a:extLst>
                <a:ext uri="{FF2B5EF4-FFF2-40B4-BE49-F238E27FC236}">
                  <a16:creationId xmlns:a16="http://schemas.microsoft.com/office/drawing/2014/main" id="{7B044AD1-E3A2-47A7-89D2-80F2857DBB98}"/>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63" name="직사각형 62">
              <a:extLst>
                <a:ext uri="{FF2B5EF4-FFF2-40B4-BE49-F238E27FC236}">
                  <a16:creationId xmlns:a16="http://schemas.microsoft.com/office/drawing/2014/main" id="{5856C45F-D84A-4683-A4AD-DC871E805099}"/>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64" name="그룹 63">
              <a:extLst>
                <a:ext uri="{FF2B5EF4-FFF2-40B4-BE49-F238E27FC236}">
                  <a16:creationId xmlns:a16="http://schemas.microsoft.com/office/drawing/2014/main" id="{E5012DDF-C399-43BB-BB88-E2D83B5EB349}"/>
                </a:ext>
              </a:extLst>
            </p:cNvPr>
            <p:cNvGrpSpPr/>
            <p:nvPr/>
          </p:nvGrpSpPr>
          <p:grpSpPr>
            <a:xfrm>
              <a:off x="3909169" y="4062290"/>
              <a:ext cx="2489395" cy="972840"/>
              <a:chOff x="9682944" y="2283238"/>
              <a:chExt cx="2489395" cy="1069562"/>
            </a:xfrm>
          </p:grpSpPr>
          <p:sp>
            <p:nvSpPr>
              <p:cNvPr id="84" name="모서리가 둥근 직사각형 48">
                <a:extLst>
                  <a:ext uri="{FF2B5EF4-FFF2-40B4-BE49-F238E27FC236}">
                    <a16:creationId xmlns:a16="http://schemas.microsoft.com/office/drawing/2014/main" id="{7F0D7669-57AB-417E-B8EE-C9C71364D5AC}"/>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5" name="모서리가 둥근 직사각형 49">
                <a:extLst>
                  <a:ext uri="{FF2B5EF4-FFF2-40B4-BE49-F238E27FC236}">
                    <a16:creationId xmlns:a16="http://schemas.microsoft.com/office/drawing/2014/main" id="{6739FB53-E1DB-4DFA-9C9A-CE437C2BDA7E}"/>
                  </a:ext>
                </a:extLst>
              </p:cNvPr>
              <p:cNvSpPr/>
              <p:nvPr/>
            </p:nvSpPr>
            <p:spPr>
              <a:xfrm>
                <a:off x="9763295" y="2880582"/>
                <a:ext cx="1095749" cy="380114"/>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a:t>
                </a:r>
              </a:p>
            </p:txBody>
          </p:sp>
          <p:sp>
            <p:nvSpPr>
              <p:cNvPr id="86" name="직사각형 85">
                <a:extLst>
                  <a:ext uri="{FF2B5EF4-FFF2-40B4-BE49-F238E27FC236}">
                    <a16:creationId xmlns:a16="http://schemas.microsoft.com/office/drawing/2014/main" id="{E9A15709-3898-4F02-9B0A-8AB923E0AAA9}"/>
                  </a:ext>
                </a:extLst>
              </p:cNvPr>
              <p:cNvSpPr/>
              <p:nvPr/>
            </p:nvSpPr>
            <p:spPr>
              <a:xfrm>
                <a:off x="9682944" y="2559929"/>
                <a:ext cx="1285929"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87" name="직사각형 86">
                <a:extLst>
                  <a:ext uri="{FF2B5EF4-FFF2-40B4-BE49-F238E27FC236}">
                    <a16:creationId xmlns:a16="http://schemas.microsoft.com/office/drawing/2014/main" id="{691234E7-0515-4A31-BF3C-86C3E311E122}"/>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8" name="직사각형 87">
                <a:extLst>
                  <a:ext uri="{FF2B5EF4-FFF2-40B4-BE49-F238E27FC236}">
                    <a16:creationId xmlns:a16="http://schemas.microsoft.com/office/drawing/2014/main" id="{FF6C395C-A4B6-42B1-97F4-99980E086966}"/>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65" name="그룹 64">
              <a:extLst>
                <a:ext uri="{FF2B5EF4-FFF2-40B4-BE49-F238E27FC236}">
                  <a16:creationId xmlns:a16="http://schemas.microsoft.com/office/drawing/2014/main" id="{48C7438B-92FC-415F-9276-6D109D4FFBB6}"/>
                </a:ext>
              </a:extLst>
            </p:cNvPr>
            <p:cNvGrpSpPr/>
            <p:nvPr/>
          </p:nvGrpSpPr>
          <p:grpSpPr>
            <a:xfrm>
              <a:off x="3909169" y="5072065"/>
              <a:ext cx="2489395" cy="972840"/>
              <a:chOff x="3502771" y="5231720"/>
              <a:chExt cx="2489395" cy="972840"/>
            </a:xfrm>
          </p:grpSpPr>
          <p:sp>
            <p:nvSpPr>
              <p:cNvPr id="80" name="모서리가 둥근 직사각형 42">
                <a:extLst>
                  <a:ext uri="{FF2B5EF4-FFF2-40B4-BE49-F238E27FC236}">
                    <a16:creationId xmlns:a16="http://schemas.microsoft.com/office/drawing/2014/main" id="{25268858-7AA1-40EB-AC8B-6DE753596BD7}"/>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81" name="직사각형 80">
                <a:extLst>
                  <a:ext uri="{FF2B5EF4-FFF2-40B4-BE49-F238E27FC236}">
                    <a16:creationId xmlns:a16="http://schemas.microsoft.com/office/drawing/2014/main" id="{C4135399-79B0-4187-B7BC-4702FE37B5E0}"/>
                  </a:ext>
                </a:extLst>
              </p:cNvPr>
              <p:cNvSpPr/>
              <p:nvPr/>
            </p:nvSpPr>
            <p:spPr>
              <a:xfrm>
                <a:off x="3502771" y="548338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82" name="직사각형 81">
                <a:extLst>
                  <a:ext uri="{FF2B5EF4-FFF2-40B4-BE49-F238E27FC236}">
                    <a16:creationId xmlns:a16="http://schemas.microsoft.com/office/drawing/2014/main" id="{2DA69605-22C6-4BE5-AA5D-B5C9E2E44909}"/>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83" name="직사각형 82">
                <a:extLst>
                  <a:ext uri="{FF2B5EF4-FFF2-40B4-BE49-F238E27FC236}">
                    <a16:creationId xmlns:a16="http://schemas.microsoft.com/office/drawing/2014/main" id="{1B3E0DAA-F741-4845-BC5F-39631F4B9809}"/>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66" name="모서리가 둥근 직사각형 17">
              <a:extLst>
                <a:ext uri="{FF2B5EF4-FFF2-40B4-BE49-F238E27FC236}">
                  <a16:creationId xmlns:a16="http://schemas.microsoft.com/office/drawing/2014/main" id="{6E0569CD-8157-4243-8268-44B95EA9A81E}"/>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67" name="그룹 66">
              <a:extLst>
                <a:ext uri="{FF2B5EF4-FFF2-40B4-BE49-F238E27FC236}">
                  <a16:creationId xmlns:a16="http://schemas.microsoft.com/office/drawing/2014/main" id="{F6BDA7E6-718D-4CA4-989E-5BD069C112D0}"/>
                </a:ext>
              </a:extLst>
            </p:cNvPr>
            <p:cNvGrpSpPr/>
            <p:nvPr/>
          </p:nvGrpSpPr>
          <p:grpSpPr>
            <a:xfrm>
              <a:off x="2944860" y="2807124"/>
              <a:ext cx="951989" cy="2869802"/>
              <a:chOff x="2538462" y="2966779"/>
              <a:chExt cx="951989" cy="2869802"/>
            </a:xfrm>
          </p:grpSpPr>
          <p:grpSp>
            <p:nvGrpSpPr>
              <p:cNvPr id="76" name="그룹 75">
                <a:extLst>
                  <a:ext uri="{FF2B5EF4-FFF2-40B4-BE49-F238E27FC236}">
                    <a16:creationId xmlns:a16="http://schemas.microsoft.com/office/drawing/2014/main" id="{F466E598-D2BA-4433-B5B1-E34FB3A0DDB5}"/>
                  </a:ext>
                </a:extLst>
              </p:cNvPr>
              <p:cNvGrpSpPr/>
              <p:nvPr/>
            </p:nvGrpSpPr>
            <p:grpSpPr>
              <a:xfrm>
                <a:off x="3476830" y="2966779"/>
                <a:ext cx="13621" cy="2869802"/>
                <a:chOff x="3502230" y="3044347"/>
                <a:chExt cx="13621" cy="2869802"/>
              </a:xfrm>
            </p:grpSpPr>
            <p:cxnSp>
              <p:nvCxnSpPr>
                <p:cNvPr id="78" name="꺾인 연결선 40">
                  <a:extLst>
                    <a:ext uri="{FF2B5EF4-FFF2-40B4-BE49-F238E27FC236}">
                      <a16:creationId xmlns:a16="http://schemas.microsoft.com/office/drawing/2014/main" id="{530A048C-45F5-44C2-96F7-8405B258FCEA}"/>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꺾인 연결선 41">
                  <a:extLst>
                    <a:ext uri="{FF2B5EF4-FFF2-40B4-BE49-F238E27FC236}">
                      <a16:creationId xmlns:a16="http://schemas.microsoft.com/office/drawing/2014/main" id="{982A50C6-8172-41D5-B7C1-117652A07178}"/>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77" name="직선 연결선 76">
                <a:extLst>
                  <a:ext uri="{FF2B5EF4-FFF2-40B4-BE49-F238E27FC236}">
                    <a16:creationId xmlns:a16="http://schemas.microsoft.com/office/drawing/2014/main" id="{C0A0133E-65B3-48F6-A344-EAF65A9585DB}"/>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id="{5F8357D2-E558-4C81-9FC9-E30E7EAD32F7}"/>
                </a:ext>
              </a:extLst>
            </p:cNvPr>
            <p:cNvGrpSpPr/>
            <p:nvPr/>
          </p:nvGrpSpPr>
          <p:grpSpPr>
            <a:xfrm>
              <a:off x="6340537" y="2791884"/>
              <a:ext cx="945214" cy="2869802"/>
              <a:chOff x="5934139" y="2951539"/>
              <a:chExt cx="945214" cy="2869802"/>
            </a:xfrm>
          </p:grpSpPr>
          <p:grpSp>
            <p:nvGrpSpPr>
              <p:cNvPr id="72" name="그룹 71">
                <a:extLst>
                  <a:ext uri="{FF2B5EF4-FFF2-40B4-BE49-F238E27FC236}">
                    <a16:creationId xmlns:a16="http://schemas.microsoft.com/office/drawing/2014/main" id="{0A7EF816-9BCD-4AED-AE90-FECDAE1AAD41}"/>
                  </a:ext>
                </a:extLst>
              </p:cNvPr>
              <p:cNvGrpSpPr/>
              <p:nvPr/>
            </p:nvGrpSpPr>
            <p:grpSpPr>
              <a:xfrm rot="10800000">
                <a:off x="5934139" y="2951539"/>
                <a:ext cx="12700" cy="2869802"/>
                <a:chOff x="3503151" y="2907187"/>
                <a:chExt cx="12700" cy="2869802"/>
              </a:xfrm>
            </p:grpSpPr>
            <p:cxnSp>
              <p:nvCxnSpPr>
                <p:cNvPr id="74" name="꺾인 연결선 36">
                  <a:extLst>
                    <a:ext uri="{FF2B5EF4-FFF2-40B4-BE49-F238E27FC236}">
                      <a16:creationId xmlns:a16="http://schemas.microsoft.com/office/drawing/2014/main" id="{92B0D5A1-6441-48C9-80E0-5ECE8DE90CBE}"/>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꺾인 연결선 37">
                  <a:extLst>
                    <a:ext uri="{FF2B5EF4-FFF2-40B4-BE49-F238E27FC236}">
                      <a16:creationId xmlns:a16="http://schemas.microsoft.com/office/drawing/2014/main" id="{617A0951-8399-4B1A-8268-A71703FB8814}"/>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73" name="직선 연결선 72">
                <a:extLst>
                  <a:ext uri="{FF2B5EF4-FFF2-40B4-BE49-F238E27FC236}">
                    <a16:creationId xmlns:a16="http://schemas.microsoft.com/office/drawing/2014/main" id="{7B4FC362-6DF2-4E01-90F5-FECA91A3864A}"/>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69" name="그룹 68">
              <a:extLst>
                <a:ext uri="{FF2B5EF4-FFF2-40B4-BE49-F238E27FC236}">
                  <a16:creationId xmlns:a16="http://schemas.microsoft.com/office/drawing/2014/main" id="{69386A18-A997-42D0-ACDB-CB1A5760DE55}"/>
                </a:ext>
              </a:extLst>
            </p:cNvPr>
            <p:cNvGrpSpPr/>
            <p:nvPr/>
          </p:nvGrpSpPr>
          <p:grpSpPr>
            <a:xfrm>
              <a:off x="2420016" y="3202479"/>
              <a:ext cx="1489533" cy="1466040"/>
              <a:chOff x="2013618" y="3362134"/>
              <a:chExt cx="1489533" cy="1466040"/>
            </a:xfrm>
          </p:grpSpPr>
          <p:cxnSp>
            <p:nvCxnSpPr>
              <p:cNvPr id="70" name="직선 화살표 연결선 69">
                <a:extLst>
                  <a:ext uri="{FF2B5EF4-FFF2-40B4-BE49-F238E27FC236}">
                    <a16:creationId xmlns:a16="http://schemas.microsoft.com/office/drawing/2014/main" id="{854CC0C9-A922-4815-AB31-AAE5EA2E4371}"/>
                  </a:ext>
                </a:extLst>
              </p:cNvPr>
              <p:cNvCxnSpPr>
                <a:cxnSpLocks/>
                <a:stCxn id="94" idx="2"/>
                <a:endCxn id="58" idx="0"/>
              </p:cNvCxnSpPr>
              <p:nvPr/>
            </p:nvCxnSpPr>
            <p:spPr>
              <a:xfrm flipH="1">
                <a:off x="2013618" y="3362134"/>
                <a:ext cx="2609" cy="6371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5A45885-D53D-4CA7-9D4F-4EC32A80D00C}"/>
                  </a:ext>
                </a:extLst>
              </p:cNvPr>
              <p:cNvCxnSpPr>
                <a:cxnSpLocks/>
                <a:stCxn id="58" idx="3"/>
                <a:endCxn id="84" idx="1"/>
              </p:cNvCxnSpPr>
              <p:nvPr/>
            </p:nvCxnSpPr>
            <p:spPr>
              <a:xfrm>
                <a:off x="2542999" y="4325480"/>
                <a:ext cx="960152" cy="502694"/>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96" name="그룹 62">
            <a:extLst>
              <a:ext uri="{FF2B5EF4-FFF2-40B4-BE49-F238E27FC236}">
                <a16:creationId xmlns:a16="http://schemas.microsoft.com/office/drawing/2014/main" id="{55D54E19-C962-4BB8-A481-B3CC2911F4F9}"/>
              </a:ext>
            </a:extLst>
          </p:cNvPr>
          <p:cNvGrpSpPr/>
          <p:nvPr/>
        </p:nvGrpSpPr>
        <p:grpSpPr>
          <a:xfrm>
            <a:off x="1845944" y="4803010"/>
            <a:ext cx="1152681" cy="1017041"/>
            <a:chOff x="7354849" y="2290039"/>
            <a:chExt cx="1259180" cy="1017041"/>
          </a:xfrm>
        </p:grpSpPr>
        <p:sp>
          <p:nvSpPr>
            <p:cNvPr id="97" name="모서리가 둥근 직사각형 26">
              <a:extLst>
                <a:ext uri="{FF2B5EF4-FFF2-40B4-BE49-F238E27FC236}">
                  <a16:creationId xmlns:a16="http://schemas.microsoft.com/office/drawing/2014/main" id="{107F1716-609C-41E4-9325-42D7E33B8B79}"/>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98" name="모서리가 둥근 직사각형 27">
              <a:extLst>
                <a:ext uri="{FF2B5EF4-FFF2-40B4-BE49-F238E27FC236}">
                  <a16:creationId xmlns:a16="http://schemas.microsoft.com/office/drawing/2014/main" id="{47D59482-8633-4259-8297-C095D1FFEB09}"/>
                </a:ext>
              </a:extLst>
            </p:cNvPr>
            <p:cNvSpPr/>
            <p:nvPr/>
          </p:nvSpPr>
          <p:spPr>
            <a:xfrm>
              <a:off x="7423701" y="2810763"/>
              <a:ext cx="1114363" cy="447383"/>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99" name="모서리가 둥근 직사각형 28">
              <a:extLst>
                <a:ext uri="{FF2B5EF4-FFF2-40B4-BE49-F238E27FC236}">
                  <a16:creationId xmlns:a16="http://schemas.microsoft.com/office/drawing/2014/main" id="{DB326D41-C725-4BCE-8874-8EFCD8553C2B}"/>
                </a:ext>
              </a:extLst>
            </p:cNvPr>
            <p:cNvSpPr/>
            <p:nvPr/>
          </p:nvSpPr>
          <p:spPr>
            <a:xfrm>
              <a:off x="7404132" y="2290039"/>
              <a:ext cx="1101683" cy="42735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00" name="모서리가 둥근 직사각형 119">
            <a:extLst>
              <a:ext uri="{FF2B5EF4-FFF2-40B4-BE49-F238E27FC236}">
                <a16:creationId xmlns:a16="http://schemas.microsoft.com/office/drawing/2014/main" id="{601E73B0-C113-4154-B8CE-84D313E5FF8A}"/>
              </a:ext>
            </a:extLst>
          </p:cNvPr>
          <p:cNvSpPr/>
          <p:nvPr/>
        </p:nvSpPr>
        <p:spPr>
          <a:xfrm>
            <a:off x="3989520" y="5615390"/>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 2</a:t>
            </a:r>
          </a:p>
        </p:txBody>
      </p:sp>
      <p:cxnSp>
        <p:nvCxnSpPr>
          <p:cNvPr id="101" name="직선 화살표 연결선 25">
            <a:extLst>
              <a:ext uri="{FF2B5EF4-FFF2-40B4-BE49-F238E27FC236}">
                <a16:creationId xmlns:a16="http://schemas.microsoft.com/office/drawing/2014/main" id="{AC13B1EE-3226-417F-AAD1-75B6EA071044}"/>
              </a:ext>
            </a:extLst>
          </p:cNvPr>
          <p:cNvCxnSpPr>
            <a:stCxn id="98" idx="0"/>
          </p:cNvCxnSpPr>
          <p:nvPr/>
        </p:nvCxnSpPr>
        <p:spPr>
          <a:xfrm flipH="1" flipV="1">
            <a:off x="2402317" y="4474844"/>
            <a:ext cx="16712" cy="8488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26">
            <a:extLst>
              <a:ext uri="{FF2B5EF4-FFF2-40B4-BE49-F238E27FC236}">
                <a16:creationId xmlns:a16="http://schemas.microsoft.com/office/drawing/2014/main" id="{25BB6703-8AAB-4AA9-B545-F446A4B21921}"/>
              </a:ext>
            </a:extLst>
          </p:cNvPr>
          <p:cNvCxnSpPr>
            <a:cxnSpLocks/>
            <a:endCxn id="100" idx="1"/>
          </p:cNvCxnSpPr>
          <p:nvPr/>
        </p:nvCxnSpPr>
        <p:spPr>
          <a:xfrm>
            <a:off x="2963911" y="4165825"/>
            <a:ext cx="1040123" cy="1622435"/>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24">
            <a:extLst>
              <a:ext uri="{FF2B5EF4-FFF2-40B4-BE49-F238E27FC236}">
                <a16:creationId xmlns:a16="http://schemas.microsoft.com/office/drawing/2014/main" id="{B0B87E7D-769B-4CCE-B78D-A6EBB52C6DE8}"/>
              </a:ext>
            </a:extLst>
          </p:cNvPr>
          <p:cNvSpPr/>
          <p:nvPr/>
        </p:nvSpPr>
        <p:spPr>
          <a:xfrm>
            <a:off x="5191673" y="4618873"/>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04" name="모서리가 둥근 직사각형 100">
            <a:extLst>
              <a:ext uri="{FF2B5EF4-FFF2-40B4-BE49-F238E27FC236}">
                <a16:creationId xmlns:a16="http://schemas.microsoft.com/office/drawing/2014/main" id="{3B71C10F-3703-40B7-BA0C-65E8A96F2D1C}"/>
              </a:ext>
            </a:extLst>
          </p:cNvPr>
          <p:cNvSpPr/>
          <p:nvPr/>
        </p:nvSpPr>
        <p:spPr>
          <a:xfrm>
            <a:off x="5166659"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cxnSp>
        <p:nvCxnSpPr>
          <p:cNvPr id="105" name="직선 화살표 연결선 27">
            <a:extLst>
              <a:ext uri="{FF2B5EF4-FFF2-40B4-BE49-F238E27FC236}">
                <a16:creationId xmlns:a16="http://schemas.microsoft.com/office/drawing/2014/main" id="{62840A8C-1871-4D95-80E3-DCF7C1ECA73F}"/>
              </a:ext>
            </a:extLst>
          </p:cNvPr>
          <p:cNvCxnSpPr>
            <a:cxnSpLocks/>
            <a:endCxn id="104" idx="2"/>
          </p:cNvCxnSpPr>
          <p:nvPr/>
        </p:nvCxnSpPr>
        <p:spPr>
          <a:xfrm flipV="1">
            <a:off x="4551909" y="3943295"/>
            <a:ext cx="1177139" cy="167209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27">
            <a:extLst>
              <a:ext uri="{FF2B5EF4-FFF2-40B4-BE49-F238E27FC236}">
                <a16:creationId xmlns:a16="http://schemas.microsoft.com/office/drawing/2014/main" id="{957DD174-0BD7-4CC9-85B0-7DEB1156DD0D}"/>
              </a:ext>
            </a:extLst>
          </p:cNvPr>
          <p:cNvCxnSpPr>
            <a:cxnSpLocks/>
            <a:stCxn id="100" idx="0"/>
            <a:endCxn id="103" idx="2"/>
          </p:cNvCxnSpPr>
          <p:nvPr/>
        </p:nvCxnSpPr>
        <p:spPr>
          <a:xfrm flipV="1">
            <a:off x="4537395" y="4916431"/>
            <a:ext cx="1202153" cy="69895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8775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Chạy</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YARN</a:t>
            </a: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107" name="그룹 106">
            <a:extLst>
              <a:ext uri="{FF2B5EF4-FFF2-40B4-BE49-F238E27FC236}">
                <a16:creationId xmlns:a16="http://schemas.microsoft.com/office/drawing/2014/main" id="{C4C20A66-3AAA-48DE-9482-8562FD69A0A0}"/>
              </a:ext>
            </a:extLst>
          </p:cNvPr>
          <p:cNvGrpSpPr/>
          <p:nvPr/>
        </p:nvGrpSpPr>
        <p:grpSpPr>
          <a:xfrm>
            <a:off x="1845944" y="2286746"/>
            <a:ext cx="6494033" cy="3758159"/>
            <a:chOff x="1845944" y="2286746"/>
            <a:chExt cx="6494033" cy="3758159"/>
          </a:xfrm>
        </p:grpSpPr>
        <p:grpSp>
          <p:nvGrpSpPr>
            <p:cNvPr id="108" name="그룹 107">
              <a:extLst>
                <a:ext uri="{FF2B5EF4-FFF2-40B4-BE49-F238E27FC236}">
                  <a16:creationId xmlns:a16="http://schemas.microsoft.com/office/drawing/2014/main" id="{23AD5AB4-52CF-4A4D-AAAD-8957514AC39F}"/>
                </a:ext>
              </a:extLst>
            </p:cNvPr>
            <p:cNvGrpSpPr/>
            <p:nvPr/>
          </p:nvGrpSpPr>
          <p:grpSpPr>
            <a:xfrm>
              <a:off x="1845944" y="2316602"/>
              <a:ext cx="1152681" cy="1001119"/>
              <a:chOff x="7354849" y="2305961"/>
              <a:chExt cx="1259180" cy="1001119"/>
            </a:xfrm>
          </p:grpSpPr>
          <p:sp>
            <p:nvSpPr>
              <p:cNvPr id="141" name="모서리가 둥근 직사각형 65">
                <a:extLst>
                  <a:ext uri="{FF2B5EF4-FFF2-40B4-BE49-F238E27FC236}">
                    <a16:creationId xmlns:a16="http://schemas.microsoft.com/office/drawing/2014/main" id="{9DDA93BD-C0E7-4035-9070-25B08CFD1C6F}"/>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42" name="모서리가 둥근 직사각형 66">
                <a:extLst>
                  <a:ext uri="{FF2B5EF4-FFF2-40B4-BE49-F238E27FC236}">
                    <a16:creationId xmlns:a16="http://schemas.microsoft.com/office/drawing/2014/main" id="{7642E8E8-DE63-4D89-A0B2-C9EB133BAC45}"/>
                  </a:ext>
                </a:extLst>
              </p:cNvPr>
              <p:cNvSpPr/>
              <p:nvPr/>
            </p:nvSpPr>
            <p:spPr>
              <a:xfrm>
                <a:off x="7425266" y="2827906"/>
                <a:ext cx="1101327" cy="411436"/>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43" name="모서리가 둥근 직사각형 67">
                <a:extLst>
                  <a:ext uri="{FF2B5EF4-FFF2-40B4-BE49-F238E27FC236}">
                    <a16:creationId xmlns:a16="http://schemas.microsoft.com/office/drawing/2014/main" id="{62F1B819-61F6-4E03-B56F-6DAC537FCC3F}"/>
                  </a:ext>
                </a:extLst>
              </p:cNvPr>
              <p:cNvSpPr/>
              <p:nvPr/>
            </p:nvSpPr>
            <p:spPr>
              <a:xfrm>
                <a:off x="7404132" y="2305961"/>
                <a:ext cx="1151164" cy="411437"/>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09" name="모서리가 둥근 직사각형 9">
              <a:extLst>
                <a:ext uri="{FF2B5EF4-FFF2-40B4-BE49-F238E27FC236}">
                  <a16:creationId xmlns:a16="http://schemas.microsoft.com/office/drawing/2014/main" id="{22E280D1-6B44-47C6-A667-FB973424BC04}"/>
                </a:ext>
              </a:extLst>
            </p:cNvPr>
            <p:cNvSpPr/>
            <p:nvPr/>
          </p:nvSpPr>
          <p:spPr>
            <a:xfrm>
              <a:off x="1890634" y="3839665"/>
              <a:ext cx="1058763" cy="652320"/>
            </a:xfrm>
            <a:prstGeom prst="roundRect">
              <a:avLst>
                <a:gd name="adj" fmla="val 19066"/>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bg1"/>
                  </a:solidFill>
                  <a:latin typeface="SamsungOne-600" panose="020B0703030303020204"/>
                  <a:ea typeface="SamsungOne-600C" panose="020B0706030303020204" pitchFamily="34" charset="0"/>
                </a:rPr>
                <a:t>Trình</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quản</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lý</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tài</a:t>
              </a:r>
              <a:r>
                <a:rPr lang="en-US" altLang="ko-KR" sz="1100" dirty="0">
                  <a:solidFill>
                    <a:schemeClr val="bg1"/>
                  </a:solidFill>
                  <a:latin typeface="SamsungOne-600" panose="020B0703030303020204"/>
                  <a:ea typeface="SamsungOne-600C" panose="020B0706030303020204" pitchFamily="34" charset="0"/>
                </a:rPr>
                <a:t> </a:t>
              </a:r>
              <a:r>
                <a:rPr lang="en-US" altLang="ko-KR" sz="1100" dirty="0" err="1">
                  <a:solidFill>
                    <a:schemeClr val="bg1"/>
                  </a:solidFill>
                  <a:latin typeface="SamsungOne-600" panose="020B0703030303020204"/>
                  <a:ea typeface="SamsungOne-600C" panose="020B0706030303020204" pitchFamily="34" charset="0"/>
                </a:rPr>
                <a:t>nguyên</a:t>
              </a:r>
              <a:endParaRPr lang="en-US" altLang="ko-KR" sz="1100" dirty="0">
                <a:solidFill>
                  <a:schemeClr val="bg1"/>
                </a:solidFill>
                <a:latin typeface="SamsungOne-600" panose="020B0703030303020204"/>
                <a:ea typeface="SamsungOne-600C" panose="020B0706030303020204" pitchFamily="34" charset="0"/>
              </a:endParaRPr>
            </a:p>
          </p:txBody>
        </p:sp>
        <p:grpSp>
          <p:nvGrpSpPr>
            <p:cNvPr id="110" name="그룹 109">
              <a:extLst>
                <a:ext uri="{FF2B5EF4-FFF2-40B4-BE49-F238E27FC236}">
                  <a16:creationId xmlns:a16="http://schemas.microsoft.com/office/drawing/2014/main" id="{A378DA61-57A0-4E99-9245-F4C8356DA829}"/>
                </a:ext>
              </a:extLst>
            </p:cNvPr>
            <p:cNvGrpSpPr/>
            <p:nvPr/>
          </p:nvGrpSpPr>
          <p:grpSpPr>
            <a:xfrm>
              <a:off x="3909169" y="2286746"/>
              <a:ext cx="2489395" cy="837267"/>
              <a:chOff x="9682944" y="2283238"/>
              <a:chExt cx="2489395" cy="1069562"/>
            </a:xfrm>
          </p:grpSpPr>
          <p:sp>
            <p:nvSpPr>
              <p:cNvPr id="137" name="모서리가 둥근 직사각형 53">
                <a:extLst>
                  <a:ext uri="{FF2B5EF4-FFF2-40B4-BE49-F238E27FC236}">
                    <a16:creationId xmlns:a16="http://schemas.microsoft.com/office/drawing/2014/main" id="{1ADEE897-E2CB-4EEF-98BA-5D25E19AAD50}"/>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38" name="직사각형 137">
                <a:extLst>
                  <a:ext uri="{FF2B5EF4-FFF2-40B4-BE49-F238E27FC236}">
                    <a16:creationId xmlns:a16="http://schemas.microsoft.com/office/drawing/2014/main" id="{7F94C817-22BE-4866-8595-1CFB3DE9E3A1}"/>
                  </a:ext>
                </a:extLst>
              </p:cNvPr>
              <p:cNvSpPr/>
              <p:nvPr/>
            </p:nvSpPr>
            <p:spPr>
              <a:xfrm>
                <a:off x="9682944" y="2559929"/>
                <a:ext cx="1285929" cy="324364"/>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39" name="직사각형 138">
                <a:extLst>
                  <a:ext uri="{FF2B5EF4-FFF2-40B4-BE49-F238E27FC236}">
                    <a16:creationId xmlns:a16="http://schemas.microsoft.com/office/drawing/2014/main" id="{519A6832-2B26-4F85-842B-49A28DC14A88}"/>
                  </a:ext>
                </a:extLst>
              </p:cNvPr>
              <p:cNvSpPr/>
              <p:nvPr/>
            </p:nvSpPr>
            <p:spPr>
              <a:xfrm>
                <a:off x="11386546" y="2549844"/>
                <a:ext cx="785793" cy="324364"/>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40" name="직사각형 139">
                <a:extLst>
                  <a:ext uri="{FF2B5EF4-FFF2-40B4-BE49-F238E27FC236}">
                    <a16:creationId xmlns:a16="http://schemas.microsoft.com/office/drawing/2014/main" id="{66A7787B-DF09-42FE-A82F-0F1D989379BD}"/>
                  </a:ext>
                </a:extLst>
              </p:cNvPr>
              <p:cNvSpPr/>
              <p:nvPr/>
            </p:nvSpPr>
            <p:spPr>
              <a:xfrm>
                <a:off x="11435816" y="2283238"/>
                <a:ext cx="679994" cy="353851"/>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A</a:t>
                </a:r>
              </a:p>
            </p:txBody>
          </p:sp>
        </p:grpSp>
        <p:sp>
          <p:nvSpPr>
            <p:cNvPr id="111" name="모서리가 둥근 직사각형 11">
              <a:extLst>
                <a:ext uri="{FF2B5EF4-FFF2-40B4-BE49-F238E27FC236}">
                  <a16:creationId xmlns:a16="http://schemas.microsoft.com/office/drawing/2014/main" id="{511EE2D0-D7E1-414C-8F9D-52FC91658B98}"/>
                </a:ext>
              </a:extLst>
            </p:cNvPr>
            <p:cNvSpPr/>
            <p:nvPr/>
          </p:nvSpPr>
          <p:spPr>
            <a:xfrm>
              <a:off x="3909549" y="3384353"/>
              <a:ext cx="2432830" cy="63104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12" name="직사각형 111">
              <a:extLst>
                <a:ext uri="{FF2B5EF4-FFF2-40B4-BE49-F238E27FC236}">
                  <a16:creationId xmlns:a16="http://schemas.microsoft.com/office/drawing/2014/main" id="{6244D227-B6F8-4B08-8494-3C29284DEEB9}"/>
                </a:ext>
              </a:extLst>
            </p:cNvPr>
            <p:cNvSpPr/>
            <p:nvPr/>
          </p:nvSpPr>
          <p:spPr>
            <a:xfrm>
              <a:off x="3909169" y="3394725"/>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13" name="직사각형 112">
              <a:extLst>
                <a:ext uri="{FF2B5EF4-FFF2-40B4-BE49-F238E27FC236}">
                  <a16:creationId xmlns:a16="http://schemas.microsoft.com/office/drawing/2014/main" id="{474BF51B-DB02-4F5B-8270-E762A2E34965}"/>
                </a:ext>
              </a:extLst>
            </p:cNvPr>
            <p:cNvSpPr/>
            <p:nvPr/>
          </p:nvSpPr>
          <p:spPr>
            <a:xfrm>
              <a:off x="5612771" y="3386831"/>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14" name="직사각형 113">
              <a:extLst>
                <a:ext uri="{FF2B5EF4-FFF2-40B4-BE49-F238E27FC236}">
                  <a16:creationId xmlns:a16="http://schemas.microsoft.com/office/drawing/2014/main" id="{445621A7-302A-4244-80E4-A4D725AEB7E5}"/>
                </a:ext>
              </a:extLst>
            </p:cNvPr>
            <p:cNvSpPr/>
            <p:nvPr/>
          </p:nvSpPr>
          <p:spPr>
            <a:xfrm>
              <a:off x="5633187" y="3178128"/>
              <a:ext cx="708848"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B </a:t>
              </a:r>
            </a:p>
          </p:txBody>
        </p:sp>
        <p:grpSp>
          <p:nvGrpSpPr>
            <p:cNvPr id="115" name="그룹 114">
              <a:extLst>
                <a:ext uri="{FF2B5EF4-FFF2-40B4-BE49-F238E27FC236}">
                  <a16:creationId xmlns:a16="http://schemas.microsoft.com/office/drawing/2014/main" id="{9952F95F-C642-4DBD-B4BF-809F85523B08}"/>
                </a:ext>
              </a:extLst>
            </p:cNvPr>
            <p:cNvGrpSpPr/>
            <p:nvPr/>
          </p:nvGrpSpPr>
          <p:grpSpPr>
            <a:xfrm>
              <a:off x="3909169" y="4062290"/>
              <a:ext cx="2489395" cy="972840"/>
              <a:chOff x="9682944" y="2283238"/>
              <a:chExt cx="2489395" cy="1069562"/>
            </a:xfrm>
          </p:grpSpPr>
          <p:sp>
            <p:nvSpPr>
              <p:cNvPr id="133" name="모서리가 둥근 직사각형 48">
                <a:extLst>
                  <a:ext uri="{FF2B5EF4-FFF2-40B4-BE49-F238E27FC236}">
                    <a16:creationId xmlns:a16="http://schemas.microsoft.com/office/drawing/2014/main" id="{CBBDD75B-D53A-4DC3-9D60-D10B65F2003C}"/>
                  </a:ext>
                </a:extLst>
              </p:cNvPr>
              <p:cNvSpPr/>
              <p:nvPr/>
            </p:nvSpPr>
            <p:spPr>
              <a:xfrm>
                <a:off x="9683324" y="2546679"/>
                <a:ext cx="2432830" cy="806121"/>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34" name="직사각형 133">
                <a:extLst>
                  <a:ext uri="{FF2B5EF4-FFF2-40B4-BE49-F238E27FC236}">
                    <a16:creationId xmlns:a16="http://schemas.microsoft.com/office/drawing/2014/main" id="{74EBB83A-00DA-4B81-A945-AEF344FC49F2}"/>
                  </a:ext>
                </a:extLst>
              </p:cNvPr>
              <p:cNvSpPr/>
              <p:nvPr/>
            </p:nvSpPr>
            <p:spPr>
              <a:xfrm>
                <a:off x="9682944" y="2559929"/>
                <a:ext cx="1285929" cy="279161"/>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35" name="직사각형 134">
                <a:extLst>
                  <a:ext uri="{FF2B5EF4-FFF2-40B4-BE49-F238E27FC236}">
                    <a16:creationId xmlns:a16="http://schemas.microsoft.com/office/drawing/2014/main" id="{1C5649B1-E685-42BE-A86D-5333A3C8861A}"/>
                  </a:ext>
                </a:extLst>
              </p:cNvPr>
              <p:cNvSpPr/>
              <p:nvPr/>
            </p:nvSpPr>
            <p:spPr>
              <a:xfrm>
                <a:off x="11386546" y="2549845"/>
                <a:ext cx="785793" cy="279161"/>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36" name="직사각형 135">
                <a:extLst>
                  <a:ext uri="{FF2B5EF4-FFF2-40B4-BE49-F238E27FC236}">
                    <a16:creationId xmlns:a16="http://schemas.microsoft.com/office/drawing/2014/main" id="{C91E922C-A28A-4A73-B7F9-1E89F1E18DA3}"/>
                  </a:ext>
                </a:extLst>
              </p:cNvPr>
              <p:cNvSpPr/>
              <p:nvPr/>
            </p:nvSpPr>
            <p:spPr>
              <a:xfrm>
                <a:off x="11447036" y="2283238"/>
                <a:ext cx="668774" cy="30453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C</a:t>
                </a:r>
              </a:p>
            </p:txBody>
          </p:sp>
        </p:grpSp>
        <p:grpSp>
          <p:nvGrpSpPr>
            <p:cNvPr id="116" name="그룹 115">
              <a:extLst>
                <a:ext uri="{FF2B5EF4-FFF2-40B4-BE49-F238E27FC236}">
                  <a16:creationId xmlns:a16="http://schemas.microsoft.com/office/drawing/2014/main" id="{D69518C2-3421-4F79-A25E-7E2149113749}"/>
                </a:ext>
              </a:extLst>
            </p:cNvPr>
            <p:cNvGrpSpPr/>
            <p:nvPr/>
          </p:nvGrpSpPr>
          <p:grpSpPr>
            <a:xfrm>
              <a:off x="3909169" y="5072065"/>
              <a:ext cx="2489395" cy="972840"/>
              <a:chOff x="3502771" y="5231720"/>
              <a:chExt cx="2489395" cy="972840"/>
            </a:xfrm>
          </p:grpSpPr>
          <p:sp>
            <p:nvSpPr>
              <p:cNvPr id="129" name="모서리가 둥근 직사각형 42">
                <a:extLst>
                  <a:ext uri="{FF2B5EF4-FFF2-40B4-BE49-F238E27FC236}">
                    <a16:creationId xmlns:a16="http://schemas.microsoft.com/office/drawing/2014/main" id="{9866DC48-C6FD-4468-BA99-A1BBC1D69067}"/>
                  </a:ext>
                </a:extLst>
              </p:cNvPr>
              <p:cNvSpPr/>
              <p:nvPr/>
            </p:nvSpPr>
            <p:spPr>
              <a:xfrm>
                <a:off x="3503151" y="5471338"/>
                <a:ext cx="2432830" cy="733222"/>
              </a:xfrm>
              <a:prstGeom prst="roundRect">
                <a:avLst>
                  <a:gd name="adj" fmla="val 799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30" name="직사각형 129">
                <a:extLst>
                  <a:ext uri="{FF2B5EF4-FFF2-40B4-BE49-F238E27FC236}">
                    <a16:creationId xmlns:a16="http://schemas.microsoft.com/office/drawing/2014/main" id="{695D032D-3574-4569-9468-A3912CDAA444}"/>
                  </a:ext>
                </a:extLst>
              </p:cNvPr>
              <p:cNvSpPr/>
              <p:nvPr/>
            </p:nvSpPr>
            <p:spPr>
              <a:xfrm>
                <a:off x="3502771" y="5483389"/>
                <a:ext cx="1285929" cy="253916"/>
              </a:xfrm>
              <a:prstGeom prst="rect">
                <a:avLst/>
              </a:prstGeom>
            </p:spPr>
            <p:txBody>
              <a:bodyPr wrap="none">
                <a:spAutoFit/>
              </a:bodyPr>
              <a:lstStyle/>
              <a:p>
                <a:r>
                  <a:rPr lang="en-US" altLang="ko-KR" sz="1050" dirty="0" err="1">
                    <a:solidFill>
                      <a:srgbClr val="0043B2"/>
                    </a:solidFill>
                    <a:latin typeface="SamsungOne-600" panose="020B0703030303020204"/>
                    <a:ea typeface="SamsungOne-600C" panose="020B0706030303020204" pitchFamily="34" charset="0"/>
                  </a:rPr>
                  <a:t>Trình</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quản</a:t>
                </a:r>
                <a:r>
                  <a:rPr lang="en-US" altLang="ko-KR" sz="1050" dirty="0">
                    <a:solidFill>
                      <a:srgbClr val="0043B2"/>
                    </a:solidFill>
                    <a:latin typeface="SamsungOne-600" panose="020B0703030303020204"/>
                    <a:ea typeface="SamsungOne-600C" panose="020B0706030303020204" pitchFamily="34" charset="0"/>
                  </a:rPr>
                  <a:t> </a:t>
                </a:r>
                <a:r>
                  <a:rPr lang="en-US" altLang="ko-KR" sz="1050" dirty="0" err="1">
                    <a:solidFill>
                      <a:srgbClr val="0043B2"/>
                    </a:solidFill>
                    <a:latin typeface="SamsungOne-600" panose="020B0703030303020204"/>
                    <a:ea typeface="SamsungOne-600C" panose="020B0706030303020204" pitchFamily="34" charset="0"/>
                  </a:rPr>
                  <a:t>lý</a:t>
                </a:r>
                <a:r>
                  <a:rPr lang="en-US" altLang="ko-KR" sz="1050" dirty="0">
                    <a:solidFill>
                      <a:srgbClr val="0043B2"/>
                    </a:solidFill>
                    <a:latin typeface="SamsungOne-600" panose="020B0703030303020204"/>
                    <a:ea typeface="SamsungOne-600C" panose="020B0706030303020204" pitchFamily="34" charset="0"/>
                  </a:rPr>
                  <a:t> node</a:t>
                </a:r>
              </a:p>
            </p:txBody>
          </p:sp>
          <p:sp>
            <p:nvSpPr>
              <p:cNvPr id="131" name="직사각형 130">
                <a:extLst>
                  <a:ext uri="{FF2B5EF4-FFF2-40B4-BE49-F238E27FC236}">
                    <a16:creationId xmlns:a16="http://schemas.microsoft.com/office/drawing/2014/main" id="{FD052DF3-6A9D-4DD4-A35A-5CE404ADC15B}"/>
                  </a:ext>
                </a:extLst>
              </p:cNvPr>
              <p:cNvSpPr/>
              <p:nvPr/>
            </p:nvSpPr>
            <p:spPr>
              <a:xfrm>
                <a:off x="5206373" y="5474217"/>
                <a:ext cx="785793" cy="253916"/>
              </a:xfrm>
              <a:prstGeom prst="rect">
                <a:avLst/>
              </a:prstGeom>
            </p:spPr>
            <p:txBody>
              <a:bodyPr wrap="none">
                <a:spAutoFit/>
              </a:bodyPr>
              <a:lstStyle/>
              <a:p>
                <a:r>
                  <a:rPr lang="en-US" altLang="ko-KR" sz="1050" dirty="0">
                    <a:solidFill>
                      <a:srgbClr val="0043B2"/>
                    </a:solidFill>
                    <a:latin typeface="SamsungOne-600" panose="020B0703030303020204"/>
                    <a:ea typeface="SamsungOne-600C" panose="020B0706030303020204" pitchFamily="34" charset="0"/>
                  </a:rPr>
                  <a:t>DataNode</a:t>
                </a:r>
                <a:endParaRPr lang="ko-KR" altLang="en-US" sz="1050" dirty="0">
                  <a:solidFill>
                    <a:srgbClr val="0043B2"/>
                  </a:solidFill>
                  <a:latin typeface="SamsungOne-600" panose="020B0703030303020204"/>
                  <a:ea typeface="SamsungOne-600C" panose="020B0706030303020204" pitchFamily="34" charset="0"/>
                </a:endParaRPr>
              </a:p>
            </p:txBody>
          </p:sp>
          <p:sp>
            <p:nvSpPr>
              <p:cNvPr id="132" name="직사각형 131">
                <a:extLst>
                  <a:ext uri="{FF2B5EF4-FFF2-40B4-BE49-F238E27FC236}">
                    <a16:creationId xmlns:a16="http://schemas.microsoft.com/office/drawing/2014/main" id="{3F3FDA2B-ACF5-4557-90DA-986CE323A1BD}"/>
                  </a:ext>
                </a:extLst>
              </p:cNvPr>
              <p:cNvSpPr/>
              <p:nvPr/>
            </p:nvSpPr>
            <p:spPr>
              <a:xfrm>
                <a:off x="5252437" y="5231720"/>
                <a:ext cx="683200" cy="276999"/>
              </a:xfrm>
              <a:prstGeom prst="rect">
                <a:avLst/>
              </a:prstGeom>
            </p:spPr>
            <p:txBody>
              <a:bodyPr wrap="none">
                <a:spAutoFit/>
              </a:bodyPr>
              <a:lstStyle/>
              <a:p>
                <a:pPr algn="r"/>
                <a:r>
                  <a:rPr lang="en-US" altLang="ko-KR" sz="1200" dirty="0">
                    <a:solidFill>
                      <a:srgbClr val="0043B2"/>
                    </a:solidFill>
                    <a:latin typeface="SamsungOne 700" panose="020B0803030303020204" pitchFamily="34" charset="0"/>
                    <a:ea typeface="SamsungOne 700" panose="020B0803030303020204" pitchFamily="34" charset="0"/>
                  </a:rPr>
                  <a:t>Node D</a:t>
                </a:r>
              </a:p>
            </p:txBody>
          </p:sp>
        </p:grpSp>
        <p:sp>
          <p:nvSpPr>
            <p:cNvPr id="117" name="모서리가 둥근 직사각형 17">
              <a:extLst>
                <a:ext uri="{FF2B5EF4-FFF2-40B4-BE49-F238E27FC236}">
                  <a16:creationId xmlns:a16="http://schemas.microsoft.com/office/drawing/2014/main" id="{03FBAC26-BAA4-47D6-B89B-E41F70576CCB}"/>
                </a:ext>
              </a:extLst>
            </p:cNvPr>
            <p:cNvSpPr/>
            <p:nvPr/>
          </p:nvSpPr>
          <p:spPr>
            <a:xfrm>
              <a:off x="7285751" y="3839665"/>
              <a:ext cx="1054226" cy="652320"/>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600" panose="020B0703030303020204"/>
                  <a:ea typeface="SamsungOne-600C" panose="020B0706030303020204" pitchFamily="34" charset="0"/>
                </a:rPr>
                <a:t>Name</a:t>
              </a:r>
            </a:p>
            <a:p>
              <a:pPr algn="ctr"/>
              <a:r>
                <a:rPr lang="en-US" altLang="ko-KR" sz="1100" dirty="0">
                  <a:solidFill>
                    <a:schemeClr val="bg1"/>
                  </a:solidFill>
                  <a:latin typeface="SamsungOne-600" panose="020B0703030303020204"/>
                  <a:ea typeface="SamsungOne-600C" panose="020B0706030303020204" pitchFamily="34" charset="0"/>
                </a:rPr>
                <a:t>Node</a:t>
              </a:r>
            </a:p>
          </p:txBody>
        </p:sp>
        <p:grpSp>
          <p:nvGrpSpPr>
            <p:cNvPr id="118" name="그룹 117">
              <a:extLst>
                <a:ext uri="{FF2B5EF4-FFF2-40B4-BE49-F238E27FC236}">
                  <a16:creationId xmlns:a16="http://schemas.microsoft.com/office/drawing/2014/main" id="{0763FE94-5A6A-48F6-8B22-61698E5EAF39}"/>
                </a:ext>
              </a:extLst>
            </p:cNvPr>
            <p:cNvGrpSpPr/>
            <p:nvPr/>
          </p:nvGrpSpPr>
          <p:grpSpPr>
            <a:xfrm>
              <a:off x="2944860" y="2807124"/>
              <a:ext cx="951989" cy="2869802"/>
              <a:chOff x="2538462" y="2966779"/>
              <a:chExt cx="951989" cy="2869802"/>
            </a:xfrm>
          </p:grpSpPr>
          <p:grpSp>
            <p:nvGrpSpPr>
              <p:cNvPr id="125" name="그룹 124">
                <a:extLst>
                  <a:ext uri="{FF2B5EF4-FFF2-40B4-BE49-F238E27FC236}">
                    <a16:creationId xmlns:a16="http://schemas.microsoft.com/office/drawing/2014/main" id="{9FD570B5-47AA-44D5-9109-54D142C9223F}"/>
                  </a:ext>
                </a:extLst>
              </p:cNvPr>
              <p:cNvGrpSpPr/>
              <p:nvPr/>
            </p:nvGrpSpPr>
            <p:grpSpPr>
              <a:xfrm>
                <a:off x="3476830" y="2966779"/>
                <a:ext cx="13621" cy="2869802"/>
                <a:chOff x="3502230" y="3044347"/>
                <a:chExt cx="13621" cy="2869802"/>
              </a:xfrm>
            </p:grpSpPr>
            <p:cxnSp>
              <p:nvCxnSpPr>
                <p:cNvPr id="127" name="꺾인 연결선 40">
                  <a:extLst>
                    <a:ext uri="{FF2B5EF4-FFF2-40B4-BE49-F238E27FC236}">
                      <a16:creationId xmlns:a16="http://schemas.microsoft.com/office/drawing/2014/main" id="{728BD982-6F73-4182-9C34-8EC2353110D6}"/>
                    </a:ext>
                  </a:extLst>
                </p:cNvPr>
                <p:cNvCxnSpPr/>
                <p:nvPr/>
              </p:nvCxnSpPr>
              <p:spPr>
                <a:xfrm rot="10800000" flipV="1">
                  <a:off x="3503151" y="304434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꺾인 연결선 41">
                  <a:extLst>
                    <a:ext uri="{FF2B5EF4-FFF2-40B4-BE49-F238E27FC236}">
                      <a16:creationId xmlns:a16="http://schemas.microsoft.com/office/drawing/2014/main" id="{90D1F8B8-5B04-47FD-ADC0-FA17DBC20AAD}"/>
                    </a:ext>
                  </a:extLst>
                </p:cNvPr>
                <p:cNvCxnSpPr/>
                <p:nvPr/>
              </p:nvCxnSpPr>
              <p:spPr>
                <a:xfrm rot="10800000" flipV="1">
                  <a:off x="3502230" y="3971966"/>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6" name="직선 연결선 125">
                <a:extLst>
                  <a:ext uri="{FF2B5EF4-FFF2-40B4-BE49-F238E27FC236}">
                    <a16:creationId xmlns:a16="http://schemas.microsoft.com/office/drawing/2014/main" id="{745E5D10-EDCB-4F41-B04B-EC134D0F2A39}"/>
                  </a:ext>
                </a:extLst>
              </p:cNvPr>
              <p:cNvCxnSpPr/>
              <p:nvPr/>
            </p:nvCxnSpPr>
            <p:spPr>
              <a:xfrm>
                <a:off x="253846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119" name="그룹 118">
              <a:extLst>
                <a:ext uri="{FF2B5EF4-FFF2-40B4-BE49-F238E27FC236}">
                  <a16:creationId xmlns:a16="http://schemas.microsoft.com/office/drawing/2014/main" id="{8F4FAD5D-E08E-4F02-976B-51C53E4065A2}"/>
                </a:ext>
              </a:extLst>
            </p:cNvPr>
            <p:cNvGrpSpPr/>
            <p:nvPr/>
          </p:nvGrpSpPr>
          <p:grpSpPr>
            <a:xfrm>
              <a:off x="6340537" y="2791884"/>
              <a:ext cx="945214" cy="2869802"/>
              <a:chOff x="5934139" y="2951539"/>
              <a:chExt cx="945214" cy="2869802"/>
            </a:xfrm>
          </p:grpSpPr>
          <p:grpSp>
            <p:nvGrpSpPr>
              <p:cNvPr id="121" name="그룹 120">
                <a:extLst>
                  <a:ext uri="{FF2B5EF4-FFF2-40B4-BE49-F238E27FC236}">
                    <a16:creationId xmlns:a16="http://schemas.microsoft.com/office/drawing/2014/main" id="{1CDC4BA6-7F3E-4E62-AFBD-B767ACF6FE73}"/>
                  </a:ext>
                </a:extLst>
              </p:cNvPr>
              <p:cNvGrpSpPr/>
              <p:nvPr/>
            </p:nvGrpSpPr>
            <p:grpSpPr>
              <a:xfrm rot="10800000">
                <a:off x="5934139" y="2951539"/>
                <a:ext cx="12700" cy="2869802"/>
                <a:chOff x="3503151" y="2907187"/>
                <a:chExt cx="12700" cy="2869802"/>
              </a:xfrm>
            </p:grpSpPr>
            <p:cxnSp>
              <p:nvCxnSpPr>
                <p:cNvPr id="123" name="꺾인 연결선 36">
                  <a:extLst>
                    <a:ext uri="{FF2B5EF4-FFF2-40B4-BE49-F238E27FC236}">
                      <a16:creationId xmlns:a16="http://schemas.microsoft.com/office/drawing/2014/main" id="{EBC800C8-2EF6-451E-81AC-AB09800E21B4}"/>
                    </a:ext>
                  </a:extLst>
                </p:cNvPr>
                <p:cNvCxnSpPr/>
                <p:nvPr/>
              </p:nvCxnSpPr>
              <p:spPr>
                <a:xfrm rot="10800000" flipV="1">
                  <a:off x="3503151" y="2907187"/>
                  <a:ext cx="12700" cy="2869802"/>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꺾인 연결선 37">
                  <a:extLst>
                    <a:ext uri="{FF2B5EF4-FFF2-40B4-BE49-F238E27FC236}">
                      <a16:creationId xmlns:a16="http://schemas.microsoft.com/office/drawing/2014/main" id="{1AE9759F-BFD2-4C4A-80AF-62C48BC732FA}"/>
                    </a:ext>
                  </a:extLst>
                </p:cNvPr>
                <p:cNvCxnSpPr/>
                <p:nvPr/>
              </p:nvCxnSpPr>
              <p:spPr>
                <a:xfrm rot="10800000" flipV="1">
                  <a:off x="3503151" y="3859528"/>
                  <a:ext cx="12700" cy="968645"/>
                </a:xfrm>
                <a:prstGeom prst="bentConnector3">
                  <a:avLst>
                    <a:gd name="adj1" fmla="val 4200000"/>
                  </a:avLst>
                </a:prstGeom>
                <a:ln w="1270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2" name="직선 연결선 121">
                <a:extLst>
                  <a:ext uri="{FF2B5EF4-FFF2-40B4-BE49-F238E27FC236}">
                    <a16:creationId xmlns:a16="http://schemas.microsoft.com/office/drawing/2014/main" id="{66BC9CE9-DBE0-4400-8A47-4B0A7F0B8399}"/>
                  </a:ext>
                </a:extLst>
              </p:cNvPr>
              <p:cNvCxnSpPr/>
              <p:nvPr/>
            </p:nvCxnSpPr>
            <p:spPr>
              <a:xfrm>
                <a:off x="6463252" y="4325480"/>
                <a:ext cx="416101" cy="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cxnSp>
          <p:nvCxnSpPr>
            <p:cNvPr id="120" name="직선 화살표 연결선 119">
              <a:extLst>
                <a:ext uri="{FF2B5EF4-FFF2-40B4-BE49-F238E27FC236}">
                  <a16:creationId xmlns:a16="http://schemas.microsoft.com/office/drawing/2014/main" id="{3B591C3C-1FA5-42CE-9DA5-E63D7E199BA0}"/>
                </a:ext>
              </a:extLst>
            </p:cNvPr>
            <p:cNvCxnSpPr>
              <a:cxnSpLocks/>
              <a:stCxn id="142" idx="2"/>
              <a:endCxn id="109" idx="0"/>
            </p:cNvCxnSpPr>
            <p:nvPr/>
          </p:nvCxnSpPr>
          <p:spPr>
            <a:xfrm>
              <a:off x="2414495" y="3249983"/>
              <a:ext cx="5521" cy="58968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4" name="그룹 62">
            <a:extLst>
              <a:ext uri="{FF2B5EF4-FFF2-40B4-BE49-F238E27FC236}">
                <a16:creationId xmlns:a16="http://schemas.microsoft.com/office/drawing/2014/main" id="{F6383DFE-FA8A-4C22-A47A-4B39F3419AA6}"/>
              </a:ext>
            </a:extLst>
          </p:cNvPr>
          <p:cNvGrpSpPr/>
          <p:nvPr/>
        </p:nvGrpSpPr>
        <p:grpSpPr>
          <a:xfrm>
            <a:off x="1845944" y="4803010"/>
            <a:ext cx="1152681" cy="1047676"/>
            <a:chOff x="7354849" y="2290039"/>
            <a:chExt cx="1259180" cy="1017041"/>
          </a:xfrm>
        </p:grpSpPr>
        <p:sp>
          <p:nvSpPr>
            <p:cNvPr id="145" name="모서리가 둥근 직사각형 26">
              <a:extLst>
                <a:ext uri="{FF2B5EF4-FFF2-40B4-BE49-F238E27FC236}">
                  <a16:creationId xmlns:a16="http://schemas.microsoft.com/office/drawing/2014/main" id="{CD5540DB-2433-47FA-AF95-AB7D47B5595E}"/>
                </a:ext>
              </a:extLst>
            </p:cNvPr>
            <p:cNvSpPr/>
            <p:nvPr/>
          </p:nvSpPr>
          <p:spPr>
            <a:xfrm>
              <a:off x="7354849" y="2616200"/>
              <a:ext cx="1259180" cy="690880"/>
            </a:xfrm>
            <a:prstGeom prst="roundRect">
              <a:avLst>
                <a:gd name="adj" fmla="val 799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US" altLang="ko-KR" sz="1200" dirty="0">
                <a:solidFill>
                  <a:srgbClr val="0043B2"/>
                </a:solidFill>
                <a:latin typeface="SamsungOne-600" panose="020B0703030303020204"/>
                <a:ea typeface="SamsungOne-600C" panose="020B0706030303020204" pitchFamily="34" charset="0"/>
              </a:endParaRPr>
            </a:p>
            <a:p>
              <a:pPr algn="ctr"/>
              <a:endParaRPr lang="en-KR" altLang="ko-KR" sz="1200" dirty="0">
                <a:solidFill>
                  <a:srgbClr val="0043B2"/>
                </a:solidFill>
                <a:latin typeface="SamsungOne-600" panose="020B0703030303020204"/>
                <a:ea typeface="SamsungOne-600C" panose="020B0706030303020204" pitchFamily="34" charset="0"/>
              </a:endParaRPr>
            </a:p>
          </p:txBody>
        </p:sp>
        <p:sp>
          <p:nvSpPr>
            <p:cNvPr id="146" name="모서리가 둥근 직사각형 27">
              <a:extLst>
                <a:ext uri="{FF2B5EF4-FFF2-40B4-BE49-F238E27FC236}">
                  <a16:creationId xmlns:a16="http://schemas.microsoft.com/office/drawing/2014/main" id="{05B2FAF3-0C18-4604-9572-2CC5B46F51E0}"/>
                </a:ext>
              </a:extLst>
            </p:cNvPr>
            <p:cNvSpPr/>
            <p:nvPr/>
          </p:nvSpPr>
          <p:spPr>
            <a:xfrm>
              <a:off x="7425266" y="2836093"/>
              <a:ext cx="1100865" cy="336049"/>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50" dirty="0">
                  <a:solidFill>
                    <a:srgbClr val="0043B2"/>
                  </a:solidFill>
                  <a:latin typeface="SamsungOne-600" panose="020B0703030303020204"/>
                  <a:ea typeface="SamsungOne-600C" panose="020B0706030303020204" pitchFamily="34" charset="0"/>
                </a:rPr>
                <a:t>Người dùng gửi ứng dụng</a:t>
              </a:r>
              <a:endParaRPr lang="en-US" altLang="ko-KR" sz="1050" dirty="0">
                <a:solidFill>
                  <a:srgbClr val="0043B2"/>
                </a:solidFill>
                <a:latin typeface="SamsungOne-600" panose="020B0703030303020204"/>
                <a:ea typeface="SamsungOne-600C" panose="020B0706030303020204" pitchFamily="34" charset="0"/>
              </a:endParaRPr>
            </a:p>
          </p:txBody>
        </p:sp>
        <p:sp>
          <p:nvSpPr>
            <p:cNvPr id="147" name="모서리가 둥근 직사각형 28">
              <a:extLst>
                <a:ext uri="{FF2B5EF4-FFF2-40B4-BE49-F238E27FC236}">
                  <a16:creationId xmlns:a16="http://schemas.microsoft.com/office/drawing/2014/main" id="{EC057FD5-A6EE-47AA-9BD6-659CA05BD3E0}"/>
                </a:ext>
              </a:extLst>
            </p:cNvPr>
            <p:cNvSpPr/>
            <p:nvPr/>
          </p:nvSpPr>
          <p:spPr>
            <a:xfrm>
              <a:off x="7404132" y="2290039"/>
              <a:ext cx="1122461" cy="427359"/>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600" panose="020B0703030303020204"/>
                  <a:ea typeface="SamsungOne-600C" panose="020B0706030303020204" pitchFamily="34" charset="0"/>
                </a:rPr>
                <a:t>Gateway Node</a:t>
              </a:r>
            </a:p>
          </p:txBody>
        </p:sp>
      </p:grpSp>
      <p:sp>
        <p:nvSpPr>
          <p:cNvPr id="148" name="모서리가 둥근 직사각형 119">
            <a:extLst>
              <a:ext uri="{FF2B5EF4-FFF2-40B4-BE49-F238E27FC236}">
                <a16:creationId xmlns:a16="http://schemas.microsoft.com/office/drawing/2014/main" id="{1E4191E3-B23E-4A3A-A5FE-03F9A4FAFA0A}"/>
              </a:ext>
            </a:extLst>
          </p:cNvPr>
          <p:cNvSpPr/>
          <p:nvPr/>
        </p:nvSpPr>
        <p:spPr>
          <a:xfrm>
            <a:off x="3989520" y="5615390"/>
            <a:ext cx="1095749" cy="345740"/>
          </a:xfrm>
          <a:prstGeom prst="roundRect">
            <a:avLst>
              <a:gd name="adj" fmla="val 19066"/>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accent5">
                    <a:lumMod val="50000"/>
                  </a:schemeClr>
                </a:solidFill>
                <a:latin typeface="SamsungOne-600" panose="020B0703030303020204"/>
                <a:ea typeface="SamsungOne-600C" panose="020B0706030303020204" pitchFamily="34" charset="0"/>
              </a:rPr>
              <a:t>Application</a:t>
            </a:r>
          </a:p>
          <a:p>
            <a:pPr algn="ctr"/>
            <a:r>
              <a:rPr lang="en-US" altLang="ko-KR" sz="1050" dirty="0">
                <a:solidFill>
                  <a:schemeClr val="accent5">
                    <a:lumMod val="50000"/>
                  </a:schemeClr>
                </a:solidFill>
                <a:latin typeface="SamsungOne-600" panose="020B0703030303020204"/>
                <a:ea typeface="SamsungOne-600C" panose="020B0706030303020204" pitchFamily="34" charset="0"/>
              </a:rPr>
              <a:t>Master 2</a:t>
            </a:r>
          </a:p>
        </p:txBody>
      </p:sp>
      <p:cxnSp>
        <p:nvCxnSpPr>
          <p:cNvPr id="149" name="직선 화살표 연결선 25">
            <a:extLst>
              <a:ext uri="{FF2B5EF4-FFF2-40B4-BE49-F238E27FC236}">
                <a16:creationId xmlns:a16="http://schemas.microsoft.com/office/drawing/2014/main" id="{BEF16D59-9A92-4392-8929-48F1864BA5A2}"/>
              </a:ext>
            </a:extLst>
          </p:cNvPr>
          <p:cNvCxnSpPr>
            <a:stCxn id="146" idx="0"/>
          </p:cNvCxnSpPr>
          <p:nvPr/>
        </p:nvCxnSpPr>
        <p:spPr>
          <a:xfrm flipH="1" flipV="1">
            <a:off x="2403749" y="4500172"/>
            <a:ext cx="10534" cy="86534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26">
            <a:extLst>
              <a:ext uri="{FF2B5EF4-FFF2-40B4-BE49-F238E27FC236}">
                <a16:creationId xmlns:a16="http://schemas.microsoft.com/office/drawing/2014/main" id="{B547BB1B-0A9F-423F-83D4-1B8CF131DA23}"/>
              </a:ext>
            </a:extLst>
          </p:cNvPr>
          <p:cNvCxnSpPr>
            <a:cxnSpLocks/>
            <a:endCxn id="148" idx="1"/>
          </p:cNvCxnSpPr>
          <p:nvPr/>
        </p:nvCxnSpPr>
        <p:spPr>
          <a:xfrm>
            <a:off x="2963911" y="4165825"/>
            <a:ext cx="1040123" cy="1622435"/>
          </a:xfrm>
          <a:prstGeom prst="straightConnector1">
            <a:avLst/>
          </a:prstGeom>
          <a:ln w="28575">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모서리가 둥근 직사각형 124">
            <a:extLst>
              <a:ext uri="{FF2B5EF4-FFF2-40B4-BE49-F238E27FC236}">
                <a16:creationId xmlns:a16="http://schemas.microsoft.com/office/drawing/2014/main" id="{B0E50FC9-3FC9-49A5-B2F3-53D5227D5096}"/>
              </a:ext>
            </a:extLst>
          </p:cNvPr>
          <p:cNvSpPr/>
          <p:nvPr/>
        </p:nvSpPr>
        <p:spPr>
          <a:xfrm>
            <a:off x="5191673" y="4618873"/>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sp>
        <p:nvSpPr>
          <p:cNvPr id="152" name="모서리가 둥근 직사각형 100">
            <a:extLst>
              <a:ext uri="{FF2B5EF4-FFF2-40B4-BE49-F238E27FC236}">
                <a16:creationId xmlns:a16="http://schemas.microsoft.com/office/drawing/2014/main" id="{EC54D798-37AB-423A-9D67-2FF6FE26B31E}"/>
              </a:ext>
            </a:extLst>
          </p:cNvPr>
          <p:cNvSpPr/>
          <p:nvPr/>
        </p:nvSpPr>
        <p:spPr>
          <a:xfrm>
            <a:off x="5166659" y="3645737"/>
            <a:ext cx="1095749" cy="297558"/>
          </a:xfrm>
          <a:prstGeom prst="roundRect">
            <a:avLst>
              <a:gd name="adj" fmla="val 19066"/>
            </a:avLst>
          </a:prstGeom>
          <a:solidFill>
            <a:schemeClr val="bg1"/>
          </a:solidFill>
          <a:ln w="3810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900" dirty="0">
                <a:solidFill>
                  <a:srgbClr val="0043B2"/>
                </a:solidFill>
                <a:latin typeface="SamsungOne-600" panose="020B0703030303020204"/>
                <a:ea typeface="SamsungOne-600C" panose="020B0706030303020204" pitchFamily="34" charset="0"/>
              </a:rPr>
              <a:t>Nhiệm vụ/Người thi hành</a:t>
            </a:r>
            <a:endParaRPr lang="en-US" altLang="ko-KR" sz="900" dirty="0">
              <a:solidFill>
                <a:srgbClr val="0043B2"/>
              </a:solidFill>
              <a:latin typeface="SamsungOne-600" panose="020B0703030303020204"/>
              <a:ea typeface="SamsungOne-600C" panose="020B0706030303020204" pitchFamily="34" charset="0"/>
            </a:endParaRPr>
          </a:p>
        </p:txBody>
      </p:sp>
      <p:cxnSp>
        <p:nvCxnSpPr>
          <p:cNvPr id="153" name="직선 화살표 연결선 27">
            <a:extLst>
              <a:ext uri="{FF2B5EF4-FFF2-40B4-BE49-F238E27FC236}">
                <a16:creationId xmlns:a16="http://schemas.microsoft.com/office/drawing/2014/main" id="{6D212610-7569-4E01-B999-A6FD53736EF1}"/>
              </a:ext>
            </a:extLst>
          </p:cNvPr>
          <p:cNvCxnSpPr>
            <a:cxnSpLocks/>
            <a:endCxn id="152" idx="2"/>
          </p:cNvCxnSpPr>
          <p:nvPr/>
        </p:nvCxnSpPr>
        <p:spPr>
          <a:xfrm flipV="1">
            <a:off x="4551909" y="3943295"/>
            <a:ext cx="1177139" cy="167209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27">
            <a:extLst>
              <a:ext uri="{FF2B5EF4-FFF2-40B4-BE49-F238E27FC236}">
                <a16:creationId xmlns:a16="http://schemas.microsoft.com/office/drawing/2014/main" id="{7074F389-5A27-45B6-92B4-407F292EC4C5}"/>
              </a:ext>
            </a:extLst>
          </p:cNvPr>
          <p:cNvCxnSpPr>
            <a:cxnSpLocks/>
            <a:stCxn id="148" idx="0"/>
            <a:endCxn id="151" idx="2"/>
          </p:cNvCxnSpPr>
          <p:nvPr/>
        </p:nvCxnSpPr>
        <p:spPr>
          <a:xfrm flipV="1">
            <a:off x="4537395" y="4916431"/>
            <a:ext cx="1202153" cy="69895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2335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Dòng</a:t>
            </a:r>
            <a:r>
              <a:rPr lang="en-US" altLang="ko-KR" dirty="0">
                <a:ea typeface="SamsungOneKorean 400" panose="020B0503030303020204" pitchFamily="50" charset="-127"/>
              </a:rPr>
              <a:t> </a:t>
            </a:r>
            <a:r>
              <a:rPr lang="en-US" altLang="ko-KR" dirty="0" err="1">
                <a:ea typeface="SamsungOneKorean 400" panose="020B0503030303020204" pitchFamily="50" charset="-127"/>
              </a:rPr>
              <a:t>lệnh</a:t>
            </a:r>
            <a:r>
              <a:rPr lang="en-US" altLang="ko-KR" dirty="0">
                <a:ea typeface="SamsungOneKorean 400" panose="020B0503030303020204" pitchFamily="50" charset="-127"/>
              </a:rPr>
              <a:t> YARN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en-US" altLang="ko-KR" dirty="0" err="1"/>
              <a:t>Cú</a:t>
            </a:r>
            <a:r>
              <a:rPr lang="en-US" altLang="ko-KR" dirty="0"/>
              <a:t> </a:t>
            </a:r>
            <a:r>
              <a:rPr lang="en-US" altLang="ko-KR" dirty="0" err="1"/>
              <a:t>pháp</a:t>
            </a:r>
            <a:r>
              <a:rPr lang="en-US" altLang="ko-KR" dirty="0"/>
              <a:t> </a:t>
            </a:r>
            <a:r>
              <a:rPr lang="en-US" altLang="ko-KR" dirty="0" err="1"/>
              <a:t>cơ</a:t>
            </a:r>
            <a:r>
              <a:rPr lang="en-US" altLang="ko-KR" dirty="0"/>
              <a:t> </a:t>
            </a:r>
            <a:r>
              <a:rPr lang="en-US" altLang="ko-KR" dirty="0" err="1"/>
              <a:t>bản</a:t>
            </a:r>
            <a:r>
              <a:rPr lang="en-US" altLang="ko-KR" dirty="0"/>
              <a:t>: </a:t>
            </a:r>
            <a:r>
              <a:rPr lang="en-US" altLang="ko-KR" dirty="0">
                <a:latin typeface="SamsungOne-700" panose="020B0803030303020204" pitchFamily="34" charset="0"/>
                <a:ea typeface="SamsungOne-700" panose="020B0803030303020204" pitchFamily="34" charset="0"/>
              </a:rPr>
              <a:t>yarn &lt;</a:t>
            </a:r>
            <a:r>
              <a:rPr lang="en-US" altLang="ko-KR" dirty="0" err="1">
                <a:latin typeface="SamsungOne-700" panose="020B0803030303020204" pitchFamily="34" charset="0"/>
                <a:ea typeface="SamsungOne-700" panose="020B0803030303020204" pitchFamily="34" charset="0"/>
              </a:rPr>
              <a:t>lệnh</a:t>
            </a:r>
            <a:r>
              <a:rPr lang="en-US" altLang="ko-KR" dirty="0">
                <a:latin typeface="SamsungOne-700" panose="020B0803030303020204" pitchFamily="34" charset="0"/>
                <a:ea typeface="SamsungOne-700" panose="020B0803030303020204" pitchFamily="34" charset="0"/>
              </a:rPr>
              <a:t> con&gt;  &lt;</a:t>
            </a:r>
            <a:r>
              <a:rPr lang="en-US" altLang="ko-KR" dirty="0" err="1">
                <a:latin typeface="SamsungOne-700" panose="020B0803030303020204" pitchFamily="34" charset="0"/>
                <a:ea typeface="SamsungOne-700" panose="020B0803030303020204" pitchFamily="34" charset="0"/>
              </a:rPr>
              <a:t>args</a:t>
            </a:r>
            <a:r>
              <a:rPr lang="en-US" altLang="ko-KR" dirty="0">
                <a:latin typeface="SamsungOne-700" panose="020B0803030303020204" pitchFamily="34" charset="0"/>
                <a:ea typeface="SamsungOne-700" panose="020B0803030303020204" pitchFamily="34" charset="0"/>
              </a:rPr>
              <a:t>&gt;</a:t>
            </a:r>
          </a:p>
          <a:p>
            <a:r>
              <a:rPr lang="en-US" altLang="ko-KR" dirty="0">
                <a:latin typeface="SamsungOne-700" panose="020B0803030303020204" pitchFamily="34" charset="0"/>
                <a:ea typeface="SamsungOne-700" panose="020B0803030303020204" pitchFamily="34" charset="0"/>
              </a:rPr>
              <a:t>yarn application –list</a:t>
            </a:r>
          </a:p>
          <a:p>
            <a:pPr lvl="1"/>
            <a:r>
              <a:rPr lang="en-US" altLang="ko-KR" dirty="0" err="1"/>
              <a:t>Để</a:t>
            </a:r>
            <a:r>
              <a:rPr lang="en-US" altLang="ko-KR" dirty="0"/>
              <a:t> </a:t>
            </a:r>
            <a:r>
              <a:rPr lang="en-US" altLang="ko-KR" dirty="0" err="1"/>
              <a:t>xem</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ứng</a:t>
            </a:r>
            <a:r>
              <a:rPr lang="en-US" altLang="ko-KR" dirty="0"/>
              <a:t> </a:t>
            </a:r>
            <a:r>
              <a:rPr lang="en-US" altLang="ko-KR" dirty="0" err="1"/>
              <a:t>dụng</a:t>
            </a:r>
            <a:r>
              <a:rPr lang="en-US" altLang="ko-KR" dirty="0"/>
              <a:t> do YARN </a:t>
            </a:r>
            <a:r>
              <a:rPr lang="en-US" altLang="ko-KR" dirty="0" err="1"/>
              <a:t>quản</a:t>
            </a:r>
            <a:r>
              <a:rPr lang="en-US" altLang="ko-KR" dirty="0"/>
              <a:t> </a:t>
            </a:r>
            <a:r>
              <a:rPr lang="en-US" altLang="ko-KR" dirty="0" err="1"/>
              <a:t>lý</a:t>
            </a:r>
            <a:r>
              <a:rPr lang="en-US" altLang="ko-KR" dirty="0"/>
              <a:t> </a:t>
            </a:r>
            <a:r>
              <a:rPr lang="en-US" altLang="ko-KR" dirty="0" err="1"/>
              <a:t>hiện</a:t>
            </a:r>
            <a:r>
              <a:rPr lang="en-US" altLang="ko-KR" dirty="0"/>
              <a:t> </a:t>
            </a:r>
            <a:r>
              <a:rPr lang="en-US" altLang="ko-KR" dirty="0" err="1"/>
              <a:t>đang</a:t>
            </a:r>
            <a:r>
              <a:rPr lang="en-US" altLang="ko-KR" dirty="0"/>
              <a:t> </a:t>
            </a:r>
            <a:r>
              <a:rPr lang="en-US" altLang="ko-KR" dirty="0" err="1"/>
              <a:t>chạy</a:t>
            </a:r>
            <a:r>
              <a:rPr lang="en-US" altLang="ko-KR" dirty="0"/>
              <a:t> </a:t>
            </a:r>
            <a:r>
              <a:rPr lang="en-US" altLang="ko-KR" dirty="0" err="1"/>
              <a:t>trên</a:t>
            </a:r>
            <a:r>
              <a:rPr lang="en-US" altLang="ko-KR" dirty="0"/>
              <a:t> </a:t>
            </a:r>
            <a:r>
              <a:rPr lang="en-US" altLang="ko-KR" dirty="0" err="1"/>
              <a:t>cụm</a:t>
            </a:r>
            <a:endParaRPr lang="en-US" altLang="ko-KR" dirty="0"/>
          </a:p>
          <a:p>
            <a:r>
              <a:rPr lang="en-US" altLang="ko-KR" dirty="0">
                <a:latin typeface="SamsungOne-700" panose="020B0803030303020204" pitchFamily="34" charset="0"/>
                <a:ea typeface="SamsungOne-700" panose="020B0803030303020204" pitchFamily="34" charset="0"/>
              </a:rPr>
              <a:t>yarn application –status &lt;app-id&gt;</a:t>
            </a:r>
          </a:p>
          <a:p>
            <a:pPr lvl="1"/>
            <a:r>
              <a:rPr lang="en-US" altLang="ko-KR" dirty="0" err="1"/>
              <a:t>Để</a:t>
            </a:r>
            <a:r>
              <a:rPr lang="en-US" altLang="ko-KR" dirty="0"/>
              <a:t> </a:t>
            </a:r>
            <a:r>
              <a:rPr lang="en-US" altLang="ko-KR" dirty="0" err="1"/>
              <a:t>hiển</a:t>
            </a:r>
            <a:r>
              <a:rPr lang="en-US" altLang="ko-KR" dirty="0"/>
              <a:t> </a:t>
            </a:r>
            <a:r>
              <a:rPr lang="en-US" altLang="ko-KR" dirty="0" err="1"/>
              <a:t>thị</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riêng</a:t>
            </a:r>
            <a:r>
              <a:rPr lang="en-US" altLang="ko-KR" dirty="0"/>
              <a:t> </a:t>
            </a:r>
            <a:r>
              <a:rPr lang="en-US" altLang="ko-KR" dirty="0" err="1"/>
              <a:t>lẻ</a:t>
            </a:r>
            <a:endParaRPr lang="en-US" altLang="ko-KR" dirty="0"/>
          </a:p>
          <a:p>
            <a:r>
              <a:rPr lang="en-US" altLang="ko-KR" dirty="0">
                <a:latin typeface="SamsungOne-700" panose="020B0803030303020204" pitchFamily="34" charset="0"/>
                <a:ea typeface="SamsungOne-700" panose="020B0803030303020204" pitchFamily="34" charset="0"/>
              </a:rPr>
              <a:t>yarn application –kill &lt;app-id&gt;</a:t>
            </a:r>
          </a:p>
          <a:p>
            <a:pPr lvl="1"/>
            <a:r>
              <a:rPr lang="vi-VN" altLang="ko-KR" dirty="0"/>
              <a:t>Để tắt một ứng dụng đang chạy được xác định bởi id ứng dụng</a:t>
            </a:r>
            <a:endParaRPr lang="ko-KR" altLang="en-US" dirty="0"/>
          </a:p>
        </p:txBody>
      </p:sp>
    </p:spTree>
    <p:extLst>
      <p:ext uri="{BB962C8B-B14F-4D97-AF65-F5344CB8AC3E}">
        <p14:creationId xmlns:p14="http://schemas.microsoft.com/office/powerpoint/2010/main" val="3603717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a:xfrm>
            <a:off x="535872" y="1523052"/>
            <a:ext cx="9511098" cy="493776"/>
          </a:xfrm>
        </p:spPr>
        <p:txBody>
          <a:bodyPr/>
          <a:lstStyle/>
          <a:p>
            <a:r>
              <a:rPr lang="vi-VN" altLang="ko-KR" sz="3000" dirty="0">
                <a:ea typeface="SamsungOneKorean 400" panose="020B0503030303020204" pitchFamily="50" charset="-127"/>
              </a:rPr>
              <a:t>Giao diện người dùng web ứng dụng YARN</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p:txBody>
          <a:bodyPr/>
          <a:lstStyle/>
          <a:p>
            <a:r>
              <a:rPr lang="en-US" altLang="ko-KR" dirty="0" err="1"/>
              <a:t>Cung</a:t>
            </a:r>
            <a:r>
              <a:rPr lang="en-US" altLang="ko-KR" dirty="0"/>
              <a:t> </a:t>
            </a:r>
            <a:r>
              <a:rPr lang="en-US" altLang="ko-KR" dirty="0" err="1"/>
              <a:t>cấp</a:t>
            </a:r>
            <a:r>
              <a:rPr lang="en-US" altLang="ko-KR" dirty="0"/>
              <a:t> GUI </a:t>
            </a:r>
            <a:r>
              <a:rPr lang="en-US" altLang="ko-KR" dirty="0" err="1"/>
              <a:t>dựa</a:t>
            </a:r>
            <a:r>
              <a:rPr lang="en-US" altLang="ko-KR" dirty="0"/>
              <a:t> </a:t>
            </a:r>
            <a:r>
              <a:rPr lang="en-US" altLang="ko-KR" dirty="0" err="1"/>
              <a:t>trên</a:t>
            </a:r>
            <a:r>
              <a:rPr lang="en-US" altLang="ko-KR" dirty="0"/>
              <a:t> </a:t>
            </a:r>
            <a:r>
              <a:rPr lang="en-US" altLang="ko-KR" dirty="0" err="1"/>
              <a:t>trình</a:t>
            </a:r>
            <a:r>
              <a:rPr lang="en-US" altLang="ko-KR" dirty="0"/>
              <a:t> </a:t>
            </a:r>
            <a:r>
              <a:rPr lang="en-US" altLang="ko-KR" dirty="0" err="1"/>
              <a:t>duyệt</a:t>
            </a:r>
            <a:r>
              <a:rPr lang="en-US" altLang="ko-KR" dirty="0"/>
              <a:t> </a:t>
            </a:r>
            <a:r>
              <a:rPr lang="en-US" altLang="ko-KR" dirty="0" err="1"/>
              <a:t>để</a:t>
            </a:r>
            <a:r>
              <a:rPr lang="en-US" altLang="ko-KR" dirty="0"/>
              <a:t> </a:t>
            </a:r>
            <a:r>
              <a:rPr lang="en-US" altLang="ko-KR" dirty="0" err="1"/>
              <a:t>xem</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đang</a:t>
            </a:r>
            <a:r>
              <a:rPr lang="en-US" altLang="ko-KR" dirty="0"/>
              <a:t> </a:t>
            </a:r>
            <a:r>
              <a:rPr lang="en-US" altLang="ko-KR" dirty="0" err="1"/>
              <a:t>chạy</a:t>
            </a:r>
            <a:r>
              <a:rPr lang="en-US" altLang="ko-KR" dirty="0"/>
              <a:t> YARN</a:t>
            </a:r>
          </a:p>
          <a:p>
            <a:r>
              <a:rPr lang="en-US" altLang="ko-KR" dirty="0" err="1"/>
              <a:t>Xem</a:t>
            </a:r>
            <a:r>
              <a:rPr lang="en-US" altLang="ko-KR" dirty="0"/>
              <a:t> </a:t>
            </a:r>
            <a:r>
              <a:rPr lang="en-US" altLang="ko-KR" dirty="0" err="1"/>
              <a:t>tệp</a:t>
            </a:r>
            <a:r>
              <a:rPr lang="en-US" altLang="ko-KR" dirty="0"/>
              <a:t> </a:t>
            </a:r>
            <a:r>
              <a:rPr lang="en-US" altLang="ko-KR" dirty="0" err="1"/>
              <a:t>nhật</a:t>
            </a:r>
            <a:r>
              <a:rPr lang="en-US" altLang="ko-KR" dirty="0"/>
              <a:t> </a:t>
            </a:r>
            <a:r>
              <a:rPr lang="en-US" altLang="ko-KR" dirty="0" err="1"/>
              <a:t>ký</a:t>
            </a:r>
            <a:endParaRPr lang="ko-KR" altLang="en-US" dirty="0"/>
          </a:p>
        </p:txBody>
      </p:sp>
      <p:pic>
        <p:nvPicPr>
          <p:cNvPr id="9" name="Picture 6" descr="Monitoring YARN applications with web GUI - YARN Essentials">
            <a:extLst>
              <a:ext uri="{FF2B5EF4-FFF2-40B4-BE49-F238E27FC236}">
                <a16:creationId xmlns:a16="http://schemas.microsoft.com/office/drawing/2014/main" id="{21A112B6-A27A-402A-A0F0-E75C64421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430" y="3429000"/>
            <a:ext cx="7951412" cy="266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849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7B42F31-2B9C-40A6-A82D-8150644BACAF}"/>
              </a:ext>
            </a:extLst>
          </p:cNvPr>
          <p:cNvSpPr>
            <a:spLocks noGrp="1"/>
          </p:cNvSpPr>
          <p:nvPr>
            <p:ph type="body" sz="quarter" idx="10"/>
          </p:nvPr>
        </p:nvSpPr>
        <p:spPr/>
        <p:txBody>
          <a:bodyPr/>
          <a:lstStyle/>
          <a:p>
            <a:r>
              <a:rPr lang="en-US" altLang="ko-KR" dirty="0">
                <a:ea typeface="SamsungOneKorean 400" panose="020B0503030303020204" pitchFamily="50" charset="-127"/>
              </a:rPr>
              <a:t>3.2 </a:t>
            </a:r>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quản</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nguyên</a:t>
            </a:r>
            <a:r>
              <a:rPr lang="en-US" altLang="ko-KR" dirty="0">
                <a:ea typeface="SamsungOneKorean 400" panose="020B0503030303020204" pitchFamily="50" charset="-127"/>
              </a:rPr>
              <a:t> Yarn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AE9604A-7A2E-4C19-B4BE-833EF8A32FBD}"/>
              </a:ext>
            </a:extLst>
          </p:cNvPr>
          <p:cNvSpPr>
            <a:spLocks noGrp="1"/>
          </p:cNvSpPr>
          <p:nvPr>
            <p:ph type="body" sz="quarter" idx="11"/>
          </p:nvPr>
        </p:nvSpPr>
        <p:spPr/>
        <p:txBody>
          <a:bodyPr/>
          <a:lstStyle/>
          <a:p>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r>
              <a:rPr lang="en-US" altLang="ko-KR" dirty="0">
                <a:ea typeface="SamsungOneKorean 400" panose="020B0503030303020204" pitchFamily="50" charset="-127"/>
              </a:rPr>
              <a:t> </a:t>
            </a:r>
            <a:r>
              <a:rPr lang="en-US" altLang="ko-KR" dirty="0" err="1">
                <a:ea typeface="SamsungOneKorean 400" panose="020B0503030303020204" pitchFamily="50" charset="-127"/>
              </a:rPr>
              <a:t>nhật</a:t>
            </a:r>
            <a:r>
              <a:rPr lang="en-US" altLang="ko-KR" dirty="0">
                <a:ea typeface="SamsungOneKorean 400" panose="020B0503030303020204" pitchFamily="50" charset="-127"/>
              </a:rPr>
              <a:t> </a:t>
            </a:r>
            <a:r>
              <a:rPr lang="en-US" altLang="ko-KR" dirty="0" err="1">
                <a:ea typeface="SamsungOneKorean 400" panose="020B0503030303020204" pitchFamily="50" charset="-127"/>
              </a:rPr>
              <a:t>ký</a:t>
            </a:r>
            <a:r>
              <a:rPr lang="en-US" altLang="ko-KR" dirty="0">
                <a:ea typeface="SamsungOneKorean 400" panose="020B0503030303020204" pitchFamily="50" charset="-127"/>
              </a:rPr>
              <a:t>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YARN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EA4CB13-0E1F-4C56-A504-B6B5A3014690}"/>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BFE76226-A2D5-4729-813A-509153A2DE42}"/>
              </a:ext>
            </a:extLst>
          </p:cNvPr>
          <p:cNvSpPr>
            <a:spLocks noGrp="1"/>
          </p:cNvSpPr>
          <p:nvPr>
            <p:ph type="body" sz="quarter" idx="15"/>
          </p:nvPr>
        </p:nvSpPr>
        <p:spPr>
          <a:xfrm>
            <a:off x="535872" y="2226568"/>
            <a:ext cx="4572000" cy="914400"/>
          </a:xfrm>
        </p:spPr>
        <p:txBody>
          <a:bodyPr/>
          <a:lstStyle/>
          <a:p>
            <a:r>
              <a:rPr lang="en-US" altLang="ko-KR" dirty="0"/>
              <a:t>YARN </a:t>
            </a:r>
            <a:r>
              <a:rPr lang="en-US" altLang="ko-KR" dirty="0" err="1"/>
              <a:t>cung</a:t>
            </a:r>
            <a:r>
              <a:rPr lang="en-US" altLang="ko-KR" dirty="0"/>
              <a:t> </a:t>
            </a:r>
            <a:r>
              <a:rPr lang="en-US" altLang="ko-KR" dirty="0" err="1"/>
              <a:t>cấp</a:t>
            </a:r>
            <a:r>
              <a:rPr lang="en-US" altLang="ko-KR" dirty="0"/>
              <a:t> </a:t>
            </a:r>
            <a:r>
              <a:rPr lang="en-US" altLang="ko-KR" dirty="0" err="1"/>
              <a:t>dịch</a:t>
            </a:r>
            <a:r>
              <a:rPr lang="en-US" altLang="ko-KR" dirty="0"/>
              <a:t> </a:t>
            </a:r>
            <a:r>
              <a:rPr lang="en-US" altLang="ko-KR" dirty="0" err="1"/>
              <a:t>vụ</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nhật</a:t>
            </a:r>
            <a:r>
              <a:rPr lang="en-US" altLang="ko-KR" dirty="0"/>
              <a:t> </a:t>
            </a:r>
            <a:r>
              <a:rPr lang="en-US" altLang="ko-KR" dirty="0" err="1"/>
              <a:t>ký</a:t>
            </a:r>
            <a:r>
              <a:rPr lang="en-US" altLang="ko-KR" dirty="0"/>
              <a:t> </a:t>
            </a:r>
            <a:r>
              <a:rPr lang="en-US" altLang="ko-KR" dirty="0" err="1"/>
              <a:t>ứng</a:t>
            </a:r>
            <a:r>
              <a:rPr lang="en-US" altLang="ko-KR" dirty="0"/>
              <a:t> </a:t>
            </a:r>
            <a:r>
              <a:rPr lang="en-US" altLang="ko-KR" dirty="0" err="1"/>
              <a:t>dụng</a:t>
            </a:r>
            <a:endParaRPr lang="en-US" altLang="ko-KR" dirty="0"/>
          </a:p>
          <a:p>
            <a:pPr lvl="1"/>
            <a:r>
              <a:rPr lang="vi-VN" altLang="ko-KR" dirty="0"/>
              <a:t>Được đề xuất (được bật theo mặc định trong bản phân phối Cloudera)</a:t>
            </a:r>
            <a:endParaRPr lang="en-US" altLang="ko-KR" dirty="0"/>
          </a:p>
          <a:p>
            <a:r>
              <a:rPr lang="en-US" altLang="ko-KR" dirty="0" err="1"/>
              <a:t>Khi</a:t>
            </a:r>
            <a:r>
              <a:rPr lang="en-US" altLang="ko-KR" dirty="0"/>
              <a:t> </a:t>
            </a:r>
            <a:r>
              <a:rPr lang="en-US" altLang="ko-KR" dirty="0" err="1"/>
              <a:t>tính</a:t>
            </a:r>
            <a:r>
              <a:rPr lang="en-US" altLang="ko-KR" dirty="0"/>
              <a:t> </a:t>
            </a:r>
            <a:r>
              <a:rPr lang="en-US" altLang="ko-KR" dirty="0" err="1"/>
              <a:t>năng</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nhật</a:t>
            </a:r>
            <a:r>
              <a:rPr lang="en-US" altLang="ko-KR" dirty="0"/>
              <a:t> </a:t>
            </a:r>
            <a:r>
              <a:rPr lang="en-US" altLang="ko-KR" dirty="0" err="1"/>
              <a:t>ký</a:t>
            </a:r>
            <a:r>
              <a:rPr lang="en-US" altLang="ko-KR" dirty="0"/>
              <a:t> YARN </a:t>
            </a:r>
            <a:r>
              <a:rPr lang="en-US" altLang="ko-KR" dirty="0" err="1"/>
              <a:t>khả</a:t>
            </a:r>
            <a:r>
              <a:rPr lang="en-US" altLang="ko-KR" dirty="0"/>
              <a:t> </a:t>
            </a:r>
            <a:r>
              <a:rPr lang="en-US" altLang="ko-KR" dirty="0" err="1"/>
              <a:t>dụng</a:t>
            </a:r>
            <a:r>
              <a:rPr lang="en-US" altLang="ko-KR" dirty="0"/>
              <a:t>:</a:t>
            </a:r>
          </a:p>
          <a:p>
            <a:pPr lvl="1"/>
            <a:r>
              <a:rPr lang="vi-VN" altLang="ko-KR" dirty="0"/>
              <a:t>Các tệp nhật ký vùng chứa được di chuyển từ /var/log/Hadoop-yarn/container HDFS của máy chủ NodeManager khi ứng dụng hoàn tất</a:t>
            </a:r>
            <a:endParaRPr lang="en-US" altLang="ko-KR" dirty="0"/>
          </a:p>
          <a:p>
            <a:pPr lvl="1"/>
            <a:r>
              <a:rPr lang="en-US" altLang="ko-KR" dirty="0" err="1"/>
              <a:t>Mặc</a:t>
            </a:r>
            <a:r>
              <a:rPr lang="en-US" altLang="ko-KR" dirty="0"/>
              <a:t> </a:t>
            </a:r>
            <a:r>
              <a:rPr lang="en-US" altLang="ko-KR" dirty="0" err="1"/>
              <a:t>định</a:t>
            </a:r>
            <a:r>
              <a:rPr lang="en-US" altLang="ko-KR" dirty="0"/>
              <a:t> HDFS directory /tmp/logs</a:t>
            </a:r>
          </a:p>
          <a:p>
            <a:r>
              <a:rPr lang="vi-VN" altLang="ko-KR" dirty="0"/>
              <a:t>Lưu giữ nhật ký ứng dụng YARN tổng hợp</a:t>
            </a:r>
            <a:endParaRPr lang="en-US" altLang="ko-KR" dirty="0"/>
          </a:p>
          <a:p>
            <a:pPr lvl="1"/>
            <a:r>
              <a:rPr lang="en-US" altLang="ko-KR" dirty="0"/>
              <a:t>CM </a:t>
            </a:r>
            <a:r>
              <a:rPr lang="en-US" altLang="ko-KR" dirty="0" err="1"/>
              <a:t>mặc</a:t>
            </a:r>
            <a:r>
              <a:rPr lang="en-US" altLang="ko-KR" dirty="0"/>
              <a:t> </a:t>
            </a:r>
            <a:r>
              <a:rPr lang="en-US" altLang="ko-KR" dirty="0" err="1"/>
              <a:t>định</a:t>
            </a:r>
            <a:r>
              <a:rPr lang="en-US" altLang="ko-KR" dirty="0"/>
              <a:t>: 7 </a:t>
            </a:r>
            <a:r>
              <a:rPr lang="en-US" altLang="ko-KR" dirty="0" err="1"/>
              <a:t>ngày</a:t>
            </a:r>
            <a:endParaRPr lang="ko-KR" altLang="en-US" dirty="0"/>
          </a:p>
        </p:txBody>
      </p:sp>
      <p:grpSp>
        <p:nvGrpSpPr>
          <p:cNvPr id="22" name="그룹 21">
            <a:extLst>
              <a:ext uri="{FF2B5EF4-FFF2-40B4-BE49-F238E27FC236}">
                <a16:creationId xmlns:a16="http://schemas.microsoft.com/office/drawing/2014/main" id="{6BCE7BF6-83FA-4553-9FC6-459BEC8E5B28}"/>
              </a:ext>
            </a:extLst>
          </p:cNvPr>
          <p:cNvGrpSpPr/>
          <p:nvPr/>
        </p:nvGrpSpPr>
        <p:grpSpPr>
          <a:xfrm>
            <a:off x="5357164" y="2547126"/>
            <a:ext cx="3685236" cy="3596840"/>
            <a:chOff x="5357164" y="2470926"/>
            <a:chExt cx="3685236" cy="3596840"/>
          </a:xfrm>
        </p:grpSpPr>
        <p:grpSp>
          <p:nvGrpSpPr>
            <p:cNvPr id="23" name="그룹 22">
              <a:extLst>
                <a:ext uri="{FF2B5EF4-FFF2-40B4-BE49-F238E27FC236}">
                  <a16:creationId xmlns:a16="http://schemas.microsoft.com/office/drawing/2014/main" id="{B73E1891-C25F-4683-986D-7B648E16CEDC}"/>
                </a:ext>
              </a:extLst>
            </p:cNvPr>
            <p:cNvGrpSpPr/>
            <p:nvPr/>
          </p:nvGrpSpPr>
          <p:grpSpPr>
            <a:xfrm>
              <a:off x="6039364" y="2470926"/>
              <a:ext cx="2412966" cy="856886"/>
              <a:chOff x="6005970" y="2470926"/>
              <a:chExt cx="2412966" cy="856886"/>
            </a:xfrm>
          </p:grpSpPr>
          <p:grpSp>
            <p:nvGrpSpPr>
              <p:cNvPr id="31" name="그룹 30">
                <a:extLst>
                  <a:ext uri="{FF2B5EF4-FFF2-40B4-BE49-F238E27FC236}">
                    <a16:creationId xmlns:a16="http://schemas.microsoft.com/office/drawing/2014/main" id="{449D20A7-CD9A-407D-A148-1E0E62644C16}"/>
                  </a:ext>
                </a:extLst>
              </p:cNvPr>
              <p:cNvGrpSpPr/>
              <p:nvPr/>
            </p:nvGrpSpPr>
            <p:grpSpPr>
              <a:xfrm>
                <a:off x="6005970" y="2470926"/>
                <a:ext cx="1081308" cy="856886"/>
                <a:chOff x="5575006" y="2460794"/>
                <a:chExt cx="1081308" cy="856886"/>
              </a:xfrm>
            </p:grpSpPr>
            <p:pic>
              <p:nvPicPr>
                <p:cNvPr id="38" name="그림 37">
                  <a:extLst>
                    <a:ext uri="{FF2B5EF4-FFF2-40B4-BE49-F238E27FC236}">
                      <a16:creationId xmlns:a16="http://schemas.microsoft.com/office/drawing/2014/main" id="{942E8900-11FB-47BC-AF44-BF1CD9C3B6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5006" y="2460794"/>
                  <a:ext cx="1081308" cy="856886"/>
                </a:xfrm>
                <a:prstGeom prst="rect">
                  <a:avLst/>
                </a:prstGeom>
              </p:spPr>
            </p:pic>
            <p:sp>
              <p:nvSpPr>
                <p:cNvPr id="39" name="TextBox 38">
                  <a:extLst>
                    <a:ext uri="{FF2B5EF4-FFF2-40B4-BE49-F238E27FC236}">
                      <a16:creationId xmlns:a16="http://schemas.microsoft.com/office/drawing/2014/main" id="{FCE67CDC-BB4B-407A-9C84-66E08749DE3A}"/>
                    </a:ext>
                  </a:extLst>
                </p:cNvPr>
                <p:cNvSpPr txBox="1"/>
                <p:nvPr/>
              </p:nvSpPr>
              <p:spPr>
                <a:xfrm>
                  <a:off x="5695512" y="2556070"/>
                  <a:ext cx="840295" cy="523220"/>
                </a:xfrm>
                <a:prstGeom prst="rect">
                  <a:avLst/>
                </a:prstGeom>
                <a:noFill/>
              </p:spPr>
              <p:txBody>
                <a:bodyPr wrap="non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Nhật</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ký</a:t>
                  </a:r>
                  <a:r>
                    <a:rPr lang="en-US" sz="1400" dirty="0">
                      <a:solidFill>
                        <a:srgbClr val="193EB0"/>
                      </a:solidFill>
                      <a:latin typeface="SamsungOne 700" panose="020B0803030303020204" pitchFamily="34" charset="0"/>
                      <a:ea typeface="SamsungOne 700" panose="020B0803030303020204" pitchFamily="34" charset="0"/>
                    </a:rPr>
                    <a:t> </a:t>
                  </a:r>
                </a:p>
                <a:p>
                  <a:pPr algn="ctr"/>
                  <a:r>
                    <a:rPr lang="en-US" sz="1400" dirty="0" err="1">
                      <a:solidFill>
                        <a:srgbClr val="193EB0"/>
                      </a:solidFill>
                      <a:latin typeface="SamsungOne 700" panose="020B0803030303020204" pitchFamily="34" charset="0"/>
                      <a:ea typeface="SamsungOne 700" panose="020B0803030303020204" pitchFamily="34" charset="0"/>
                    </a:rPr>
                    <a:t>cục</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bộ</a:t>
                  </a:r>
                  <a:endParaRPr lang="en-KR" sz="1400" dirty="0">
                    <a:solidFill>
                      <a:srgbClr val="193EB0"/>
                    </a:solidFill>
                    <a:latin typeface="SamsungOne 700" panose="020B0803030303020204" pitchFamily="34" charset="0"/>
                    <a:ea typeface="SamsungOne 700" panose="020B0803030303020204" pitchFamily="34" charset="0"/>
                  </a:endParaRPr>
                </a:p>
              </p:txBody>
            </p:sp>
          </p:grpSp>
          <p:grpSp>
            <p:nvGrpSpPr>
              <p:cNvPr id="33" name="그룹 32">
                <a:extLst>
                  <a:ext uri="{FF2B5EF4-FFF2-40B4-BE49-F238E27FC236}">
                    <a16:creationId xmlns:a16="http://schemas.microsoft.com/office/drawing/2014/main" id="{9A712370-9979-4214-BE76-137C0B49AE87}"/>
                  </a:ext>
                </a:extLst>
              </p:cNvPr>
              <p:cNvGrpSpPr/>
              <p:nvPr/>
            </p:nvGrpSpPr>
            <p:grpSpPr>
              <a:xfrm>
                <a:off x="7337628" y="2470926"/>
                <a:ext cx="1081308" cy="856886"/>
                <a:chOff x="4519063" y="2460794"/>
                <a:chExt cx="1081308" cy="856886"/>
              </a:xfrm>
            </p:grpSpPr>
            <p:pic>
              <p:nvPicPr>
                <p:cNvPr id="34" name="그림 33">
                  <a:extLst>
                    <a:ext uri="{FF2B5EF4-FFF2-40B4-BE49-F238E27FC236}">
                      <a16:creationId xmlns:a16="http://schemas.microsoft.com/office/drawing/2014/main" id="{03B07B4D-ABE3-4287-ACA3-C63884FB0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9063" y="2460794"/>
                  <a:ext cx="1081308" cy="856886"/>
                </a:xfrm>
                <a:prstGeom prst="rect">
                  <a:avLst/>
                </a:prstGeom>
              </p:spPr>
            </p:pic>
            <p:sp>
              <p:nvSpPr>
                <p:cNvPr id="35" name="TextBox 34">
                  <a:extLst>
                    <a:ext uri="{FF2B5EF4-FFF2-40B4-BE49-F238E27FC236}">
                      <a16:creationId xmlns:a16="http://schemas.microsoft.com/office/drawing/2014/main" id="{5E607ED0-0CEC-4F10-9ECF-273BE1FF6A0B}"/>
                    </a:ext>
                  </a:extLst>
                </p:cNvPr>
                <p:cNvSpPr txBox="1"/>
                <p:nvPr/>
              </p:nvSpPr>
              <p:spPr>
                <a:xfrm>
                  <a:off x="4639569" y="2556070"/>
                  <a:ext cx="840295" cy="523220"/>
                </a:xfrm>
                <a:prstGeom prst="rect">
                  <a:avLst/>
                </a:prstGeom>
                <a:noFill/>
              </p:spPr>
              <p:txBody>
                <a:bodyPr wrap="none" rtlCol="0">
                  <a:spAutoFit/>
                </a:bodyPr>
                <a:lstStyle/>
                <a:p>
                  <a:pPr algn="ctr"/>
                  <a:r>
                    <a:rPr lang="en-US" sz="1400" dirty="0" err="1">
                      <a:solidFill>
                        <a:srgbClr val="193EB0"/>
                      </a:solidFill>
                      <a:latin typeface="SamsungOne 700" panose="020B0803030303020204" pitchFamily="34" charset="0"/>
                      <a:ea typeface="SamsungOne 700" panose="020B0803030303020204" pitchFamily="34" charset="0"/>
                    </a:rPr>
                    <a:t>Nhật</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ký</a:t>
                  </a:r>
                  <a:r>
                    <a:rPr lang="en-US" sz="1400" dirty="0">
                      <a:solidFill>
                        <a:srgbClr val="193EB0"/>
                      </a:solidFill>
                      <a:latin typeface="SamsungOne 700" panose="020B0803030303020204" pitchFamily="34" charset="0"/>
                      <a:ea typeface="SamsungOne 700" panose="020B0803030303020204" pitchFamily="34" charset="0"/>
                    </a:rPr>
                    <a:t> </a:t>
                  </a:r>
                </a:p>
                <a:p>
                  <a:pPr algn="ctr"/>
                  <a:r>
                    <a:rPr lang="en-US" sz="1400" dirty="0" err="1">
                      <a:solidFill>
                        <a:srgbClr val="193EB0"/>
                      </a:solidFill>
                      <a:latin typeface="SamsungOne 700" panose="020B0803030303020204" pitchFamily="34" charset="0"/>
                      <a:ea typeface="SamsungOne 700" panose="020B0803030303020204" pitchFamily="34" charset="0"/>
                    </a:rPr>
                    <a:t>cục</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bộ</a:t>
                  </a:r>
                  <a:endParaRPr lang="en-KR" sz="1400" dirty="0">
                    <a:solidFill>
                      <a:srgbClr val="193EB0"/>
                    </a:solidFill>
                    <a:latin typeface="SamsungOne 700" panose="020B0803030303020204" pitchFamily="34" charset="0"/>
                    <a:ea typeface="SamsungOne 700" panose="020B0803030303020204" pitchFamily="34" charset="0"/>
                  </a:endParaRPr>
                </a:p>
              </p:txBody>
            </p:sp>
          </p:grpSp>
        </p:grpSp>
        <p:sp>
          <p:nvSpPr>
            <p:cNvPr id="28" name="원통 30">
              <a:extLst>
                <a:ext uri="{FF2B5EF4-FFF2-40B4-BE49-F238E27FC236}">
                  <a16:creationId xmlns:a16="http://schemas.microsoft.com/office/drawing/2014/main" id="{3A05C696-963E-4F28-A1BD-D6585F7A3C81}"/>
                </a:ext>
              </a:extLst>
            </p:cNvPr>
            <p:cNvSpPr/>
            <p:nvPr/>
          </p:nvSpPr>
          <p:spPr>
            <a:xfrm>
              <a:off x="5967727" y="4355592"/>
              <a:ext cx="2464110" cy="1349564"/>
            </a:xfrm>
            <a:prstGeom prst="can">
              <a:avLst>
                <a:gd name="adj" fmla="val 42282"/>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5" name="그림 24">
              <a:extLst>
                <a:ext uri="{FF2B5EF4-FFF2-40B4-BE49-F238E27FC236}">
                  <a16:creationId xmlns:a16="http://schemas.microsoft.com/office/drawing/2014/main" id="{49D60999-320F-4EE7-A80C-5F6552E713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164" y="3583878"/>
              <a:ext cx="3685236" cy="1220873"/>
            </a:xfrm>
            <a:prstGeom prst="rect">
              <a:avLst/>
            </a:prstGeom>
          </p:spPr>
        </p:pic>
        <p:sp>
          <p:nvSpPr>
            <p:cNvPr id="26" name="TextBox 25">
              <a:extLst>
                <a:ext uri="{FF2B5EF4-FFF2-40B4-BE49-F238E27FC236}">
                  <a16:creationId xmlns:a16="http://schemas.microsoft.com/office/drawing/2014/main" id="{0ADF5C4C-79D2-464B-9082-F84F0BE8EAB1}"/>
                </a:ext>
              </a:extLst>
            </p:cNvPr>
            <p:cNvSpPr txBox="1"/>
            <p:nvPr/>
          </p:nvSpPr>
          <p:spPr>
            <a:xfrm>
              <a:off x="6438996" y="3661958"/>
              <a:ext cx="1552028" cy="307777"/>
            </a:xfrm>
            <a:prstGeom prst="rect">
              <a:avLst/>
            </a:prstGeom>
            <a:noFill/>
          </p:spPr>
          <p:txBody>
            <a:bodyPr wrap="none" rtlCol="0">
              <a:spAutoFit/>
            </a:bodyPr>
            <a:lstStyle/>
            <a:p>
              <a:r>
                <a:rPr lang="en-US" sz="1400" dirty="0" err="1">
                  <a:solidFill>
                    <a:srgbClr val="193EB0"/>
                  </a:solidFill>
                  <a:latin typeface="SamsungOne 700" panose="020B0803030303020204" pitchFamily="34" charset="0"/>
                  <a:ea typeface="SamsungOne 700" panose="020B0803030303020204" pitchFamily="34" charset="0"/>
                </a:rPr>
                <a:t>Tổng</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hợp</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nhật</a:t>
              </a:r>
              <a:r>
                <a:rPr lang="en-US" sz="1400" dirty="0">
                  <a:solidFill>
                    <a:srgbClr val="193EB0"/>
                  </a:solidFill>
                  <a:latin typeface="SamsungOne 700" panose="020B0803030303020204" pitchFamily="34" charset="0"/>
                  <a:ea typeface="SamsungOne 700" panose="020B0803030303020204" pitchFamily="34" charset="0"/>
                </a:rPr>
                <a:t> </a:t>
              </a:r>
              <a:r>
                <a:rPr lang="en-US" sz="1400" dirty="0" err="1">
                  <a:solidFill>
                    <a:srgbClr val="193EB0"/>
                  </a:solidFill>
                  <a:latin typeface="SamsungOne 700" panose="020B0803030303020204" pitchFamily="34" charset="0"/>
                  <a:ea typeface="SamsungOne 700" panose="020B0803030303020204" pitchFamily="34" charset="0"/>
                </a:rPr>
                <a:t>ký</a:t>
              </a:r>
              <a:endParaRPr lang="en-KR" sz="1400" dirty="0">
                <a:solidFill>
                  <a:srgbClr val="193EB0"/>
                </a:solidFill>
                <a:latin typeface="SamsungOne 700" panose="020B0803030303020204" pitchFamily="34" charset="0"/>
                <a:ea typeface="SamsungOne 700" panose="020B0803030303020204" pitchFamily="34" charset="0"/>
              </a:endParaRPr>
            </a:p>
          </p:txBody>
        </p:sp>
        <p:sp>
          <p:nvSpPr>
            <p:cNvPr id="27" name="TextBox 26">
              <a:extLst>
                <a:ext uri="{FF2B5EF4-FFF2-40B4-BE49-F238E27FC236}">
                  <a16:creationId xmlns:a16="http://schemas.microsoft.com/office/drawing/2014/main" id="{8EC291A2-A30E-46C1-8018-0DF37BFADB44}"/>
                </a:ext>
              </a:extLst>
            </p:cNvPr>
            <p:cNvSpPr txBox="1"/>
            <p:nvPr/>
          </p:nvSpPr>
          <p:spPr>
            <a:xfrm>
              <a:off x="6903066" y="5759989"/>
              <a:ext cx="623889" cy="307777"/>
            </a:xfrm>
            <a:prstGeom prst="rect">
              <a:avLst/>
            </a:prstGeom>
            <a:noFill/>
          </p:spPr>
          <p:txBody>
            <a:bodyPr wrap="none" rtlCol="0">
              <a:spAutoFit/>
            </a:bodyPr>
            <a:lstStyle/>
            <a:p>
              <a:r>
                <a:rPr lang="en-KR" sz="1400" dirty="0">
                  <a:solidFill>
                    <a:srgbClr val="193EB0"/>
                  </a:solidFill>
                  <a:latin typeface="SamsungOne 700" panose="020B0803030303020204" pitchFamily="34" charset="0"/>
                  <a:ea typeface="SamsungOne 700" panose="020B0803030303020204" pitchFamily="34" charset="0"/>
                </a:rPr>
                <a:t>HDFS</a:t>
              </a:r>
            </a:p>
          </p:txBody>
        </p:sp>
      </p:grpSp>
    </p:spTree>
    <p:extLst>
      <p:ext uri="{BB962C8B-B14F-4D97-AF65-F5344CB8AC3E}">
        <p14:creationId xmlns:p14="http://schemas.microsoft.com/office/powerpoint/2010/main" val="8922550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0A66744-439C-4DF0-B404-0C04F6228B57}"/>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8AF43CB4-CF67-452A-A9DB-1EAD3C57B07E}"/>
              </a:ext>
            </a:extLst>
          </p:cNvPr>
          <p:cNvSpPr>
            <a:spLocks noGrp="1"/>
          </p:cNvSpPr>
          <p:nvPr>
            <p:ph type="body" sz="quarter" idx="11"/>
          </p:nvPr>
        </p:nvSpPr>
        <p:spPr/>
        <p:txBody>
          <a:bodyPr anchor="t"/>
          <a:lstStyle/>
          <a:p>
            <a:r>
              <a:rPr lang="en-US" altLang="ko-KR" sz="3200" dirty="0">
                <a:ea typeface="SamsungOneKorean 400" panose="020B0503030303020204" pitchFamily="50" charset="-127"/>
              </a:rPr>
              <a:t>[Lab1]</a:t>
            </a:r>
          </a:p>
          <a:p>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VirtualBox</a:t>
            </a:r>
            <a:endParaRPr lang="en-US" altLang="ko-KR" sz="32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0EECBD9-D094-4AC2-AC86-340CC1E881EA}"/>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6" name="그룹 5">
            <a:extLst>
              <a:ext uri="{FF2B5EF4-FFF2-40B4-BE49-F238E27FC236}">
                <a16:creationId xmlns:a16="http://schemas.microsoft.com/office/drawing/2014/main" id="{5D07EE23-E340-4737-9F37-CE88209D0091}"/>
              </a:ext>
            </a:extLst>
          </p:cNvPr>
          <p:cNvGrpSpPr/>
          <p:nvPr/>
        </p:nvGrpSpPr>
        <p:grpSpPr>
          <a:xfrm>
            <a:off x="5782600" y="2233614"/>
            <a:ext cx="3437990" cy="3962229"/>
            <a:chOff x="4401919" y="2167994"/>
            <a:chExt cx="3437990" cy="3962229"/>
          </a:xfrm>
        </p:grpSpPr>
        <p:grpSp>
          <p:nvGrpSpPr>
            <p:cNvPr id="7" name="그룹 6">
              <a:extLst>
                <a:ext uri="{FF2B5EF4-FFF2-40B4-BE49-F238E27FC236}">
                  <a16:creationId xmlns:a16="http://schemas.microsoft.com/office/drawing/2014/main" id="{3CD656E4-200D-4E62-B441-46F0089E6071}"/>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0EE58407-70E0-4652-835C-ADD3492DAE56}"/>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E621E28C-7089-4766-9436-3871A0F28847}"/>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56" name="그림 55">
                  <a:extLst>
                    <a:ext uri="{FF2B5EF4-FFF2-40B4-BE49-F238E27FC236}">
                      <a16:creationId xmlns:a16="http://schemas.microsoft.com/office/drawing/2014/main" id="{25E84AAC-B5A9-4BFC-9CC6-238D23925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D1A95288-940E-42C8-915B-C3B7797A1BE4}"/>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62D2B95C-6711-4C99-8BAB-3450BCB2983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54" name="그림 53">
                  <a:extLst>
                    <a:ext uri="{FF2B5EF4-FFF2-40B4-BE49-F238E27FC236}">
                      <a16:creationId xmlns:a16="http://schemas.microsoft.com/office/drawing/2014/main" id="{C6517D8E-E1A9-45C6-819F-7A36F3B4E1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D794D2B3-E56A-49C2-9C28-E0E2A75B211F}"/>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FEEEC080-6F96-4F72-9625-15A725CBBBD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0" name="그룹 49">
                  <a:extLst>
                    <a:ext uri="{FF2B5EF4-FFF2-40B4-BE49-F238E27FC236}">
                      <a16:creationId xmlns:a16="http://schemas.microsoft.com/office/drawing/2014/main" id="{953ED89D-ACF7-4C26-BB2E-4BC0D289C52D}"/>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E7E9CD36-4769-43DD-B9A3-304BD66EA9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1A71B693-43A6-45F5-8787-88579AEE3E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9419938A-1333-4E76-956B-67A437CDB919}"/>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CE155B46-5984-4C78-A382-7FC71C057691}"/>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8" name="그림 47">
                  <a:extLst>
                    <a:ext uri="{FF2B5EF4-FFF2-40B4-BE49-F238E27FC236}">
                      <a16:creationId xmlns:a16="http://schemas.microsoft.com/office/drawing/2014/main" id="{11BBF0E7-FC20-474C-95A8-3C8EA017A7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FF08E47-31B1-4295-9A1F-FAE5CD70AA73}"/>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416A74FF-4E7D-49B4-BA66-805A33E726C8}"/>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6" name="그림 45">
                  <a:extLst>
                    <a:ext uri="{FF2B5EF4-FFF2-40B4-BE49-F238E27FC236}">
                      <a16:creationId xmlns:a16="http://schemas.microsoft.com/office/drawing/2014/main" id="{FBAE0C2B-3631-4027-9F39-70CB55EAA6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FF3352BA-7A7A-4228-BB4A-9661D56FE144}"/>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6F86437D-8FA4-4983-A3EC-91084F35C5F5}"/>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4" name="그림 43">
                  <a:extLst>
                    <a:ext uri="{FF2B5EF4-FFF2-40B4-BE49-F238E27FC236}">
                      <a16:creationId xmlns:a16="http://schemas.microsoft.com/office/drawing/2014/main" id="{1DF32E1A-553A-4E29-86F9-D9026CCFA3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63EB85A9-907D-4CD0-8278-CC15061928A9}"/>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C74A5B2A-4003-4890-ADDF-1BDBC85EECCF}"/>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2" name="그림 41">
                  <a:extLst>
                    <a:ext uri="{FF2B5EF4-FFF2-40B4-BE49-F238E27FC236}">
                      <a16:creationId xmlns:a16="http://schemas.microsoft.com/office/drawing/2014/main" id="{FAE99DC4-EF74-4B93-95C5-15A70C5E85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92DECFFD-4E40-4F99-8D16-45D1E9F5F091}"/>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B97B64B3-5263-4011-81E2-77EA06005260}"/>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522B5EBB-111E-4381-81C8-3E2FB8152AC2}"/>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0" name="그림 39">
                    <a:extLst>
                      <a:ext uri="{FF2B5EF4-FFF2-40B4-BE49-F238E27FC236}">
                        <a16:creationId xmlns:a16="http://schemas.microsoft.com/office/drawing/2014/main" id="{A38540EC-552F-40B8-ADCB-8777300DEF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6C8A3031-676F-4523-85CF-16B91A062D70}"/>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F58693F6-A265-4AED-BCCB-E47FDAD64548}"/>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8" name="그림 37">
                    <a:extLst>
                      <a:ext uri="{FF2B5EF4-FFF2-40B4-BE49-F238E27FC236}">
                        <a16:creationId xmlns:a16="http://schemas.microsoft.com/office/drawing/2014/main" id="{CD403022-5C30-4ABA-B31B-5A56FC7635A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0A3CD680-E604-4A1F-98D9-D75E653038A2}"/>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FC521AE-90C3-41CE-9B0F-DD61BAF0B438}"/>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4" name="그림 33">
                  <a:extLst>
                    <a:ext uri="{FF2B5EF4-FFF2-40B4-BE49-F238E27FC236}">
                      <a16:creationId xmlns:a16="http://schemas.microsoft.com/office/drawing/2014/main" id="{9A7CC312-ED27-4AD8-BF93-C636AF9466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0B8426A4-27FE-49EA-B40A-35C65D37F434}"/>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61676D63-28D0-474F-A0A3-C5E9AACACA53}"/>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2" name="그림 31">
                  <a:extLst>
                    <a:ext uri="{FF2B5EF4-FFF2-40B4-BE49-F238E27FC236}">
                      <a16:creationId xmlns:a16="http://schemas.microsoft.com/office/drawing/2014/main" id="{83FF2C0E-E1F2-44E2-AD3C-131D108B1B0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92B50691-6E77-4182-B3AA-28DA3B023ED3}"/>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23F33F1A-E566-4936-8BAF-765393902C8E}"/>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0" name="그림 29">
                  <a:extLst>
                    <a:ext uri="{FF2B5EF4-FFF2-40B4-BE49-F238E27FC236}">
                      <a16:creationId xmlns:a16="http://schemas.microsoft.com/office/drawing/2014/main" id="{41DD1EEB-2445-41AE-B512-FED6755D7D6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3A512575-2937-4E16-A5A8-387D9BC91B98}"/>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57C6B385-B115-45A2-B56B-FF95099EE40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8" name="그림 27">
                  <a:extLst>
                    <a:ext uri="{FF2B5EF4-FFF2-40B4-BE49-F238E27FC236}">
                      <a16:creationId xmlns:a16="http://schemas.microsoft.com/office/drawing/2014/main" id="{C1E8138F-AE18-40FF-AE61-877206B5118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7AAC81D-6873-4973-8BE0-84DD78DE5990}"/>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4859AF41-2C41-4549-8640-590D437CAE83}"/>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6" name="그림 25">
                  <a:extLst>
                    <a:ext uri="{FF2B5EF4-FFF2-40B4-BE49-F238E27FC236}">
                      <a16:creationId xmlns:a16="http://schemas.microsoft.com/office/drawing/2014/main" id="{3ADA9C92-66BC-42F0-9642-AD8FCF156B1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95F295D0-2B93-4FFA-8795-5D730A441C18}"/>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E0967E34-9FA2-47C0-A508-79103CBC6045}"/>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4" name="그림 23">
                  <a:extLst>
                    <a:ext uri="{FF2B5EF4-FFF2-40B4-BE49-F238E27FC236}">
                      <a16:creationId xmlns:a16="http://schemas.microsoft.com/office/drawing/2014/main" id="{69E49BE9-1490-4A6E-A992-C8BC70B5305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B8281DBB-523A-4121-AEDD-DB7697DBE9E2}"/>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19487219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VirtualBox</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ảo</a:t>
            </a:r>
            <a:r>
              <a:rPr lang="en-US" altLang="ko-KR" dirty="0"/>
              <a:t> </a:t>
            </a:r>
            <a:r>
              <a:rPr lang="en-US" altLang="ko-KR" dirty="0" err="1"/>
              <a:t>hóa</a:t>
            </a:r>
            <a:r>
              <a:rPr lang="en-US" altLang="ko-KR" dirty="0"/>
              <a:t> </a:t>
            </a:r>
            <a:r>
              <a:rPr lang="en-US" altLang="ko-KR" dirty="0" err="1"/>
              <a:t>đa</a:t>
            </a:r>
            <a:r>
              <a:rPr lang="en-US" altLang="ko-KR" dirty="0"/>
              <a:t> </a:t>
            </a:r>
            <a:r>
              <a:rPr lang="en-US" altLang="ko-KR" dirty="0" err="1"/>
              <a:t>nền</a:t>
            </a:r>
            <a:r>
              <a:rPr lang="en-US" altLang="ko-KR" dirty="0"/>
              <a:t> </a:t>
            </a:r>
            <a:r>
              <a:rPr lang="en-US" altLang="ko-KR" dirty="0" err="1"/>
              <a:t>tảng</a:t>
            </a:r>
            <a:endParaRPr lang="en-US" altLang="ko-KR" dirty="0"/>
          </a:p>
          <a:p>
            <a:pPr marL="0" indent="0">
              <a:buNone/>
            </a:pPr>
            <a:r>
              <a:rPr lang="en-US" altLang="ko-KR" dirty="0"/>
              <a:t>    - </a:t>
            </a:r>
            <a:r>
              <a:rPr lang="vi-VN" altLang="ko-KR" dirty="0"/>
              <a:t>C</a:t>
            </a:r>
            <a:r>
              <a:rPr lang="en-US" altLang="ko-KR"/>
              <a:t>hạy</a:t>
            </a:r>
            <a:r>
              <a:rPr lang="en-US" altLang="ko-KR" dirty="0"/>
              <a:t> </a:t>
            </a:r>
            <a:r>
              <a:rPr lang="en-US" altLang="ko-KR" dirty="0" err="1"/>
              <a:t>trên</a:t>
            </a:r>
            <a:r>
              <a:rPr lang="en-US" altLang="ko-KR" dirty="0"/>
              <a:t> Windows, Linux, Mac OS X</a:t>
            </a:r>
          </a:p>
          <a:p>
            <a:pPr marL="0" indent="0">
              <a:buNone/>
            </a:pPr>
            <a:r>
              <a:rPr lang="en-US" altLang="ko-KR" dirty="0"/>
              <a:t>    - Cho </a:t>
            </a:r>
            <a:r>
              <a:rPr lang="en-US" altLang="ko-KR" dirty="0" err="1"/>
              <a:t>phép</a:t>
            </a:r>
            <a:r>
              <a:rPr lang="en-US" altLang="ko-KR" dirty="0"/>
              <a:t> </a:t>
            </a:r>
            <a:r>
              <a:rPr lang="en-US" altLang="ko-KR" dirty="0" err="1"/>
              <a:t>nhiều</a:t>
            </a:r>
            <a:r>
              <a:rPr lang="en-US" altLang="ko-KR" dirty="0"/>
              <a:t> </a:t>
            </a:r>
            <a:r>
              <a:rPr lang="en-US" altLang="ko-KR" dirty="0" err="1"/>
              <a:t>máy</a:t>
            </a:r>
            <a:r>
              <a:rPr lang="en-US" altLang="ko-KR" dirty="0"/>
              <a:t> </a:t>
            </a:r>
            <a:r>
              <a:rPr lang="en-US" altLang="ko-KR" dirty="0" err="1"/>
              <a:t>cùng</a:t>
            </a:r>
            <a:r>
              <a:rPr lang="en-US" altLang="ko-KR" dirty="0"/>
              <a:t> </a:t>
            </a:r>
            <a:r>
              <a:rPr lang="en-US" altLang="ko-KR" dirty="0" err="1"/>
              <a:t>chạy</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hệ</a:t>
            </a:r>
            <a:r>
              <a:rPr lang="en-US" altLang="ko-KR" dirty="0"/>
              <a:t> </a:t>
            </a:r>
            <a:r>
              <a:rPr lang="en-US" altLang="ko-KR" dirty="0" err="1"/>
              <a:t>thống</a:t>
            </a:r>
            <a:endParaRPr lang="en-US" altLang="ko-KR" dirty="0"/>
          </a:p>
          <a:p>
            <a:endParaRPr lang="ko-KR" altLang="en-US" dirty="0"/>
          </a:p>
        </p:txBody>
      </p:sp>
      <p:grpSp>
        <p:nvGrpSpPr>
          <p:cNvPr id="6" name="그룹 5">
            <a:extLst>
              <a:ext uri="{FF2B5EF4-FFF2-40B4-BE49-F238E27FC236}">
                <a16:creationId xmlns:a16="http://schemas.microsoft.com/office/drawing/2014/main" id="{93FA6ACD-AC55-42DD-A808-88F66E2E0032}"/>
              </a:ext>
            </a:extLst>
          </p:cNvPr>
          <p:cNvGrpSpPr/>
          <p:nvPr/>
        </p:nvGrpSpPr>
        <p:grpSpPr>
          <a:xfrm>
            <a:off x="3104951" y="3717033"/>
            <a:ext cx="3658370" cy="2391679"/>
            <a:chOff x="3434757" y="3639660"/>
            <a:chExt cx="3658370" cy="2391679"/>
          </a:xfrm>
        </p:grpSpPr>
        <p:sp>
          <p:nvSpPr>
            <p:cNvPr id="7" name="직사각형 42">
              <a:extLst>
                <a:ext uri="{FF2B5EF4-FFF2-40B4-BE49-F238E27FC236}">
                  <a16:creationId xmlns:a16="http://schemas.microsoft.com/office/drawing/2014/main" id="{9DF471A6-8CC1-439B-A7A2-CB8557AEF1C5}"/>
                </a:ext>
              </a:extLst>
            </p:cNvPr>
            <p:cNvSpPr/>
            <p:nvPr/>
          </p:nvSpPr>
          <p:spPr>
            <a:xfrm>
              <a:off x="3454900" y="5639453"/>
              <a:ext cx="3619181"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8" name="직사각형 43">
              <a:extLst>
                <a:ext uri="{FF2B5EF4-FFF2-40B4-BE49-F238E27FC236}">
                  <a16:creationId xmlns:a16="http://schemas.microsoft.com/office/drawing/2014/main" id="{5795A5B4-BF3A-40D9-A368-F7900BE7D8AE}"/>
                </a:ext>
              </a:extLst>
            </p:cNvPr>
            <p:cNvSpPr/>
            <p:nvPr/>
          </p:nvSpPr>
          <p:spPr>
            <a:xfrm>
              <a:off x="3454898" y="5190962"/>
              <a:ext cx="36191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9" name="직사각형 44">
              <a:extLst>
                <a:ext uri="{FF2B5EF4-FFF2-40B4-BE49-F238E27FC236}">
                  <a16:creationId xmlns:a16="http://schemas.microsoft.com/office/drawing/2014/main" id="{13E5BC7D-B4B9-4712-9DBD-BDDDDC4BC898}"/>
                </a:ext>
              </a:extLst>
            </p:cNvPr>
            <p:cNvSpPr/>
            <p:nvPr/>
          </p:nvSpPr>
          <p:spPr>
            <a:xfrm>
              <a:off x="3454896" y="4736183"/>
              <a:ext cx="3619181"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sp>
          <p:nvSpPr>
            <p:cNvPr id="10" name="사각형: 둥근 모서리 8">
              <a:extLst>
                <a:ext uri="{FF2B5EF4-FFF2-40B4-BE49-F238E27FC236}">
                  <a16:creationId xmlns:a16="http://schemas.microsoft.com/office/drawing/2014/main" id="{3990788C-5FFF-4088-B120-481C490B5D35}"/>
                </a:ext>
              </a:extLst>
            </p:cNvPr>
            <p:cNvSpPr/>
            <p:nvPr/>
          </p:nvSpPr>
          <p:spPr>
            <a:xfrm>
              <a:off x="3434757"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1" name="직사각형 45">
              <a:extLst>
                <a:ext uri="{FF2B5EF4-FFF2-40B4-BE49-F238E27FC236}">
                  <a16:creationId xmlns:a16="http://schemas.microsoft.com/office/drawing/2014/main" id="{FF724C1A-0B7F-4FBD-9B31-F4C6FAE00009}"/>
                </a:ext>
              </a:extLst>
            </p:cNvPr>
            <p:cNvSpPr/>
            <p:nvPr/>
          </p:nvSpPr>
          <p:spPr>
            <a:xfrm>
              <a:off x="3487009"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Win</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2" name="직사각형 47">
              <a:extLst>
                <a:ext uri="{FF2B5EF4-FFF2-40B4-BE49-F238E27FC236}">
                  <a16:creationId xmlns:a16="http://schemas.microsoft.com/office/drawing/2014/main" id="{21EEE26A-CB09-4B0B-8C69-0B2398D2FAF7}"/>
                </a:ext>
              </a:extLst>
            </p:cNvPr>
            <p:cNvSpPr/>
            <p:nvPr/>
          </p:nvSpPr>
          <p:spPr>
            <a:xfrm>
              <a:off x="3487009"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Web1</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3" name="사각형: 둥근 모서리 49">
              <a:extLst>
                <a:ext uri="{FF2B5EF4-FFF2-40B4-BE49-F238E27FC236}">
                  <a16:creationId xmlns:a16="http://schemas.microsoft.com/office/drawing/2014/main" id="{5CF477CA-BC49-4EE2-BE33-09FA4A6D816B}"/>
                </a:ext>
              </a:extLst>
            </p:cNvPr>
            <p:cNvSpPr/>
            <p:nvPr/>
          </p:nvSpPr>
          <p:spPr>
            <a:xfrm>
              <a:off x="4362994"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4" name="직사각형 50">
              <a:extLst>
                <a:ext uri="{FF2B5EF4-FFF2-40B4-BE49-F238E27FC236}">
                  <a16:creationId xmlns:a16="http://schemas.microsoft.com/office/drawing/2014/main" id="{4F2ACD35-B6A2-4DD2-894D-4049433180C4}"/>
                </a:ext>
              </a:extLst>
            </p:cNvPr>
            <p:cNvSpPr/>
            <p:nvPr/>
          </p:nvSpPr>
          <p:spPr>
            <a:xfrm>
              <a:off x="4415246"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Linux</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5" name="직사각형 51">
              <a:extLst>
                <a:ext uri="{FF2B5EF4-FFF2-40B4-BE49-F238E27FC236}">
                  <a16:creationId xmlns:a16="http://schemas.microsoft.com/office/drawing/2014/main" id="{76BF729C-9722-4005-B19B-7BDB0FEC623E}"/>
                </a:ext>
              </a:extLst>
            </p:cNvPr>
            <p:cNvSpPr/>
            <p:nvPr/>
          </p:nvSpPr>
          <p:spPr>
            <a:xfrm>
              <a:off x="4415246"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Web2</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6" name="사각형: 둥근 모서리 53">
              <a:extLst>
                <a:ext uri="{FF2B5EF4-FFF2-40B4-BE49-F238E27FC236}">
                  <a16:creationId xmlns:a16="http://schemas.microsoft.com/office/drawing/2014/main" id="{40536D75-D029-448C-B218-A86B0D913A73}"/>
                </a:ext>
              </a:extLst>
            </p:cNvPr>
            <p:cNvSpPr/>
            <p:nvPr/>
          </p:nvSpPr>
          <p:spPr>
            <a:xfrm>
              <a:off x="5291231"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7" name="직사각형 54">
              <a:extLst>
                <a:ext uri="{FF2B5EF4-FFF2-40B4-BE49-F238E27FC236}">
                  <a16:creationId xmlns:a16="http://schemas.microsoft.com/office/drawing/2014/main" id="{3D3544A2-8A39-4787-85D8-728ABC81A46D}"/>
                </a:ext>
              </a:extLst>
            </p:cNvPr>
            <p:cNvSpPr/>
            <p:nvPr/>
          </p:nvSpPr>
          <p:spPr>
            <a:xfrm>
              <a:off x="5343483"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Linux</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8" name="직사각형 55">
              <a:extLst>
                <a:ext uri="{FF2B5EF4-FFF2-40B4-BE49-F238E27FC236}">
                  <a16:creationId xmlns:a16="http://schemas.microsoft.com/office/drawing/2014/main" id="{0D804440-7662-4059-A9B4-4E51946A09D7}"/>
                </a:ext>
              </a:extLst>
            </p:cNvPr>
            <p:cNvSpPr/>
            <p:nvPr/>
          </p:nvSpPr>
          <p:spPr>
            <a:xfrm>
              <a:off x="5343483"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F/W</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9" name="사각형: 둥근 모서리 57">
              <a:extLst>
                <a:ext uri="{FF2B5EF4-FFF2-40B4-BE49-F238E27FC236}">
                  <a16:creationId xmlns:a16="http://schemas.microsoft.com/office/drawing/2014/main" id="{441EBCB3-3221-43A2-BB7E-5B77F108E561}"/>
                </a:ext>
              </a:extLst>
            </p:cNvPr>
            <p:cNvSpPr/>
            <p:nvPr/>
          </p:nvSpPr>
          <p:spPr>
            <a:xfrm>
              <a:off x="6217142"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0" name="직사각형 58">
              <a:extLst>
                <a:ext uri="{FF2B5EF4-FFF2-40B4-BE49-F238E27FC236}">
                  <a16:creationId xmlns:a16="http://schemas.microsoft.com/office/drawing/2014/main" id="{D4B8ACF6-9EF3-4A97-A945-31C23D424BB5}"/>
                </a:ext>
              </a:extLst>
            </p:cNvPr>
            <p:cNvSpPr/>
            <p:nvPr/>
          </p:nvSpPr>
          <p:spPr>
            <a:xfrm>
              <a:off x="6269394"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Win</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1" name="직사각형 59">
              <a:extLst>
                <a:ext uri="{FF2B5EF4-FFF2-40B4-BE49-F238E27FC236}">
                  <a16:creationId xmlns:a16="http://schemas.microsoft.com/office/drawing/2014/main" id="{88F488BC-B07C-4FD8-9438-FA1EA9FF23E4}"/>
                </a:ext>
              </a:extLst>
            </p:cNvPr>
            <p:cNvSpPr/>
            <p:nvPr/>
          </p:nvSpPr>
          <p:spPr>
            <a:xfrm>
              <a:off x="6269394"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DB</a:t>
              </a:r>
              <a:endParaRPr lang="ko-KR" altLang="en-US" sz="1400" dirty="0">
                <a:solidFill>
                  <a:srgbClr val="193EB0"/>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31559311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vi-VN" altLang="ko-KR" dirty="0">
                <a:ea typeface="SamsungOneKorean 400" panose="020B0503030303020204" pitchFamily="50" charset="-127"/>
              </a:rPr>
              <a:t>Thuật ngữ cơ bản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a:t>HĐH </a:t>
            </a:r>
            <a:r>
              <a:rPr lang="en-US" altLang="ko-KR" dirty="0" err="1"/>
              <a:t>chủ</a:t>
            </a:r>
            <a:endParaRPr lang="en-US" altLang="ko-KR" dirty="0"/>
          </a:p>
          <a:p>
            <a:r>
              <a:rPr lang="en-US" altLang="ko-KR" dirty="0"/>
              <a:t>HĐH </a:t>
            </a:r>
            <a:r>
              <a:rPr lang="en-US" altLang="ko-KR" dirty="0" err="1"/>
              <a:t>khách</a:t>
            </a:r>
            <a:endParaRPr lang="en-US" altLang="ko-KR" dirty="0"/>
          </a:p>
          <a:p>
            <a:r>
              <a:rPr lang="en-US" altLang="ko-KR" dirty="0" err="1"/>
              <a:t>Máy</a:t>
            </a:r>
            <a:r>
              <a:rPr lang="en-US" altLang="ko-KR" dirty="0"/>
              <a:t> </a:t>
            </a:r>
            <a:r>
              <a:rPr lang="en-US" altLang="ko-KR" dirty="0" err="1"/>
              <a:t>ảo</a:t>
            </a:r>
            <a:r>
              <a:rPr lang="en-US" altLang="ko-KR" dirty="0"/>
              <a:t> (VM)</a:t>
            </a:r>
            <a:endParaRPr lang="ko-KR" altLang="en-US" dirty="0"/>
          </a:p>
        </p:txBody>
      </p:sp>
      <p:grpSp>
        <p:nvGrpSpPr>
          <p:cNvPr id="6" name="그룹 5">
            <a:extLst>
              <a:ext uri="{FF2B5EF4-FFF2-40B4-BE49-F238E27FC236}">
                <a16:creationId xmlns:a16="http://schemas.microsoft.com/office/drawing/2014/main" id="{85902A51-4950-452A-9AA8-F88F651E5627}"/>
              </a:ext>
            </a:extLst>
          </p:cNvPr>
          <p:cNvGrpSpPr/>
          <p:nvPr/>
        </p:nvGrpSpPr>
        <p:grpSpPr>
          <a:xfrm>
            <a:off x="2531138" y="3140968"/>
            <a:ext cx="4966942" cy="2907329"/>
            <a:chOff x="3434757" y="3124010"/>
            <a:chExt cx="4966942" cy="2907329"/>
          </a:xfrm>
        </p:grpSpPr>
        <p:grpSp>
          <p:nvGrpSpPr>
            <p:cNvPr id="7" name="그룹 6">
              <a:extLst>
                <a:ext uri="{FF2B5EF4-FFF2-40B4-BE49-F238E27FC236}">
                  <a16:creationId xmlns:a16="http://schemas.microsoft.com/office/drawing/2014/main" id="{15D97698-CDC6-46CD-A9E1-7F39DE4AEF1B}"/>
                </a:ext>
              </a:extLst>
            </p:cNvPr>
            <p:cNvGrpSpPr/>
            <p:nvPr/>
          </p:nvGrpSpPr>
          <p:grpSpPr>
            <a:xfrm>
              <a:off x="3434757" y="3639660"/>
              <a:ext cx="3658370" cy="2391679"/>
              <a:chOff x="3434757" y="3639660"/>
              <a:chExt cx="3658370" cy="2391679"/>
            </a:xfrm>
          </p:grpSpPr>
          <p:sp>
            <p:nvSpPr>
              <p:cNvPr id="14" name="직사각형 42">
                <a:extLst>
                  <a:ext uri="{FF2B5EF4-FFF2-40B4-BE49-F238E27FC236}">
                    <a16:creationId xmlns:a16="http://schemas.microsoft.com/office/drawing/2014/main" id="{B0359012-FF81-475D-83FF-02002F380C6E}"/>
                  </a:ext>
                </a:extLst>
              </p:cNvPr>
              <p:cNvSpPr/>
              <p:nvPr/>
            </p:nvSpPr>
            <p:spPr>
              <a:xfrm>
                <a:off x="3454900" y="5639453"/>
                <a:ext cx="3619181"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15" name="직사각형 43">
                <a:extLst>
                  <a:ext uri="{FF2B5EF4-FFF2-40B4-BE49-F238E27FC236}">
                    <a16:creationId xmlns:a16="http://schemas.microsoft.com/office/drawing/2014/main" id="{E625E030-AF2F-4780-8199-60D028BBCA99}"/>
                  </a:ext>
                </a:extLst>
              </p:cNvPr>
              <p:cNvSpPr/>
              <p:nvPr/>
            </p:nvSpPr>
            <p:spPr>
              <a:xfrm>
                <a:off x="3454898" y="5190962"/>
                <a:ext cx="36191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6" name="직사각형 44">
                <a:extLst>
                  <a:ext uri="{FF2B5EF4-FFF2-40B4-BE49-F238E27FC236}">
                    <a16:creationId xmlns:a16="http://schemas.microsoft.com/office/drawing/2014/main" id="{A60C7C36-E4E9-4258-88D1-B37C04E061E9}"/>
                  </a:ext>
                </a:extLst>
              </p:cNvPr>
              <p:cNvSpPr/>
              <p:nvPr/>
            </p:nvSpPr>
            <p:spPr>
              <a:xfrm>
                <a:off x="3454896" y="4736183"/>
                <a:ext cx="3619181"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sp>
            <p:nvSpPr>
              <p:cNvPr id="17" name="사각형: 둥근 모서리 8">
                <a:extLst>
                  <a:ext uri="{FF2B5EF4-FFF2-40B4-BE49-F238E27FC236}">
                    <a16:creationId xmlns:a16="http://schemas.microsoft.com/office/drawing/2014/main" id="{A1B0427E-5AE7-4D90-AFDA-44E19B307DB0}"/>
                  </a:ext>
                </a:extLst>
              </p:cNvPr>
              <p:cNvSpPr/>
              <p:nvPr/>
            </p:nvSpPr>
            <p:spPr>
              <a:xfrm>
                <a:off x="3434757"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8" name="직사각형 45">
                <a:extLst>
                  <a:ext uri="{FF2B5EF4-FFF2-40B4-BE49-F238E27FC236}">
                    <a16:creationId xmlns:a16="http://schemas.microsoft.com/office/drawing/2014/main" id="{678140B9-22F7-44BD-882C-E57E496CA007}"/>
                  </a:ext>
                </a:extLst>
              </p:cNvPr>
              <p:cNvSpPr/>
              <p:nvPr/>
            </p:nvSpPr>
            <p:spPr>
              <a:xfrm>
                <a:off x="3487009"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Win</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9" name="직사각형 47">
                <a:extLst>
                  <a:ext uri="{FF2B5EF4-FFF2-40B4-BE49-F238E27FC236}">
                    <a16:creationId xmlns:a16="http://schemas.microsoft.com/office/drawing/2014/main" id="{1FA771A3-43F2-4A39-A4D3-14C534744BCC}"/>
                  </a:ext>
                </a:extLst>
              </p:cNvPr>
              <p:cNvSpPr/>
              <p:nvPr/>
            </p:nvSpPr>
            <p:spPr>
              <a:xfrm>
                <a:off x="3487009"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Web1</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0" name="사각형: 둥근 모서리 49">
                <a:extLst>
                  <a:ext uri="{FF2B5EF4-FFF2-40B4-BE49-F238E27FC236}">
                    <a16:creationId xmlns:a16="http://schemas.microsoft.com/office/drawing/2014/main" id="{AD35B351-E5D4-428B-822C-0924B1AE4E9A}"/>
                  </a:ext>
                </a:extLst>
              </p:cNvPr>
              <p:cNvSpPr/>
              <p:nvPr/>
            </p:nvSpPr>
            <p:spPr>
              <a:xfrm>
                <a:off x="4362994"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1" name="직사각형 50">
                <a:extLst>
                  <a:ext uri="{FF2B5EF4-FFF2-40B4-BE49-F238E27FC236}">
                    <a16:creationId xmlns:a16="http://schemas.microsoft.com/office/drawing/2014/main" id="{998DE24E-106A-4043-AEB1-7039B036DDF2}"/>
                  </a:ext>
                </a:extLst>
              </p:cNvPr>
              <p:cNvSpPr/>
              <p:nvPr/>
            </p:nvSpPr>
            <p:spPr>
              <a:xfrm>
                <a:off x="4415246"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Linux</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2" name="직사각형 51">
                <a:extLst>
                  <a:ext uri="{FF2B5EF4-FFF2-40B4-BE49-F238E27FC236}">
                    <a16:creationId xmlns:a16="http://schemas.microsoft.com/office/drawing/2014/main" id="{92B62A7B-0BA4-4138-9ACA-CA7CA90B2569}"/>
                  </a:ext>
                </a:extLst>
              </p:cNvPr>
              <p:cNvSpPr/>
              <p:nvPr/>
            </p:nvSpPr>
            <p:spPr>
              <a:xfrm>
                <a:off x="4415246"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Web2</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3" name="사각형: 둥근 모서리 53">
                <a:extLst>
                  <a:ext uri="{FF2B5EF4-FFF2-40B4-BE49-F238E27FC236}">
                    <a16:creationId xmlns:a16="http://schemas.microsoft.com/office/drawing/2014/main" id="{A6C010B0-2359-4C17-A707-1C8393334011}"/>
                  </a:ext>
                </a:extLst>
              </p:cNvPr>
              <p:cNvSpPr/>
              <p:nvPr/>
            </p:nvSpPr>
            <p:spPr>
              <a:xfrm>
                <a:off x="5291231"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4" name="직사각형 54">
                <a:extLst>
                  <a:ext uri="{FF2B5EF4-FFF2-40B4-BE49-F238E27FC236}">
                    <a16:creationId xmlns:a16="http://schemas.microsoft.com/office/drawing/2014/main" id="{16967970-6B6C-4BA2-89B8-295BDF4C4EBD}"/>
                  </a:ext>
                </a:extLst>
              </p:cNvPr>
              <p:cNvSpPr/>
              <p:nvPr/>
            </p:nvSpPr>
            <p:spPr>
              <a:xfrm>
                <a:off x="5343483"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Linux</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5" name="직사각형 55">
                <a:extLst>
                  <a:ext uri="{FF2B5EF4-FFF2-40B4-BE49-F238E27FC236}">
                    <a16:creationId xmlns:a16="http://schemas.microsoft.com/office/drawing/2014/main" id="{10A0270A-D6FE-4539-9533-71B76D54CA50}"/>
                  </a:ext>
                </a:extLst>
              </p:cNvPr>
              <p:cNvSpPr/>
              <p:nvPr/>
            </p:nvSpPr>
            <p:spPr>
              <a:xfrm>
                <a:off x="5343483"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F/W</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6" name="사각형: 둥근 모서리 57">
                <a:extLst>
                  <a:ext uri="{FF2B5EF4-FFF2-40B4-BE49-F238E27FC236}">
                    <a16:creationId xmlns:a16="http://schemas.microsoft.com/office/drawing/2014/main" id="{8948D727-61C2-4A30-975A-94E0D374DE6D}"/>
                  </a:ext>
                </a:extLst>
              </p:cNvPr>
              <p:cNvSpPr/>
              <p:nvPr/>
            </p:nvSpPr>
            <p:spPr>
              <a:xfrm>
                <a:off x="6217142" y="3639660"/>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7" name="직사각형 58">
                <a:extLst>
                  <a:ext uri="{FF2B5EF4-FFF2-40B4-BE49-F238E27FC236}">
                    <a16:creationId xmlns:a16="http://schemas.microsoft.com/office/drawing/2014/main" id="{DF752CC0-AC31-4FBD-8F82-5B4C8CC210C2}"/>
                  </a:ext>
                </a:extLst>
              </p:cNvPr>
              <p:cNvSpPr/>
              <p:nvPr/>
            </p:nvSpPr>
            <p:spPr>
              <a:xfrm>
                <a:off x="6269394" y="4175199"/>
                <a:ext cx="784545"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Win</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8" name="직사각형 59">
                <a:extLst>
                  <a:ext uri="{FF2B5EF4-FFF2-40B4-BE49-F238E27FC236}">
                    <a16:creationId xmlns:a16="http://schemas.microsoft.com/office/drawing/2014/main" id="{C7A5E134-6F14-4427-A4A4-9FBA96F9F05F}"/>
                  </a:ext>
                </a:extLst>
              </p:cNvPr>
              <p:cNvSpPr/>
              <p:nvPr/>
            </p:nvSpPr>
            <p:spPr>
              <a:xfrm>
                <a:off x="6269394" y="3745204"/>
                <a:ext cx="784545"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DB</a:t>
                </a:r>
                <a:endParaRPr lang="ko-KR" altLang="en-US" sz="1400" dirty="0">
                  <a:solidFill>
                    <a:srgbClr val="193EB0"/>
                  </a:solidFill>
                  <a:latin typeface="SamsungOne-600" panose="020B0703030303020204"/>
                  <a:ea typeface="SamsungOneKorean 400" panose="020B0503030303020204" pitchFamily="50" charset="-127"/>
                </a:endParaRPr>
              </a:p>
            </p:txBody>
          </p:sp>
        </p:grpSp>
        <p:sp>
          <p:nvSpPr>
            <p:cNvPr id="8" name="TextBox 7">
              <a:extLst>
                <a:ext uri="{FF2B5EF4-FFF2-40B4-BE49-F238E27FC236}">
                  <a16:creationId xmlns:a16="http://schemas.microsoft.com/office/drawing/2014/main" id="{7ECDAE55-B1D7-4994-92ED-31D067181718}"/>
                </a:ext>
              </a:extLst>
            </p:cNvPr>
            <p:cNvSpPr txBox="1"/>
            <p:nvPr/>
          </p:nvSpPr>
          <p:spPr>
            <a:xfrm>
              <a:off x="7311939" y="5235843"/>
              <a:ext cx="928813" cy="307777"/>
            </a:xfrm>
            <a:prstGeom prst="rect">
              <a:avLst/>
            </a:prstGeom>
            <a:noFill/>
          </p:spPr>
          <p:txBody>
            <a:bodyPr wrap="square" rtlCol="0">
              <a:spAutoFit/>
            </a:bodyPr>
            <a:lstStyle/>
            <a:p>
              <a:r>
                <a:rPr lang="en-US" altLang="ko-KR" sz="1400" dirty="0">
                  <a:solidFill>
                    <a:srgbClr val="193EB0"/>
                  </a:solidFill>
                  <a:latin typeface="SamsungOne-600" panose="020B0703030303020204"/>
                  <a:ea typeface="SamsungOne-600C" panose="020B0706030303020204" pitchFamily="34" charset="0"/>
                </a:rPr>
                <a:t>HĐH </a:t>
              </a:r>
              <a:r>
                <a:rPr lang="en-US" altLang="ko-KR" sz="1400" dirty="0" err="1">
                  <a:solidFill>
                    <a:srgbClr val="193EB0"/>
                  </a:solidFill>
                  <a:latin typeface="SamsungOne-600" panose="020B0703030303020204"/>
                  <a:ea typeface="SamsungOne-600C" panose="020B0706030303020204" pitchFamily="34" charset="0"/>
                </a:rPr>
                <a:t>chủ</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9" name="TextBox 8">
              <a:extLst>
                <a:ext uri="{FF2B5EF4-FFF2-40B4-BE49-F238E27FC236}">
                  <a16:creationId xmlns:a16="http://schemas.microsoft.com/office/drawing/2014/main" id="{87780D82-5655-4239-9927-AAEE55010255}"/>
                </a:ext>
              </a:extLst>
            </p:cNvPr>
            <p:cNvSpPr txBox="1"/>
            <p:nvPr/>
          </p:nvSpPr>
          <p:spPr>
            <a:xfrm>
              <a:off x="7311939" y="4221208"/>
              <a:ext cx="1089760" cy="307777"/>
            </a:xfrm>
            <a:prstGeom prst="rect">
              <a:avLst/>
            </a:prstGeom>
            <a:noFill/>
          </p:spPr>
          <p:txBody>
            <a:bodyPr wrap="square" rtlCol="0">
              <a:spAutoFit/>
            </a:bodyPr>
            <a:lstStyle/>
            <a:p>
              <a:r>
                <a:rPr lang="en-US" altLang="ko-KR" sz="1400" dirty="0">
                  <a:solidFill>
                    <a:srgbClr val="193EB0"/>
                  </a:solidFill>
                  <a:latin typeface="SamsungOne-600" panose="020B0703030303020204"/>
                  <a:ea typeface="SamsungOne-600C" panose="020B0706030303020204" pitchFamily="34" charset="0"/>
                </a:rPr>
                <a:t>HĐH </a:t>
              </a:r>
              <a:r>
                <a:rPr lang="en-US" altLang="ko-KR" sz="1400" dirty="0" err="1">
                  <a:solidFill>
                    <a:srgbClr val="193EB0"/>
                  </a:solidFill>
                  <a:latin typeface="SamsungOne-600" panose="020B0703030303020204"/>
                  <a:ea typeface="SamsungOne-600C" panose="020B0706030303020204" pitchFamily="34" charset="0"/>
                </a:rPr>
                <a:t>khách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0" name="TextBox 9">
              <a:extLst>
                <a:ext uri="{FF2B5EF4-FFF2-40B4-BE49-F238E27FC236}">
                  <a16:creationId xmlns:a16="http://schemas.microsoft.com/office/drawing/2014/main" id="{C50F4508-4768-486C-A694-001B5B704518}"/>
                </a:ext>
              </a:extLst>
            </p:cNvPr>
            <p:cNvSpPr txBox="1"/>
            <p:nvPr/>
          </p:nvSpPr>
          <p:spPr>
            <a:xfrm>
              <a:off x="5006647" y="3124010"/>
              <a:ext cx="1439166" cy="307777"/>
            </a:xfrm>
            <a:prstGeom prst="rect">
              <a:avLst/>
            </a:prstGeom>
            <a:noFill/>
          </p:spPr>
          <p:txBody>
            <a:bodyPr wrap="square" rtlCol="0">
              <a:spAutoFit/>
            </a:bodyPr>
            <a:lstStyle/>
            <a:p>
              <a:pPr algn="ctr"/>
              <a:r>
                <a:rPr lang="en-US" altLang="ko-KR" sz="1400" dirty="0" err="1">
                  <a:solidFill>
                    <a:srgbClr val="193EB0"/>
                  </a:solidFill>
                  <a:latin typeface="SamsungOne-600" panose="020B0703030303020204"/>
                  <a:ea typeface="SamsungOne-600C" panose="020B0706030303020204" pitchFamily="34" charset="0"/>
                </a:rPr>
                <a:t>Máy</a:t>
              </a:r>
              <a:r>
                <a:rPr lang="en-US" altLang="ko-KR" sz="1400" dirty="0">
                  <a:solidFill>
                    <a:srgbClr val="193EB0"/>
                  </a:solidFill>
                  <a:latin typeface="SamsungOne-600" panose="020B0703030303020204"/>
                  <a:ea typeface="SamsungOne-600C" panose="020B0706030303020204" pitchFamily="34" charset="0"/>
                </a:rPr>
                <a:t> </a:t>
              </a:r>
              <a:r>
                <a:rPr lang="en-US" altLang="ko-KR" sz="1400" dirty="0" err="1">
                  <a:solidFill>
                    <a:srgbClr val="193EB0"/>
                  </a:solidFill>
                  <a:latin typeface="SamsungOne-600" panose="020B0703030303020204"/>
                  <a:ea typeface="SamsungOne-600C" panose="020B0706030303020204" pitchFamily="34" charset="0"/>
                </a:rPr>
                <a:t>ảo</a:t>
              </a:r>
              <a:endParaRPr lang="ko-KR" altLang="en-US" sz="1400" dirty="0">
                <a:solidFill>
                  <a:srgbClr val="193EB0"/>
                </a:solidFill>
                <a:latin typeface="SamsungOne-600" panose="020B0703030303020204"/>
                <a:ea typeface="SamsungOneKorean 400" panose="020B0503030303020204" pitchFamily="50" charset="-127"/>
              </a:endParaRPr>
            </a:p>
          </p:txBody>
        </p:sp>
        <p:cxnSp>
          <p:nvCxnSpPr>
            <p:cNvPr id="11" name="직선 화살표 연결선 10">
              <a:extLst>
                <a:ext uri="{FF2B5EF4-FFF2-40B4-BE49-F238E27FC236}">
                  <a16:creationId xmlns:a16="http://schemas.microsoft.com/office/drawing/2014/main" id="{8532EA39-EF5C-4A1A-B7C7-B415E2EB58E9}"/>
                </a:ext>
              </a:extLst>
            </p:cNvPr>
            <p:cNvCxnSpPr>
              <a:stCxn id="10" idx="2"/>
              <a:endCxn id="23" idx="0"/>
            </p:cNvCxnSpPr>
            <p:nvPr/>
          </p:nvCxnSpPr>
          <p:spPr>
            <a:xfrm>
              <a:off x="5726230" y="3431787"/>
              <a:ext cx="2994" cy="207873"/>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D200340-E030-4BCF-A0ED-97B66DA5C9CB}"/>
                </a:ext>
              </a:extLst>
            </p:cNvPr>
            <p:cNvCxnSpPr>
              <a:stCxn id="27" idx="3"/>
              <a:endCxn id="9" idx="1"/>
            </p:cNvCxnSpPr>
            <p:nvPr/>
          </p:nvCxnSpPr>
          <p:spPr>
            <a:xfrm>
              <a:off x="7053939" y="4371142"/>
              <a:ext cx="258000" cy="395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1AEDE9B-4C75-4AE6-AC54-3433C34E64D0}"/>
                </a:ext>
              </a:extLst>
            </p:cNvPr>
            <p:cNvCxnSpPr>
              <a:stCxn id="15" idx="3"/>
              <a:endCxn id="8" idx="1"/>
            </p:cNvCxnSpPr>
            <p:nvPr/>
          </p:nvCxnSpPr>
          <p:spPr>
            <a:xfrm>
              <a:off x="7074079" y="5386905"/>
              <a:ext cx="237860" cy="282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856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1757" y="3915300"/>
            <a:ext cx="3945319" cy="2089872"/>
          </a:xfrm>
          <a:prstGeom prst="rect">
            <a:avLst/>
          </a:prstGeom>
        </p:spPr>
      </p:pic>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a:xfrm>
            <a:off x="259294" y="1496532"/>
            <a:ext cx="9646706" cy="493776"/>
          </a:xfrm>
        </p:spPr>
        <p:txBody>
          <a:bodyPr/>
          <a:lstStyle/>
          <a:p>
            <a:r>
              <a:rPr lang="vi-VN" altLang="ko-KR" sz="3000" dirty="0">
                <a:ea typeface="SamsungOneKorean 400" panose="020B0503030303020204" pitchFamily="50" charset="-127"/>
              </a:rPr>
              <a:t>Trường hợp sử dụng </a:t>
            </a:r>
            <a:r>
              <a:rPr lang="en-US" altLang="ko-KR" sz="3000" dirty="0">
                <a:ea typeface="SamsungOneKorean 400" panose="020B0503030303020204" pitchFamily="50" charset="-127"/>
              </a:rPr>
              <a:t>Big Data</a:t>
            </a:r>
            <a:r>
              <a:rPr lang="vi-VN" altLang="ko-KR" sz="3000" dirty="0">
                <a:ea typeface="SamsungOneKorean 400" panose="020B0503030303020204" pitchFamily="50" charset="-127"/>
              </a:rPr>
              <a:t> - Phân tích tình cảm</a:t>
            </a:r>
            <a:endParaRPr lang="en-US" altLang="ko-KR"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p:txBody>
          <a:bodyPr/>
          <a:lstStyle/>
          <a:p>
            <a:r>
              <a:rPr lang="en-US" altLang="ko-KR" dirty="0" err="1"/>
              <a:t>Xử</a:t>
            </a:r>
            <a:r>
              <a:rPr lang="en-US" altLang="ko-KR" dirty="0"/>
              <a:t> </a:t>
            </a:r>
            <a:r>
              <a:rPr lang="en-US" altLang="ko-KR" dirty="0" err="1"/>
              <a:t>lý</a:t>
            </a:r>
            <a:r>
              <a:rPr lang="en-US" altLang="ko-KR" dirty="0"/>
              <a:t> </a:t>
            </a:r>
            <a:r>
              <a:rPr lang="en-US" altLang="ko-KR" dirty="0" err="1"/>
              <a:t>ngôn</a:t>
            </a:r>
            <a:r>
              <a:rPr lang="en-US" altLang="ko-KR" dirty="0"/>
              <a:t> </a:t>
            </a:r>
            <a:r>
              <a:rPr lang="en-US" altLang="ko-KR" dirty="0" err="1"/>
              <a:t>ngữ</a:t>
            </a:r>
            <a:r>
              <a:rPr lang="en-US" altLang="ko-KR" dirty="0"/>
              <a:t> </a:t>
            </a:r>
            <a:r>
              <a:rPr lang="en-US" altLang="ko-KR" dirty="0" err="1"/>
              <a:t>tự</a:t>
            </a:r>
            <a:r>
              <a:rPr lang="en-US" altLang="ko-KR" dirty="0"/>
              <a:t> </a:t>
            </a:r>
            <a:r>
              <a:rPr lang="en-US" altLang="ko-KR" dirty="0" err="1"/>
              <a:t>nhiên</a:t>
            </a:r>
            <a:endParaRPr lang="en-US" altLang="ko-KR" dirty="0"/>
          </a:p>
          <a:p>
            <a:r>
              <a:rPr lang="en-US" altLang="ko-KR" dirty="0"/>
              <a:t>Voice of Customer (</a:t>
            </a:r>
            <a:r>
              <a:rPr lang="en-US" altLang="ko-KR" dirty="0" err="1"/>
              <a:t>VoC</a:t>
            </a:r>
            <a:r>
              <a:rPr lang="en-US" altLang="ko-KR" dirty="0"/>
              <a:t>): </a:t>
            </a:r>
            <a:r>
              <a:rPr lang="en-US" altLang="ko-KR" dirty="0" err="1"/>
              <a:t>Tiếng</a:t>
            </a:r>
            <a:r>
              <a:rPr lang="en-US" altLang="ko-KR" dirty="0"/>
              <a:t> </a:t>
            </a:r>
            <a:r>
              <a:rPr lang="en-US" altLang="ko-KR" dirty="0" err="1"/>
              <a:t>nói</a:t>
            </a:r>
            <a:r>
              <a:rPr lang="en-US" altLang="ko-KR" dirty="0"/>
              <a:t> </a:t>
            </a:r>
            <a:r>
              <a:rPr lang="en-US" altLang="ko-KR" dirty="0" err="1"/>
              <a:t>của</a:t>
            </a:r>
            <a:r>
              <a:rPr lang="en-US" altLang="ko-KR" dirty="0"/>
              <a:t> </a:t>
            </a:r>
            <a:r>
              <a:rPr lang="en-US" altLang="ko-KR" dirty="0" err="1"/>
              <a:t>khách</a:t>
            </a:r>
            <a:r>
              <a:rPr lang="en-US" altLang="ko-KR" dirty="0"/>
              <a:t> </a:t>
            </a:r>
            <a:r>
              <a:rPr lang="en-US" altLang="ko-KR" dirty="0" err="1"/>
              <a:t>hàng</a:t>
            </a:r>
            <a:endParaRPr lang="en-US" altLang="ko-KR" dirty="0"/>
          </a:p>
          <a:p>
            <a:pPr lvl="1"/>
            <a:r>
              <a:rPr lang="vi-VN" altLang="ko-KR" dirty="0"/>
              <a:t>Phân tích VoC có thể được lưu trữ ở nhiều định dạng khác nhau như văn bản, âm thanh, v.v.</a:t>
            </a:r>
            <a:endParaRPr lang="en-US" altLang="ko-KR" dirty="0"/>
          </a:p>
          <a:p>
            <a:pPr lvl="1"/>
            <a:r>
              <a:rPr lang="vi-VN" altLang="ko-KR" dirty="0"/>
              <a:t>Phân tích ấn tượng chủ quan, cảm xúc, thái độ và ý kiến cá nhân về một chủ đề từ dữ liệu phi cấu trúc như SNS và đánh giá sản phẩm</a:t>
            </a:r>
            <a:endParaRPr lang="en-US" altLang="ko-KR" dirty="0"/>
          </a:p>
          <a:p>
            <a:r>
              <a:rPr lang="vi-VN" altLang="ko-KR" dirty="0"/>
              <a:t>Các trường hợp sử dụng có thể áp dụng</a:t>
            </a:r>
            <a:endParaRPr lang="en-US" altLang="ko-KR" dirty="0"/>
          </a:p>
          <a:p>
            <a:pPr lvl="1"/>
            <a:r>
              <a:rPr lang="en-US" altLang="ko-KR" dirty="0"/>
              <a:t>Marketing</a:t>
            </a:r>
          </a:p>
          <a:p>
            <a:pPr lvl="1"/>
            <a:r>
              <a:rPr lang="en-US" altLang="ko-KR" dirty="0" err="1"/>
              <a:t>Dịch</a:t>
            </a:r>
            <a:r>
              <a:rPr lang="en-US" altLang="ko-KR" dirty="0"/>
              <a:t> </a:t>
            </a:r>
            <a:r>
              <a:rPr lang="en-US" altLang="ko-KR" dirty="0" err="1"/>
              <a:t>vụ</a:t>
            </a:r>
            <a:r>
              <a:rPr lang="en-US" altLang="ko-KR" dirty="0"/>
              <a:t> </a:t>
            </a:r>
            <a:r>
              <a:rPr lang="en-US" altLang="ko-KR" dirty="0" err="1"/>
              <a:t>khách</a:t>
            </a:r>
            <a:r>
              <a:rPr lang="en-US" altLang="ko-KR" dirty="0"/>
              <a:t> </a:t>
            </a:r>
            <a:r>
              <a:rPr lang="en-US" altLang="ko-KR" dirty="0" err="1"/>
              <a:t>hàng</a:t>
            </a:r>
            <a:endParaRPr lang="en-US" altLang="ko-KR" dirty="0"/>
          </a:p>
          <a:p>
            <a:pPr lvl="1"/>
            <a:r>
              <a:rPr lang="en-US" altLang="ko-KR" dirty="0" err="1"/>
              <a:t>Dịch</a:t>
            </a:r>
            <a:r>
              <a:rPr lang="en-US" altLang="ko-KR" dirty="0"/>
              <a:t> </a:t>
            </a:r>
            <a:r>
              <a:rPr lang="en-US" altLang="ko-KR" dirty="0" err="1"/>
              <a:t>vụ</a:t>
            </a:r>
            <a:r>
              <a:rPr lang="en-US" altLang="ko-KR" dirty="0"/>
              <a:t> </a:t>
            </a:r>
            <a:r>
              <a:rPr lang="en-US" altLang="ko-KR" dirty="0" err="1"/>
              <a:t>lâm</a:t>
            </a:r>
            <a:r>
              <a:rPr lang="en-US" altLang="ko-KR" dirty="0"/>
              <a:t> </a:t>
            </a:r>
            <a:r>
              <a:rPr lang="en-US" altLang="ko-KR" dirty="0" err="1"/>
              <a:t>sàng</a:t>
            </a:r>
            <a:endParaRPr lang="ko-KR" altLang="en-US" dirty="0"/>
          </a:p>
        </p:txBody>
      </p:sp>
    </p:spTree>
    <p:extLst>
      <p:ext uri="{BB962C8B-B14F-4D97-AF65-F5344CB8AC3E}">
        <p14:creationId xmlns:p14="http://schemas.microsoft.com/office/powerpoint/2010/main" val="2983460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a:xfrm>
            <a:off x="535872" y="2226568"/>
            <a:ext cx="5041968" cy="914400"/>
          </a:xfrm>
        </p:spPr>
        <p:txBody>
          <a:bodyPr/>
          <a:lstStyle/>
          <a:p>
            <a:r>
              <a:rPr lang="vi-VN" altLang="ko-KR" dirty="0"/>
              <a:t>Nhấp đúp vào biểu tượng VirtualBox trên màn hình nền Windows</a:t>
            </a:r>
            <a:endParaRPr lang="en-US" altLang="ko-KR" dirty="0"/>
          </a:p>
          <a:p>
            <a:r>
              <a:rPr lang="vi-VN" altLang="ko-KR" dirty="0"/>
              <a:t>Trình quản lý VirtualBox được hiển thị:</a:t>
            </a:r>
            <a:endParaRPr lang="ko-KR" altLang="en-US" dirty="0"/>
          </a:p>
        </p:txBody>
      </p:sp>
      <p:pic>
        <p:nvPicPr>
          <p:cNvPr id="6" name="그림 5">
            <a:extLst>
              <a:ext uri="{FF2B5EF4-FFF2-40B4-BE49-F238E27FC236}">
                <a16:creationId xmlns:a16="http://schemas.microsoft.com/office/drawing/2014/main" id="{B7903C84-0D0F-44B5-AEAF-A6472B23FC77}"/>
              </a:ext>
            </a:extLst>
          </p:cNvPr>
          <p:cNvPicPr>
            <a:picLocks noChangeAspect="1"/>
          </p:cNvPicPr>
          <p:nvPr/>
        </p:nvPicPr>
        <p:blipFill>
          <a:blip r:embed="rId3"/>
          <a:stretch>
            <a:fillRect/>
          </a:stretch>
        </p:blipFill>
        <p:spPr>
          <a:xfrm>
            <a:off x="5451559" y="2226568"/>
            <a:ext cx="720642" cy="831170"/>
          </a:xfrm>
          <a:prstGeom prst="rect">
            <a:avLst/>
          </a:prstGeom>
        </p:spPr>
      </p:pic>
      <p:pic>
        <p:nvPicPr>
          <p:cNvPr id="7" name="그림 6">
            <a:extLst>
              <a:ext uri="{FF2B5EF4-FFF2-40B4-BE49-F238E27FC236}">
                <a16:creationId xmlns:a16="http://schemas.microsoft.com/office/drawing/2014/main" id="{B08863C4-526A-4389-B5D1-E241312D5547}"/>
              </a:ext>
            </a:extLst>
          </p:cNvPr>
          <p:cNvPicPr>
            <a:picLocks noChangeAspect="1"/>
          </p:cNvPicPr>
          <p:nvPr/>
        </p:nvPicPr>
        <p:blipFill>
          <a:blip r:embed="rId4"/>
          <a:stretch>
            <a:fillRect/>
          </a:stretch>
        </p:blipFill>
        <p:spPr>
          <a:xfrm>
            <a:off x="792981" y="3328384"/>
            <a:ext cx="5001477" cy="2988793"/>
          </a:xfrm>
          <a:prstGeom prst="rect">
            <a:avLst/>
          </a:prstGeom>
        </p:spPr>
      </p:pic>
      <p:grpSp>
        <p:nvGrpSpPr>
          <p:cNvPr id="9" name="그룹 8">
            <a:extLst>
              <a:ext uri="{FF2B5EF4-FFF2-40B4-BE49-F238E27FC236}">
                <a16:creationId xmlns:a16="http://schemas.microsoft.com/office/drawing/2014/main" id="{15C24B5A-C40E-4AA5-AD74-F7A87D35BBD7}"/>
              </a:ext>
            </a:extLst>
          </p:cNvPr>
          <p:cNvGrpSpPr/>
          <p:nvPr/>
        </p:nvGrpSpPr>
        <p:grpSpPr>
          <a:xfrm>
            <a:off x="5901429" y="4822780"/>
            <a:ext cx="3328101" cy="1246829"/>
            <a:chOff x="3454896" y="4736183"/>
            <a:chExt cx="3619185" cy="1295156"/>
          </a:xfrm>
        </p:grpSpPr>
        <p:sp>
          <p:nvSpPr>
            <p:cNvPr id="16" name="직사각형 42">
              <a:extLst>
                <a:ext uri="{FF2B5EF4-FFF2-40B4-BE49-F238E27FC236}">
                  <a16:creationId xmlns:a16="http://schemas.microsoft.com/office/drawing/2014/main" id="{E30B3AE8-AA23-4525-BE1F-22D5E06EE377}"/>
                </a:ext>
              </a:extLst>
            </p:cNvPr>
            <p:cNvSpPr/>
            <p:nvPr/>
          </p:nvSpPr>
          <p:spPr>
            <a:xfrm>
              <a:off x="3454900" y="5639453"/>
              <a:ext cx="3619181"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17" name="직사각형 43">
              <a:extLst>
                <a:ext uri="{FF2B5EF4-FFF2-40B4-BE49-F238E27FC236}">
                  <a16:creationId xmlns:a16="http://schemas.microsoft.com/office/drawing/2014/main" id="{866A5647-8C18-47EE-97B2-68C9811978B6}"/>
                </a:ext>
              </a:extLst>
            </p:cNvPr>
            <p:cNvSpPr/>
            <p:nvPr/>
          </p:nvSpPr>
          <p:spPr>
            <a:xfrm>
              <a:off x="3454898" y="5190962"/>
              <a:ext cx="36191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8" name="직사각형 44">
              <a:extLst>
                <a:ext uri="{FF2B5EF4-FFF2-40B4-BE49-F238E27FC236}">
                  <a16:creationId xmlns:a16="http://schemas.microsoft.com/office/drawing/2014/main" id="{99F4372F-102A-46C6-8E27-33EBF1FA0B24}"/>
                </a:ext>
              </a:extLst>
            </p:cNvPr>
            <p:cNvSpPr/>
            <p:nvPr/>
          </p:nvSpPr>
          <p:spPr>
            <a:xfrm>
              <a:off x="3454896" y="4736183"/>
              <a:ext cx="3619181"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1146684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Tạo</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ảo</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vi-VN" altLang="ko-KR" dirty="0"/>
              <a:t>Nhấp vào Mới trong Cửa sổ Trình quản lý VirtualBox</a:t>
            </a:r>
          </a:p>
          <a:p>
            <a:r>
              <a:rPr lang="vi-VN" altLang="ko-KR" dirty="0"/>
              <a:t>Một trình hướng dẫn được hiển thị để hướng dẫn bạn cách thiết lập một máy ảo mới</a:t>
            </a:r>
            <a:endParaRPr lang="ko-KR" altLang="en-US" dirty="0"/>
          </a:p>
        </p:txBody>
      </p:sp>
      <p:pic>
        <p:nvPicPr>
          <p:cNvPr id="6" name="그림 5">
            <a:extLst>
              <a:ext uri="{FF2B5EF4-FFF2-40B4-BE49-F238E27FC236}">
                <a16:creationId xmlns:a16="http://schemas.microsoft.com/office/drawing/2014/main" id="{646DD164-2C6E-480B-9CCB-765561377608}"/>
              </a:ext>
            </a:extLst>
          </p:cNvPr>
          <p:cNvPicPr>
            <a:picLocks noChangeAspect="1"/>
          </p:cNvPicPr>
          <p:nvPr/>
        </p:nvPicPr>
        <p:blipFill>
          <a:blip r:embed="rId3"/>
          <a:stretch>
            <a:fillRect/>
          </a:stretch>
        </p:blipFill>
        <p:spPr>
          <a:xfrm>
            <a:off x="1177842" y="2953645"/>
            <a:ext cx="3824348" cy="3320156"/>
          </a:xfrm>
          <a:prstGeom prst="rect">
            <a:avLst/>
          </a:prstGeom>
        </p:spPr>
      </p:pic>
      <p:grpSp>
        <p:nvGrpSpPr>
          <p:cNvPr id="7" name="그룹 6">
            <a:extLst>
              <a:ext uri="{FF2B5EF4-FFF2-40B4-BE49-F238E27FC236}">
                <a16:creationId xmlns:a16="http://schemas.microsoft.com/office/drawing/2014/main" id="{551D743B-FFCA-4B4F-85AE-C4FD16C05A3D}"/>
              </a:ext>
            </a:extLst>
          </p:cNvPr>
          <p:cNvGrpSpPr/>
          <p:nvPr/>
        </p:nvGrpSpPr>
        <p:grpSpPr>
          <a:xfrm>
            <a:off x="5901429" y="4822780"/>
            <a:ext cx="3328101" cy="1246829"/>
            <a:chOff x="3454896" y="4736183"/>
            <a:chExt cx="3619185" cy="1295156"/>
          </a:xfrm>
        </p:grpSpPr>
        <p:sp>
          <p:nvSpPr>
            <p:cNvPr id="8" name="직사각형 42">
              <a:extLst>
                <a:ext uri="{FF2B5EF4-FFF2-40B4-BE49-F238E27FC236}">
                  <a16:creationId xmlns:a16="http://schemas.microsoft.com/office/drawing/2014/main" id="{536FCBBA-028E-44B4-86F5-FDA245B800B3}"/>
                </a:ext>
              </a:extLst>
            </p:cNvPr>
            <p:cNvSpPr/>
            <p:nvPr/>
          </p:nvSpPr>
          <p:spPr>
            <a:xfrm>
              <a:off x="3454900" y="5639453"/>
              <a:ext cx="3619181"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9" name="직사각형 43">
              <a:extLst>
                <a:ext uri="{FF2B5EF4-FFF2-40B4-BE49-F238E27FC236}">
                  <a16:creationId xmlns:a16="http://schemas.microsoft.com/office/drawing/2014/main" id="{E099A17D-52B8-449A-A5BE-2B18479782F2}"/>
                </a:ext>
              </a:extLst>
            </p:cNvPr>
            <p:cNvSpPr/>
            <p:nvPr/>
          </p:nvSpPr>
          <p:spPr>
            <a:xfrm>
              <a:off x="3454898" y="5190962"/>
              <a:ext cx="36191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0" name="직사각형 44">
              <a:extLst>
                <a:ext uri="{FF2B5EF4-FFF2-40B4-BE49-F238E27FC236}">
                  <a16:creationId xmlns:a16="http://schemas.microsoft.com/office/drawing/2014/main" id="{66F13EDB-E286-4E6F-8348-C4D68E55779B}"/>
                </a:ext>
              </a:extLst>
            </p:cNvPr>
            <p:cNvSpPr/>
            <p:nvPr/>
          </p:nvSpPr>
          <p:spPr>
            <a:xfrm>
              <a:off x="3454896" y="4736183"/>
              <a:ext cx="3619181"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grpSp>
      <p:sp>
        <p:nvSpPr>
          <p:cNvPr id="11" name="사각형: 둥근 모서리 8">
            <a:extLst>
              <a:ext uri="{FF2B5EF4-FFF2-40B4-BE49-F238E27FC236}">
                <a16:creationId xmlns:a16="http://schemas.microsoft.com/office/drawing/2014/main" id="{D9D10AF6-4C34-4695-AFB4-33C13A607CD3}"/>
              </a:ext>
            </a:extLst>
          </p:cNvPr>
          <p:cNvSpPr/>
          <p:nvPr/>
        </p:nvSpPr>
        <p:spPr>
          <a:xfrm>
            <a:off x="5901429" y="3721824"/>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Korean 400" panose="020B0503030303020204" pitchFamily="50" charset="-127"/>
              </a:rPr>
              <a:t>Máy</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ảo</a:t>
            </a:r>
            <a:endParaRPr lang="ko-KR" altLang="en-US" sz="1400" dirty="0">
              <a:solidFill>
                <a:schemeClr val="bg1"/>
              </a:solidFill>
              <a:latin typeface="SamsungOne-600" panose="020B0703030303020204"/>
              <a:ea typeface="SamsungOneKorean 400" panose="020B0503030303020204" pitchFamily="50" charset="-127"/>
            </a:endParaRPr>
          </a:p>
        </p:txBody>
      </p:sp>
    </p:spTree>
    <p:extLst>
      <p:ext uri="{BB962C8B-B14F-4D97-AF65-F5344CB8AC3E}">
        <p14:creationId xmlns:p14="http://schemas.microsoft.com/office/powerpoint/2010/main" val="5505993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Kiểm</a:t>
            </a:r>
            <a:r>
              <a:rPr lang="en-US" altLang="ko-KR" dirty="0">
                <a:ea typeface="SamsungOneKorean 400" panose="020B0503030303020204" pitchFamily="50" charset="-127"/>
              </a:rPr>
              <a:t> </a:t>
            </a:r>
            <a:r>
              <a:rPr lang="en-US" altLang="ko-KR" dirty="0" err="1">
                <a:ea typeface="SamsungOneKorean 400" panose="020B0503030303020204" pitchFamily="50" charset="-127"/>
              </a:rPr>
              <a:t>tra</a:t>
            </a:r>
            <a:r>
              <a:rPr lang="en-US" altLang="ko-KR" dirty="0">
                <a:ea typeface="SamsungOneKorean 400" panose="020B0503030303020204" pitchFamily="50" charset="-127"/>
              </a:rPr>
              <a:t> </a:t>
            </a:r>
            <a:r>
              <a:rPr lang="en-US" altLang="ko-KR" dirty="0" err="1">
                <a:ea typeface="SamsungOneKorean 400" panose="020B0503030303020204" pitchFamily="50" charset="-127"/>
              </a:rPr>
              <a:t>thông</a:t>
            </a:r>
            <a:r>
              <a:rPr lang="en-US" altLang="ko-KR" dirty="0">
                <a:ea typeface="SamsungOneKorean 400" panose="020B0503030303020204" pitchFamily="50" charset="-127"/>
              </a:rPr>
              <a:t> tin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ảo</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err="1"/>
              <a:t>Kiểm</a:t>
            </a:r>
            <a:r>
              <a:rPr lang="en-US" altLang="ko-KR" dirty="0"/>
              <a:t> </a:t>
            </a:r>
            <a:r>
              <a:rPr lang="en-US" altLang="ko-KR" dirty="0" err="1"/>
              <a:t>tra</a:t>
            </a:r>
            <a:r>
              <a:rPr lang="en-US" altLang="ko-KR" dirty="0"/>
              <a:t> </a:t>
            </a:r>
            <a:r>
              <a:rPr lang="en-US" altLang="ko-KR" dirty="0" err="1"/>
              <a:t>thông</a:t>
            </a:r>
            <a:r>
              <a:rPr lang="en-US" altLang="ko-KR" dirty="0"/>
              <a:t> tin VM </a:t>
            </a:r>
            <a:r>
              <a:rPr lang="en-US" altLang="ko-KR" dirty="0" err="1"/>
              <a:t>trong</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VirtualBox</a:t>
            </a:r>
            <a:endParaRPr lang="ko-KR" altLang="en-US" dirty="0"/>
          </a:p>
        </p:txBody>
      </p:sp>
      <p:pic>
        <p:nvPicPr>
          <p:cNvPr id="6" name="그림 5">
            <a:extLst>
              <a:ext uri="{FF2B5EF4-FFF2-40B4-BE49-F238E27FC236}">
                <a16:creationId xmlns:a16="http://schemas.microsoft.com/office/drawing/2014/main" id="{CA9E7D70-0000-4B97-83F4-AE07D4F3C852}"/>
              </a:ext>
            </a:extLst>
          </p:cNvPr>
          <p:cNvPicPr>
            <a:picLocks noChangeAspect="1"/>
          </p:cNvPicPr>
          <p:nvPr/>
        </p:nvPicPr>
        <p:blipFill>
          <a:blip r:embed="rId3"/>
          <a:stretch>
            <a:fillRect/>
          </a:stretch>
        </p:blipFill>
        <p:spPr>
          <a:xfrm>
            <a:off x="856528" y="2817680"/>
            <a:ext cx="6447098" cy="3350239"/>
          </a:xfrm>
          <a:prstGeom prst="rect">
            <a:avLst/>
          </a:prstGeom>
        </p:spPr>
      </p:pic>
    </p:spTree>
    <p:extLst>
      <p:ext uri="{BB962C8B-B14F-4D97-AF65-F5344CB8AC3E}">
        <p14:creationId xmlns:p14="http://schemas.microsoft.com/office/powerpoint/2010/main" val="3836096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ảo</a:t>
            </a:r>
            <a:r>
              <a:rPr lang="en-US" altLang="ko-KR" dirty="0">
                <a:ea typeface="SamsungOneKorean 400" panose="020B0503030303020204" pitchFamily="50" charset="-127"/>
              </a:rPr>
              <a:t> </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vài</a:t>
            </a:r>
            <a:r>
              <a:rPr lang="en-US" altLang="ko-KR" dirty="0"/>
              <a:t> </a:t>
            </a:r>
            <a:r>
              <a:rPr lang="en-US" altLang="ko-KR" dirty="0" err="1"/>
              <a:t>lựa</a:t>
            </a:r>
            <a:r>
              <a:rPr lang="en-US" altLang="ko-KR" dirty="0"/>
              <a:t> </a:t>
            </a:r>
            <a:r>
              <a:rPr lang="en-US" altLang="ko-KR" dirty="0" err="1"/>
              <a:t>chọn</a:t>
            </a:r>
            <a:r>
              <a:rPr lang="en-US" altLang="ko-KR" dirty="0"/>
              <a:t>:</a:t>
            </a:r>
          </a:p>
          <a:p>
            <a:pPr lvl="1"/>
            <a:r>
              <a:rPr lang="en-US" altLang="ko-KR" dirty="0" err="1"/>
              <a:t>Nhấp</a:t>
            </a:r>
            <a:r>
              <a:rPr lang="en-US" altLang="ko-KR" dirty="0"/>
              <a:t> </a:t>
            </a:r>
            <a:r>
              <a:rPr lang="en-US" altLang="ko-KR" dirty="0" err="1"/>
              <a:t>đúp</a:t>
            </a:r>
            <a:r>
              <a:rPr lang="en-US" altLang="ko-KR" dirty="0"/>
              <a:t> </a:t>
            </a:r>
            <a:r>
              <a:rPr lang="en-US" altLang="ko-KR" dirty="0" err="1"/>
              <a:t>vào</a:t>
            </a:r>
            <a:r>
              <a:rPr lang="en-US" altLang="ko-KR" dirty="0"/>
              <a:t> </a:t>
            </a:r>
            <a:r>
              <a:rPr lang="en-US" altLang="ko-KR" dirty="0" err="1"/>
              <a:t>mục</a:t>
            </a:r>
            <a:r>
              <a:rPr lang="en-US" altLang="ko-KR" dirty="0"/>
              <a:t> </a:t>
            </a:r>
            <a:r>
              <a:rPr lang="en-US" altLang="ko-KR" dirty="0" err="1"/>
              <a:t>nhập</a:t>
            </a:r>
            <a:r>
              <a:rPr lang="en-US" altLang="ko-KR" dirty="0"/>
              <a:t> </a:t>
            </a:r>
            <a:r>
              <a:rPr lang="en-US" altLang="ko-KR" dirty="0" err="1"/>
              <a:t>của</a:t>
            </a:r>
            <a:r>
              <a:rPr lang="en-US" altLang="ko-KR" dirty="0"/>
              <a:t> VM </a:t>
            </a:r>
            <a:r>
              <a:rPr lang="en-US" altLang="ko-KR" dirty="0" err="1"/>
              <a:t>trong</a:t>
            </a:r>
            <a:r>
              <a:rPr lang="en-US" altLang="ko-KR" dirty="0"/>
              <a:t> </a:t>
            </a:r>
            <a:r>
              <a:rPr lang="en-US" altLang="ko-KR" dirty="0" err="1"/>
              <a:t>danh</a:t>
            </a:r>
            <a:r>
              <a:rPr lang="en-US" altLang="ko-KR" dirty="0"/>
              <a:t> </a:t>
            </a:r>
            <a:r>
              <a:rPr lang="en-US" altLang="ko-KR" dirty="0" err="1"/>
              <a:t>sách</a:t>
            </a:r>
            <a:endParaRPr lang="en-US" altLang="ko-KR" dirty="0"/>
          </a:p>
          <a:p>
            <a:pPr lvl="1"/>
            <a:r>
              <a:rPr lang="en-US" altLang="ko-KR" dirty="0" err="1"/>
              <a:t>Chọn</a:t>
            </a:r>
            <a:r>
              <a:rPr lang="en-US" altLang="ko-KR" dirty="0"/>
              <a:t> </a:t>
            </a:r>
            <a:r>
              <a:rPr lang="en-US" altLang="ko-KR" dirty="0" err="1"/>
              <a:t>mục</a:t>
            </a:r>
            <a:r>
              <a:rPr lang="en-US" altLang="ko-KR" dirty="0"/>
              <a:t> </a:t>
            </a:r>
            <a:r>
              <a:rPr lang="en-US" altLang="ko-KR" dirty="0" err="1"/>
              <a:t>nhập</a:t>
            </a:r>
            <a:r>
              <a:rPr lang="en-US" altLang="ko-KR" dirty="0"/>
              <a:t> </a:t>
            </a:r>
            <a:r>
              <a:rPr lang="en-US" altLang="ko-KR" dirty="0" err="1"/>
              <a:t>của</a:t>
            </a:r>
            <a:r>
              <a:rPr lang="en-US" altLang="ko-KR" dirty="0"/>
              <a:t> VM </a:t>
            </a:r>
            <a:r>
              <a:rPr lang="en-US" altLang="ko-KR" dirty="0" err="1"/>
              <a:t>trong</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và</a:t>
            </a:r>
            <a:r>
              <a:rPr lang="en-US" altLang="ko-KR" dirty="0"/>
              <a:t> </a:t>
            </a:r>
            <a:r>
              <a:rPr lang="en-US" altLang="ko-KR" dirty="0" err="1"/>
              <a:t>nhấp</a:t>
            </a:r>
            <a:r>
              <a:rPr lang="en-US" altLang="ko-KR" dirty="0"/>
              <a:t> </a:t>
            </a:r>
            <a:r>
              <a:rPr lang="en-US" altLang="ko-KR" dirty="0" err="1"/>
              <a:t>vào</a:t>
            </a:r>
            <a:r>
              <a:rPr lang="en-US" altLang="ko-KR" dirty="0"/>
              <a:t> </a:t>
            </a:r>
            <a:r>
              <a:rPr lang="en-US" altLang="ko-KR" b="1" dirty="0"/>
              <a:t>Start</a:t>
            </a:r>
            <a:endParaRPr lang="ko-KR" altLang="en-US" b="1" dirty="0"/>
          </a:p>
        </p:txBody>
      </p:sp>
      <p:pic>
        <p:nvPicPr>
          <p:cNvPr id="6" name="그림 5">
            <a:extLst>
              <a:ext uri="{FF2B5EF4-FFF2-40B4-BE49-F238E27FC236}">
                <a16:creationId xmlns:a16="http://schemas.microsoft.com/office/drawing/2014/main" id="{E06ABDEB-245B-44E7-825B-166111A40C26}"/>
              </a:ext>
            </a:extLst>
          </p:cNvPr>
          <p:cNvPicPr>
            <a:picLocks noChangeAspect="1"/>
          </p:cNvPicPr>
          <p:nvPr/>
        </p:nvPicPr>
        <p:blipFill>
          <a:blip r:embed="rId3"/>
          <a:stretch>
            <a:fillRect/>
          </a:stretch>
        </p:blipFill>
        <p:spPr>
          <a:xfrm>
            <a:off x="704850" y="3533794"/>
            <a:ext cx="4960971" cy="2577972"/>
          </a:xfrm>
          <a:prstGeom prst="rect">
            <a:avLst/>
          </a:prstGeom>
        </p:spPr>
      </p:pic>
      <p:grpSp>
        <p:nvGrpSpPr>
          <p:cNvPr id="7" name="그룹 6">
            <a:extLst>
              <a:ext uri="{FF2B5EF4-FFF2-40B4-BE49-F238E27FC236}">
                <a16:creationId xmlns:a16="http://schemas.microsoft.com/office/drawing/2014/main" id="{83254C47-C205-48D5-A065-08D90256BEBE}"/>
              </a:ext>
            </a:extLst>
          </p:cNvPr>
          <p:cNvGrpSpPr/>
          <p:nvPr/>
        </p:nvGrpSpPr>
        <p:grpSpPr>
          <a:xfrm>
            <a:off x="5901429" y="4822780"/>
            <a:ext cx="3328101" cy="1246829"/>
            <a:chOff x="3454896" y="4736183"/>
            <a:chExt cx="3619185" cy="1295156"/>
          </a:xfrm>
        </p:grpSpPr>
        <p:sp>
          <p:nvSpPr>
            <p:cNvPr id="8" name="직사각형 42">
              <a:extLst>
                <a:ext uri="{FF2B5EF4-FFF2-40B4-BE49-F238E27FC236}">
                  <a16:creationId xmlns:a16="http://schemas.microsoft.com/office/drawing/2014/main" id="{2BC8A81C-F852-4AD4-AAE1-7A09F7F71A12}"/>
                </a:ext>
              </a:extLst>
            </p:cNvPr>
            <p:cNvSpPr/>
            <p:nvPr/>
          </p:nvSpPr>
          <p:spPr>
            <a:xfrm>
              <a:off x="3454900" y="5639453"/>
              <a:ext cx="3619181"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9" name="직사각형 43">
              <a:extLst>
                <a:ext uri="{FF2B5EF4-FFF2-40B4-BE49-F238E27FC236}">
                  <a16:creationId xmlns:a16="http://schemas.microsoft.com/office/drawing/2014/main" id="{6F6740B5-FAA9-4C30-B1BF-A9A2EAE2A0AC}"/>
                </a:ext>
              </a:extLst>
            </p:cNvPr>
            <p:cNvSpPr/>
            <p:nvPr/>
          </p:nvSpPr>
          <p:spPr>
            <a:xfrm>
              <a:off x="3454898" y="5190962"/>
              <a:ext cx="36191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0" name="직사각형 44">
              <a:extLst>
                <a:ext uri="{FF2B5EF4-FFF2-40B4-BE49-F238E27FC236}">
                  <a16:creationId xmlns:a16="http://schemas.microsoft.com/office/drawing/2014/main" id="{FB1F5961-68F5-4E3E-8588-93E386DB43A9}"/>
                </a:ext>
              </a:extLst>
            </p:cNvPr>
            <p:cNvSpPr/>
            <p:nvPr/>
          </p:nvSpPr>
          <p:spPr>
            <a:xfrm>
              <a:off x="3454896" y="4736183"/>
              <a:ext cx="3619181"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grpSp>
      <p:sp>
        <p:nvSpPr>
          <p:cNvPr id="11" name="사각형: 둥근 모서리 8">
            <a:extLst>
              <a:ext uri="{FF2B5EF4-FFF2-40B4-BE49-F238E27FC236}">
                <a16:creationId xmlns:a16="http://schemas.microsoft.com/office/drawing/2014/main" id="{6C77B3F6-8237-4CA3-B38D-79D6C1E868C3}"/>
              </a:ext>
            </a:extLst>
          </p:cNvPr>
          <p:cNvSpPr/>
          <p:nvPr/>
        </p:nvSpPr>
        <p:spPr>
          <a:xfrm>
            <a:off x="5901429" y="3721824"/>
            <a:ext cx="875985" cy="10036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Korean 400" panose="020B0503030303020204" pitchFamily="50" charset="-127"/>
              </a:rPr>
              <a:t>Máy</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ảo</a:t>
            </a:r>
            <a:endParaRPr lang="ko-KR" altLang="en-US" sz="1400" dirty="0">
              <a:solidFill>
                <a:schemeClr val="bg1"/>
              </a:solidFill>
              <a:latin typeface="SamsungOne-600" panose="020B0703030303020204"/>
              <a:ea typeface="SamsungOneKorean 400" panose="020B0503030303020204" pitchFamily="50" charset="-127"/>
            </a:endParaRPr>
          </a:p>
        </p:txBody>
      </p:sp>
    </p:spTree>
    <p:extLst>
      <p:ext uri="{BB962C8B-B14F-4D97-AF65-F5344CB8AC3E}">
        <p14:creationId xmlns:p14="http://schemas.microsoft.com/office/powerpoint/2010/main" val="11382215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Đóng</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ảo</a:t>
            </a:r>
            <a:r>
              <a:rPr lang="en-US" altLang="ko-KR" dirty="0">
                <a:ea typeface="SamsungOneKorean 400" panose="020B0503030303020204" pitchFamily="50" charset="-127"/>
              </a:rPr>
              <a:t> </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a:t>Click </a:t>
            </a:r>
            <a:r>
              <a:rPr lang="en-US" altLang="ko-KR" dirty="0" err="1"/>
              <a:t>vào</a:t>
            </a:r>
            <a:r>
              <a:rPr lang="en-US" altLang="ko-KR" dirty="0"/>
              <a:t> </a:t>
            </a:r>
            <a:r>
              <a:rPr lang="en-US" altLang="ko-KR" dirty="0" err="1"/>
              <a:t>nút</a:t>
            </a:r>
            <a:r>
              <a:rPr lang="en-US" altLang="ko-KR" dirty="0"/>
              <a:t> Close </a:t>
            </a:r>
            <a:r>
              <a:rPr lang="en-US" altLang="ko-KR" dirty="0" err="1"/>
              <a:t>của</a:t>
            </a:r>
            <a:r>
              <a:rPr lang="en-US" altLang="ko-KR" dirty="0"/>
              <a:t> </a:t>
            </a:r>
            <a:r>
              <a:rPr lang="en-US" altLang="ko-KR" dirty="0" err="1"/>
              <a:t>cửa</a:t>
            </a:r>
            <a:r>
              <a:rPr lang="en-US" altLang="ko-KR" dirty="0"/>
              <a:t> </a:t>
            </a:r>
            <a:r>
              <a:rPr lang="en-US" altLang="ko-KR" dirty="0" err="1"/>
              <a:t>sổ</a:t>
            </a:r>
            <a:r>
              <a:rPr lang="en-US" altLang="ko-KR" dirty="0"/>
              <a:t> </a:t>
            </a:r>
            <a:r>
              <a:rPr lang="en-US" altLang="ko-KR" dirty="0" err="1"/>
              <a:t>máy</a:t>
            </a:r>
            <a:r>
              <a:rPr lang="en-US" altLang="ko-KR" dirty="0"/>
              <a:t> </a:t>
            </a:r>
            <a:r>
              <a:rPr lang="en-US" altLang="ko-KR" dirty="0" err="1"/>
              <a:t>ảo</a:t>
            </a:r>
            <a:endParaRPr lang="ko-KR" altLang="en-US" dirty="0"/>
          </a:p>
        </p:txBody>
      </p:sp>
      <p:pic>
        <p:nvPicPr>
          <p:cNvPr id="6" name="그림 5">
            <a:extLst>
              <a:ext uri="{FF2B5EF4-FFF2-40B4-BE49-F238E27FC236}">
                <a16:creationId xmlns:a16="http://schemas.microsoft.com/office/drawing/2014/main" id="{EE1317BC-FA3D-4545-8C92-04A7BCD82D05}"/>
              </a:ext>
            </a:extLst>
          </p:cNvPr>
          <p:cNvPicPr>
            <a:picLocks noChangeAspect="1"/>
          </p:cNvPicPr>
          <p:nvPr/>
        </p:nvPicPr>
        <p:blipFill>
          <a:blip r:embed="rId3"/>
          <a:stretch>
            <a:fillRect/>
          </a:stretch>
        </p:blipFill>
        <p:spPr>
          <a:xfrm>
            <a:off x="2855122" y="3860507"/>
            <a:ext cx="4195756" cy="2413293"/>
          </a:xfrm>
          <a:prstGeom prst="rect">
            <a:avLst/>
          </a:prstGeom>
        </p:spPr>
      </p:pic>
      <p:sp>
        <p:nvSpPr>
          <p:cNvPr id="7" name="텍스트 개체 틀 4">
            <a:extLst>
              <a:ext uri="{FF2B5EF4-FFF2-40B4-BE49-F238E27FC236}">
                <a16:creationId xmlns:a16="http://schemas.microsoft.com/office/drawing/2014/main" id="{84FF6438-0843-4205-B0BC-D56DD4E40988}"/>
              </a:ext>
            </a:extLst>
          </p:cNvPr>
          <p:cNvSpPr txBox="1">
            <a:spLocks/>
          </p:cNvSpPr>
          <p:nvPr/>
        </p:nvSpPr>
        <p:spPr>
          <a:xfrm>
            <a:off x="916684" y="3596565"/>
            <a:ext cx="8329456" cy="321038"/>
          </a:xfrm>
          <a:prstGeom prst="rect">
            <a:avLst/>
          </a:prstGeom>
        </p:spPr>
        <p:txBody>
          <a:bodyPr/>
          <a:lstStyle>
            <a:lvl1pPr marL="177800" indent="-177800" algn="l" defTabSz="844083" rtl="0" eaLnBrk="1" latinLnBrk="1" hangingPunct="1">
              <a:lnSpc>
                <a:spcPts val="1800"/>
              </a:lnSpc>
              <a:spcBef>
                <a:spcPts val="923"/>
              </a:spcBef>
              <a:buFontTx/>
              <a:buBlip>
                <a:blip r:embed="rId4"/>
              </a:buBlip>
              <a:defRPr kumimoji="1" lang="en-US" altLang="ko-KR" sz="1400" kern="1200" smtClean="0">
                <a:solidFill>
                  <a:prstClr val="black">
                    <a:lumMod val="85000"/>
                    <a:lumOff val="15000"/>
                  </a:prstClr>
                </a:solidFill>
                <a:latin typeface="SamsungOne-400" panose="020B0503030303020204"/>
                <a:ea typeface="SamsungOne-400" panose="020B0503030303020204"/>
                <a:cs typeface="+mn-cs"/>
              </a:defRPr>
            </a:lvl1pPr>
            <a:lvl2pPr marL="360363" indent="-182563" algn="l" defTabSz="844083" rtl="0" eaLnBrk="1" latinLnBrk="1" hangingPunct="1">
              <a:lnSpc>
                <a:spcPts val="1800"/>
              </a:lnSpc>
              <a:spcBef>
                <a:spcPts val="462"/>
              </a:spcBef>
              <a:buSzPct val="80000"/>
              <a:buFontTx/>
              <a:buBlip>
                <a:blip r:embed="rId5"/>
              </a:buBlip>
              <a:tabLst>
                <a:tab pos="447675" algn="l"/>
              </a:tabLst>
              <a:defRPr lang="en-US" altLang="ko-KR" sz="1300" kern="1200" dirty="0" smtClean="0">
                <a:solidFill>
                  <a:prstClr val="black">
                    <a:lumMod val="85000"/>
                    <a:lumOff val="15000"/>
                  </a:prstClr>
                </a:solidFill>
                <a:latin typeface="SamsungOne-400" panose="020B0503030303020204"/>
                <a:ea typeface="SamsungOne-400" panose="020B0503030303020204"/>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lgn="ctr" fontAlgn="auto">
              <a:lnSpc>
                <a:spcPct val="100000"/>
              </a:lnSpc>
              <a:spcAft>
                <a:spcPts val="0"/>
              </a:spcAft>
              <a:buNone/>
            </a:pPr>
            <a:r>
              <a:rPr lang="vi-VN" dirty="0">
                <a:solidFill>
                  <a:srgbClr val="193EB0"/>
                </a:solidFill>
                <a:latin typeface="SamsungOne-600" panose="020B0703030303020204"/>
                <a:ea typeface="SamsungOne-600C" panose="020B0706030303020204" pitchFamily="34" charset="0"/>
              </a:rPr>
              <a:t>tùy chọn nào giống như khi chúng ta tắt PC thông thường?</a:t>
            </a:r>
            <a:endParaRPr lang="en-US" altLang="ko-KR" dirty="0">
              <a:solidFill>
                <a:srgbClr val="193EB0"/>
              </a:solidFill>
              <a:latin typeface="SamsungOne-600" panose="020B0703030303020204"/>
              <a:ea typeface="SamsungOne-600C" panose="020B0706030303020204" pitchFamily="34" charset="0"/>
            </a:endParaRPr>
          </a:p>
        </p:txBody>
      </p:sp>
      <p:pic>
        <p:nvPicPr>
          <p:cNvPr id="8" name="그림 7">
            <a:extLst>
              <a:ext uri="{FF2B5EF4-FFF2-40B4-BE49-F238E27FC236}">
                <a16:creationId xmlns:a16="http://schemas.microsoft.com/office/drawing/2014/main" id="{205F65DB-991A-433E-8115-7D6635B5AA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5130" y="2742428"/>
            <a:ext cx="334596" cy="529376"/>
          </a:xfrm>
          <a:prstGeom prst="rect">
            <a:avLst/>
          </a:prstGeom>
        </p:spPr>
      </p:pic>
      <p:grpSp>
        <p:nvGrpSpPr>
          <p:cNvPr id="9" name="그룹 8">
            <a:extLst>
              <a:ext uri="{FF2B5EF4-FFF2-40B4-BE49-F238E27FC236}">
                <a16:creationId xmlns:a16="http://schemas.microsoft.com/office/drawing/2014/main" id="{134C90DE-E555-4F9D-9452-37769BD509E2}"/>
              </a:ext>
            </a:extLst>
          </p:cNvPr>
          <p:cNvGrpSpPr/>
          <p:nvPr/>
        </p:nvGrpSpPr>
        <p:grpSpPr>
          <a:xfrm>
            <a:off x="4602425" y="2648649"/>
            <a:ext cx="957974" cy="957974"/>
            <a:chOff x="4725276" y="2533426"/>
            <a:chExt cx="957974" cy="957974"/>
          </a:xfrm>
        </p:grpSpPr>
        <p:sp>
          <p:nvSpPr>
            <p:cNvPr id="10" name="타원 9">
              <a:extLst>
                <a:ext uri="{FF2B5EF4-FFF2-40B4-BE49-F238E27FC236}">
                  <a16:creationId xmlns:a16="http://schemas.microsoft.com/office/drawing/2014/main" id="{2EECC9D9-EDA7-43C2-B41D-63C6C5FB86A1}"/>
                </a:ext>
              </a:extLst>
            </p:cNvPr>
            <p:cNvSpPr/>
            <p:nvPr/>
          </p:nvSpPr>
          <p:spPr>
            <a:xfrm>
              <a:off x="4725276" y="2533426"/>
              <a:ext cx="957974" cy="957974"/>
            </a:xfrm>
            <a:prstGeom prst="ellipse">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pic>
          <p:nvPicPr>
            <p:cNvPr id="11" name="그림 10">
              <a:extLst>
                <a:ext uri="{FF2B5EF4-FFF2-40B4-BE49-F238E27FC236}">
                  <a16:creationId xmlns:a16="http://schemas.microsoft.com/office/drawing/2014/main" id="{65E23B9B-8ABF-4CD8-82B9-50B1DFCF05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7981" y="2627205"/>
              <a:ext cx="334596" cy="529376"/>
            </a:xfrm>
            <a:prstGeom prst="rect">
              <a:avLst/>
            </a:prstGeom>
          </p:spPr>
        </p:pic>
      </p:grpSp>
    </p:spTree>
    <p:extLst>
      <p:ext uri="{BB962C8B-B14F-4D97-AF65-F5344CB8AC3E}">
        <p14:creationId xmlns:p14="http://schemas.microsoft.com/office/powerpoint/2010/main" val="3644589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Xóa</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ảo</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err="1"/>
              <a:t>Nhấp</a:t>
            </a:r>
            <a:r>
              <a:rPr lang="en-US" altLang="ko-KR" dirty="0"/>
              <a:t> </a:t>
            </a:r>
            <a:r>
              <a:rPr lang="en-US" altLang="ko-KR" dirty="0" err="1"/>
              <a:t>chuột</a:t>
            </a:r>
            <a:r>
              <a:rPr lang="en-US" altLang="ko-KR" dirty="0"/>
              <a:t> </a:t>
            </a:r>
            <a:r>
              <a:rPr lang="en-US" altLang="ko-KR" dirty="0" err="1"/>
              <a:t>phải</a:t>
            </a:r>
            <a:r>
              <a:rPr lang="en-US" altLang="ko-KR" dirty="0"/>
              <a:t> </a:t>
            </a:r>
            <a:r>
              <a:rPr lang="en-US" altLang="ko-KR" dirty="0" err="1"/>
              <a:t>vào</a:t>
            </a:r>
            <a:r>
              <a:rPr lang="en-US" altLang="ko-KR" dirty="0"/>
              <a:t> </a:t>
            </a:r>
            <a:r>
              <a:rPr lang="en-US" altLang="ko-KR" dirty="0" err="1"/>
              <a:t>Máy</a:t>
            </a:r>
            <a:r>
              <a:rPr lang="en-US" altLang="ko-KR" dirty="0"/>
              <a:t> </a:t>
            </a:r>
            <a:r>
              <a:rPr lang="en-US" altLang="ko-KR" dirty="0" err="1"/>
              <a:t>ảo</a:t>
            </a:r>
            <a:r>
              <a:rPr lang="en-US" altLang="ko-KR" dirty="0"/>
              <a:t> </a:t>
            </a:r>
            <a:r>
              <a:rPr lang="en-US" altLang="ko-KR" dirty="0" err="1"/>
              <a:t>và</a:t>
            </a:r>
            <a:r>
              <a:rPr lang="en-US" altLang="ko-KR" dirty="0"/>
              <a:t> </a:t>
            </a:r>
            <a:r>
              <a:rPr lang="en-US" altLang="ko-KR" dirty="0" err="1"/>
              <a:t>chọn</a:t>
            </a:r>
            <a:r>
              <a:rPr lang="en-US" altLang="ko-KR" dirty="0"/>
              <a:t> </a:t>
            </a:r>
            <a:r>
              <a:rPr lang="en-US" altLang="ko-KR" b="1" dirty="0" err="1"/>
              <a:t>Xóa</a:t>
            </a:r>
            <a:endParaRPr lang="ko-KR" altLang="en-US" b="1" dirty="0"/>
          </a:p>
        </p:txBody>
      </p:sp>
      <p:pic>
        <p:nvPicPr>
          <p:cNvPr id="6" name="그림 5">
            <a:extLst>
              <a:ext uri="{FF2B5EF4-FFF2-40B4-BE49-F238E27FC236}">
                <a16:creationId xmlns:a16="http://schemas.microsoft.com/office/drawing/2014/main" id="{C31E1677-C764-49AD-910A-5FDC8879E638}"/>
              </a:ext>
            </a:extLst>
          </p:cNvPr>
          <p:cNvPicPr>
            <a:picLocks noChangeAspect="1"/>
          </p:cNvPicPr>
          <p:nvPr/>
        </p:nvPicPr>
        <p:blipFill>
          <a:blip r:embed="rId3"/>
          <a:stretch>
            <a:fillRect/>
          </a:stretch>
        </p:blipFill>
        <p:spPr>
          <a:xfrm>
            <a:off x="704850" y="2691804"/>
            <a:ext cx="5365800" cy="3087173"/>
          </a:xfrm>
          <a:prstGeom prst="rect">
            <a:avLst/>
          </a:prstGeom>
        </p:spPr>
      </p:pic>
      <p:pic>
        <p:nvPicPr>
          <p:cNvPr id="7" name="그림 6">
            <a:extLst>
              <a:ext uri="{FF2B5EF4-FFF2-40B4-BE49-F238E27FC236}">
                <a16:creationId xmlns:a16="http://schemas.microsoft.com/office/drawing/2014/main" id="{0EB5DDAF-0070-434A-B0B5-6AF049676A70}"/>
              </a:ext>
            </a:extLst>
          </p:cNvPr>
          <p:cNvPicPr>
            <a:picLocks noChangeAspect="1"/>
          </p:cNvPicPr>
          <p:nvPr/>
        </p:nvPicPr>
        <p:blipFill>
          <a:blip r:embed="rId4"/>
          <a:stretch>
            <a:fillRect/>
          </a:stretch>
        </p:blipFill>
        <p:spPr>
          <a:xfrm>
            <a:off x="5193844" y="4448899"/>
            <a:ext cx="3582021" cy="1824901"/>
          </a:xfrm>
          <a:prstGeom prst="rect">
            <a:avLst/>
          </a:prstGeom>
        </p:spPr>
      </p:pic>
    </p:spTree>
    <p:extLst>
      <p:ext uri="{BB962C8B-B14F-4D97-AF65-F5344CB8AC3E}">
        <p14:creationId xmlns:p14="http://schemas.microsoft.com/office/powerpoint/2010/main" val="36084827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Nhập</a:t>
            </a:r>
            <a:r>
              <a:rPr lang="en-US" altLang="ko-KR" dirty="0">
                <a:ea typeface="SamsungOneKorean 400" panose="020B0503030303020204" pitchFamily="50" charset="-127"/>
              </a:rPr>
              <a:t> &amp; </a:t>
            </a:r>
            <a:r>
              <a:rPr lang="en-US" altLang="ko-KR" dirty="0" err="1">
                <a:ea typeface="SamsungOneKorean 400" panose="020B0503030303020204" pitchFamily="50" charset="-127"/>
              </a:rPr>
              <a:t>Xuất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a:xfrm>
            <a:off x="535872" y="2226568"/>
            <a:ext cx="4619058" cy="914400"/>
          </a:xfrm>
        </p:spPr>
        <p:txBody>
          <a:bodyPr/>
          <a:lstStyle/>
          <a:p>
            <a:r>
              <a:rPr lang="vi-VN" altLang="ko-KR" dirty="0"/>
              <a:t>Tính năng nhập cho phép bạn dễ dàng nhập hình ảnh máy ảo vào môi trường VirtualBox của mình.</a:t>
            </a:r>
            <a:endParaRPr lang="en-US" altLang="ko-KR" dirty="0"/>
          </a:p>
          <a:p>
            <a:pPr lvl="1">
              <a:spcBef>
                <a:spcPts val="462"/>
              </a:spcBef>
              <a:defRPr/>
            </a:pPr>
            <a:r>
              <a:rPr lang="en-US" altLang="ko-KR" dirty="0" err="1"/>
              <a:t>Không</a:t>
            </a:r>
            <a:r>
              <a:rPr lang="en-US" altLang="ko-KR" dirty="0"/>
              <a:t> </a:t>
            </a:r>
            <a:r>
              <a:rPr lang="en-US" altLang="ko-KR" dirty="0" err="1"/>
              <a:t>cần</a:t>
            </a:r>
            <a:r>
              <a:rPr lang="en-US" altLang="ko-KR" dirty="0"/>
              <a:t> </a:t>
            </a:r>
            <a:r>
              <a:rPr lang="en-US" altLang="ko-KR" dirty="0" err="1"/>
              <a:t>tạo</a:t>
            </a:r>
            <a:r>
              <a:rPr lang="en-US" altLang="ko-KR" dirty="0"/>
              <a:t> </a:t>
            </a:r>
            <a:r>
              <a:rPr lang="en-US" altLang="ko-KR" dirty="0" err="1"/>
              <a:t>Máy</a:t>
            </a:r>
            <a:r>
              <a:rPr lang="en-US" altLang="ko-KR" dirty="0"/>
              <a:t> </a:t>
            </a:r>
            <a:r>
              <a:rPr lang="en-US" altLang="ko-KR" dirty="0" err="1"/>
              <a:t>ảo</a:t>
            </a:r>
            <a:endParaRPr lang="en-US" altLang="ko-KR" dirty="0"/>
          </a:p>
          <a:p>
            <a:pPr lvl="1">
              <a:spcBef>
                <a:spcPts val="462"/>
              </a:spcBef>
              <a:defRPr/>
            </a:pPr>
            <a:r>
              <a:rPr lang="en-US" altLang="ko-KR" dirty="0" err="1"/>
              <a:t>Không</a:t>
            </a:r>
            <a:r>
              <a:rPr lang="en-US" altLang="ko-KR" dirty="0"/>
              <a:t> </a:t>
            </a:r>
            <a:r>
              <a:rPr lang="en-US" altLang="ko-KR" dirty="0" err="1"/>
              <a:t>cần</a:t>
            </a:r>
            <a:r>
              <a:rPr lang="en-US" altLang="ko-KR" dirty="0"/>
              <a:t> </a:t>
            </a:r>
            <a:r>
              <a:rPr lang="en-US" altLang="ko-KR" dirty="0" err="1"/>
              <a:t>cài</a:t>
            </a:r>
            <a:r>
              <a:rPr lang="en-US" altLang="ko-KR" dirty="0"/>
              <a:t> </a:t>
            </a:r>
            <a:r>
              <a:rPr lang="en-US" altLang="ko-KR" dirty="0" err="1"/>
              <a:t>đặt</a:t>
            </a:r>
            <a:r>
              <a:rPr lang="en-US" altLang="ko-KR" dirty="0"/>
              <a:t> </a:t>
            </a:r>
            <a:r>
              <a:rPr lang="en-US" altLang="ko-KR" dirty="0" err="1"/>
              <a:t>hệ</a:t>
            </a:r>
            <a:r>
              <a:rPr lang="en-US" altLang="ko-KR" dirty="0"/>
              <a:t> </a:t>
            </a:r>
            <a:r>
              <a:rPr lang="en-US" altLang="ko-KR" dirty="0" err="1"/>
              <a:t>điều</a:t>
            </a:r>
            <a:r>
              <a:rPr lang="en-US" altLang="ko-KR" dirty="0"/>
              <a:t> </a:t>
            </a:r>
            <a:r>
              <a:rPr lang="en-US" altLang="ko-KR" dirty="0" err="1"/>
              <a:t>hành</a:t>
            </a:r>
            <a:r>
              <a:rPr lang="en-US" altLang="ko-KR" dirty="0"/>
              <a:t> </a:t>
            </a:r>
            <a:r>
              <a:rPr lang="en-US" altLang="ko-KR" dirty="0" err="1"/>
              <a:t>và</a:t>
            </a:r>
            <a:r>
              <a:rPr lang="en-US" altLang="ko-KR" dirty="0"/>
              <a:t> </a:t>
            </a:r>
            <a:r>
              <a:rPr lang="en-US" altLang="ko-KR" dirty="0" err="1"/>
              <a:t>ứng</a:t>
            </a:r>
            <a:r>
              <a:rPr lang="en-US" altLang="ko-KR" dirty="0"/>
              <a:t> </a:t>
            </a:r>
            <a:r>
              <a:rPr lang="en-US" altLang="ko-KR" dirty="0" err="1"/>
              <a:t>dụng</a:t>
            </a:r>
            <a:r>
              <a:rPr lang="en-US" altLang="ko-KR" dirty="0"/>
              <a:t>.</a:t>
            </a:r>
            <a:endParaRPr kumimoji="0" lang="en-US" altLang="ko-KR" sz="1300" b="0" i="0" u="none" strike="noStrike" kern="1200" cap="none" spc="0" normalizeH="0" baseline="0" noProof="0" dirty="0">
              <a:ln>
                <a:noFill/>
              </a:ln>
              <a:solidFill>
                <a:prstClr val="black">
                  <a:lumMod val="85000"/>
                  <a:lumOff val="15000"/>
                </a:prstClr>
              </a:solidFill>
              <a:effectLst/>
              <a:uLnTx/>
              <a:uFillTx/>
              <a:cs typeface="+mn-cs"/>
            </a:endParaRPr>
          </a:p>
          <a:p>
            <a:pPr lvl="1">
              <a:spcBef>
                <a:spcPts val="462"/>
              </a:spcBef>
              <a:defRPr/>
            </a:pPr>
            <a:r>
              <a:rPr lang="vi-VN" altLang="ko-KR" dirty="0"/>
              <a:t>Chỉ cần nhập một máy ảo được tạo tốt</a:t>
            </a:r>
            <a:endParaRPr lang="en-US" altLang="ko-KR" dirty="0"/>
          </a:p>
          <a:p>
            <a:endParaRPr lang="en-US" altLang="ko-KR" dirty="0"/>
          </a:p>
          <a:p>
            <a:r>
              <a:rPr lang="vi-VN" altLang="ko-KR" dirty="0"/>
              <a:t>Xuất cho phép bạn dễ dàng xuất máy ảo từ môi trường VirtualBox của mình.</a:t>
            </a:r>
            <a:endParaRPr lang="en-US" altLang="ko-KR" dirty="0"/>
          </a:p>
          <a:p>
            <a:pPr lvl="1">
              <a:spcBef>
                <a:spcPts val="462"/>
              </a:spcBef>
              <a:defRPr/>
            </a:pPr>
            <a:r>
              <a:rPr lang="vi-VN" altLang="ko-KR" dirty="0"/>
              <a:t>Có thể xuất VM của bạn và chuyển sang PC hoặc môi trường khác.</a:t>
            </a:r>
            <a:endParaRPr lang="ko-KR" altLang="en-US" dirty="0"/>
          </a:p>
        </p:txBody>
      </p:sp>
      <p:grpSp>
        <p:nvGrpSpPr>
          <p:cNvPr id="6" name="그룹 5">
            <a:extLst>
              <a:ext uri="{FF2B5EF4-FFF2-40B4-BE49-F238E27FC236}">
                <a16:creationId xmlns:a16="http://schemas.microsoft.com/office/drawing/2014/main" id="{7B96FBA3-11CF-41C3-BB35-DE9556B2C4A7}"/>
              </a:ext>
            </a:extLst>
          </p:cNvPr>
          <p:cNvGrpSpPr/>
          <p:nvPr/>
        </p:nvGrpSpPr>
        <p:grpSpPr>
          <a:xfrm>
            <a:off x="5949959" y="1748897"/>
            <a:ext cx="3054915" cy="4082217"/>
            <a:chOff x="5949959" y="1748897"/>
            <a:chExt cx="3054915" cy="4082217"/>
          </a:xfrm>
        </p:grpSpPr>
        <p:grpSp>
          <p:nvGrpSpPr>
            <p:cNvPr id="7" name="그룹 6">
              <a:extLst>
                <a:ext uri="{FF2B5EF4-FFF2-40B4-BE49-F238E27FC236}">
                  <a16:creationId xmlns:a16="http://schemas.microsoft.com/office/drawing/2014/main" id="{E336D0E7-02E2-493E-B7D7-AD90047F03F1}"/>
                </a:ext>
              </a:extLst>
            </p:cNvPr>
            <p:cNvGrpSpPr/>
            <p:nvPr/>
          </p:nvGrpSpPr>
          <p:grpSpPr>
            <a:xfrm>
              <a:off x="5949959" y="1748897"/>
              <a:ext cx="3054915" cy="1875385"/>
              <a:chOff x="5949959" y="1748897"/>
              <a:chExt cx="3054915" cy="1875385"/>
            </a:xfrm>
          </p:grpSpPr>
          <p:grpSp>
            <p:nvGrpSpPr>
              <p:cNvPr id="17" name="그룹 16">
                <a:extLst>
                  <a:ext uri="{FF2B5EF4-FFF2-40B4-BE49-F238E27FC236}">
                    <a16:creationId xmlns:a16="http://schemas.microsoft.com/office/drawing/2014/main" id="{ADCA7F16-EFC9-4805-98D7-5A38BEF92A6E}"/>
                  </a:ext>
                </a:extLst>
              </p:cNvPr>
              <p:cNvGrpSpPr/>
              <p:nvPr/>
            </p:nvGrpSpPr>
            <p:grpSpPr>
              <a:xfrm>
                <a:off x="5949959" y="1748897"/>
                <a:ext cx="1584580" cy="1875385"/>
                <a:chOff x="5508547" y="3458117"/>
                <a:chExt cx="1584580" cy="2573222"/>
              </a:xfrm>
            </p:grpSpPr>
            <p:sp>
              <p:nvSpPr>
                <p:cNvPr id="19" name="직사각형 42">
                  <a:extLst>
                    <a:ext uri="{FF2B5EF4-FFF2-40B4-BE49-F238E27FC236}">
                      <a16:creationId xmlns:a16="http://schemas.microsoft.com/office/drawing/2014/main" id="{9CFD538E-B327-456E-B074-C5FE611D14C9}"/>
                    </a:ext>
                  </a:extLst>
                </p:cNvPr>
                <p:cNvSpPr/>
                <p:nvPr/>
              </p:nvSpPr>
              <p:spPr>
                <a:xfrm>
                  <a:off x="5508551" y="5639453"/>
                  <a:ext cx="1565530"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20" name="직사각형 43">
                  <a:extLst>
                    <a:ext uri="{FF2B5EF4-FFF2-40B4-BE49-F238E27FC236}">
                      <a16:creationId xmlns:a16="http://schemas.microsoft.com/office/drawing/2014/main" id="{DB36CC23-3F2C-4E9E-8352-4D345302D0FA}"/>
                    </a:ext>
                  </a:extLst>
                </p:cNvPr>
                <p:cNvSpPr/>
                <p:nvPr/>
              </p:nvSpPr>
              <p:spPr>
                <a:xfrm>
                  <a:off x="5508549" y="5190962"/>
                  <a:ext cx="1565530"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1" name="직사각형 44">
                  <a:extLst>
                    <a:ext uri="{FF2B5EF4-FFF2-40B4-BE49-F238E27FC236}">
                      <a16:creationId xmlns:a16="http://schemas.microsoft.com/office/drawing/2014/main" id="{6ECE7CE0-3653-4E5C-AE4C-80DA989D4E35}"/>
                    </a:ext>
                  </a:extLst>
                </p:cNvPr>
                <p:cNvSpPr/>
                <p:nvPr/>
              </p:nvSpPr>
              <p:spPr>
                <a:xfrm>
                  <a:off x="5508547" y="4736183"/>
                  <a:ext cx="1565530"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sp>
              <p:nvSpPr>
                <p:cNvPr id="22" name="사각형: 둥근 모서리 21">
                  <a:extLst>
                    <a:ext uri="{FF2B5EF4-FFF2-40B4-BE49-F238E27FC236}">
                      <a16:creationId xmlns:a16="http://schemas.microsoft.com/office/drawing/2014/main" id="{CC2FC7C1-540B-47FC-9E28-D8A17F3BDC7E}"/>
                    </a:ext>
                  </a:extLst>
                </p:cNvPr>
                <p:cNvSpPr/>
                <p:nvPr/>
              </p:nvSpPr>
              <p:spPr>
                <a:xfrm>
                  <a:off x="6119408" y="3458117"/>
                  <a:ext cx="973719" cy="1185187"/>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3" name="직사각형 58">
                  <a:extLst>
                    <a:ext uri="{FF2B5EF4-FFF2-40B4-BE49-F238E27FC236}">
                      <a16:creationId xmlns:a16="http://schemas.microsoft.com/office/drawing/2014/main" id="{0F6AAB03-D337-45E7-B302-7CEF667D1BB2}"/>
                    </a:ext>
                  </a:extLst>
                </p:cNvPr>
                <p:cNvSpPr/>
                <p:nvPr/>
              </p:nvSpPr>
              <p:spPr>
                <a:xfrm>
                  <a:off x="6165128" y="4175199"/>
                  <a:ext cx="877381"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24" name="직사각형 59">
                  <a:extLst>
                    <a:ext uri="{FF2B5EF4-FFF2-40B4-BE49-F238E27FC236}">
                      <a16:creationId xmlns:a16="http://schemas.microsoft.com/office/drawing/2014/main" id="{A66B9F2C-8013-4FF9-AF05-5A96EDAEF4F5}"/>
                    </a:ext>
                  </a:extLst>
                </p:cNvPr>
                <p:cNvSpPr/>
                <p:nvPr/>
              </p:nvSpPr>
              <p:spPr>
                <a:xfrm>
                  <a:off x="6165128" y="3588973"/>
                  <a:ext cx="877381" cy="548117"/>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600" panose="020B0703030303020204"/>
                      <a:ea typeface="SamsungOneKorean 400" panose="020B0503030303020204" pitchFamily="50" charset="-127"/>
                    </a:rPr>
                    <a:t>Ứng</a:t>
                  </a:r>
                  <a:r>
                    <a:rPr lang="en-US" altLang="ko-KR" sz="1200" dirty="0">
                      <a:solidFill>
                        <a:srgbClr val="193EB0"/>
                      </a:solidFill>
                      <a:latin typeface="SamsungOne-600" panose="020B0703030303020204"/>
                      <a:ea typeface="SamsungOneKorean 400" panose="020B0503030303020204" pitchFamily="50" charset="-127"/>
                    </a:rPr>
                    <a:t> </a:t>
                  </a:r>
                  <a:r>
                    <a:rPr lang="en-US" altLang="ko-KR" sz="1200" dirty="0" err="1">
                      <a:solidFill>
                        <a:srgbClr val="193EB0"/>
                      </a:solidFill>
                      <a:latin typeface="SamsungOne-600" panose="020B0703030303020204"/>
                      <a:ea typeface="SamsungOneKorean 400" panose="020B0503030303020204" pitchFamily="50" charset="-127"/>
                    </a:rPr>
                    <a:t>dụng</a:t>
                  </a:r>
                  <a:endParaRPr lang="ko-KR" altLang="en-US" sz="1200" dirty="0">
                    <a:solidFill>
                      <a:srgbClr val="193EB0"/>
                    </a:solidFill>
                    <a:latin typeface="SamsungOne-600" panose="020B0703030303020204"/>
                    <a:ea typeface="SamsungOneKorean 400" panose="020B0503030303020204" pitchFamily="50" charset="-127"/>
                  </a:endParaRPr>
                </a:p>
              </p:txBody>
            </p:sp>
          </p:grpSp>
          <p:pic>
            <p:nvPicPr>
              <p:cNvPr id="18" name="그림 17">
                <a:extLst>
                  <a:ext uri="{FF2B5EF4-FFF2-40B4-BE49-F238E27FC236}">
                    <a16:creationId xmlns:a16="http://schemas.microsoft.com/office/drawing/2014/main" id="{4A859CAD-BB1E-4A37-B155-D46496951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35" y="2015479"/>
                <a:ext cx="1392939" cy="512065"/>
              </a:xfrm>
              <a:prstGeom prst="rect">
                <a:avLst/>
              </a:prstGeom>
            </p:spPr>
          </p:pic>
        </p:grpSp>
        <p:grpSp>
          <p:nvGrpSpPr>
            <p:cNvPr id="8" name="그룹 7">
              <a:extLst>
                <a:ext uri="{FF2B5EF4-FFF2-40B4-BE49-F238E27FC236}">
                  <a16:creationId xmlns:a16="http://schemas.microsoft.com/office/drawing/2014/main" id="{026D8659-A4DE-4383-A9FA-75EA88ABD176}"/>
                </a:ext>
              </a:extLst>
            </p:cNvPr>
            <p:cNvGrpSpPr/>
            <p:nvPr/>
          </p:nvGrpSpPr>
          <p:grpSpPr>
            <a:xfrm>
              <a:off x="5949959" y="3938050"/>
              <a:ext cx="3054915" cy="1893064"/>
              <a:chOff x="5949959" y="4126737"/>
              <a:chExt cx="3054915" cy="1893064"/>
            </a:xfrm>
          </p:grpSpPr>
          <p:grpSp>
            <p:nvGrpSpPr>
              <p:cNvPr id="9" name="그룹 8">
                <a:extLst>
                  <a:ext uri="{FF2B5EF4-FFF2-40B4-BE49-F238E27FC236}">
                    <a16:creationId xmlns:a16="http://schemas.microsoft.com/office/drawing/2014/main" id="{48656F00-C896-4E82-994C-81B0CB506DA7}"/>
                  </a:ext>
                </a:extLst>
              </p:cNvPr>
              <p:cNvGrpSpPr/>
              <p:nvPr/>
            </p:nvGrpSpPr>
            <p:grpSpPr>
              <a:xfrm>
                <a:off x="5949959" y="4126737"/>
                <a:ext cx="1565534" cy="1893064"/>
                <a:chOff x="5508547" y="3433860"/>
                <a:chExt cx="1565534" cy="2597479"/>
              </a:xfrm>
            </p:grpSpPr>
            <p:sp>
              <p:nvSpPr>
                <p:cNvPr id="11" name="직사각형 42">
                  <a:extLst>
                    <a:ext uri="{FF2B5EF4-FFF2-40B4-BE49-F238E27FC236}">
                      <a16:creationId xmlns:a16="http://schemas.microsoft.com/office/drawing/2014/main" id="{D72EAF72-F7A7-472E-8DC1-CFDDE44C476F}"/>
                    </a:ext>
                  </a:extLst>
                </p:cNvPr>
                <p:cNvSpPr/>
                <p:nvPr/>
              </p:nvSpPr>
              <p:spPr>
                <a:xfrm>
                  <a:off x="5508551" y="5639453"/>
                  <a:ext cx="1565530" cy="391886"/>
                </a:xfrm>
                <a:prstGeom prst="roundRect">
                  <a:avLst/>
                </a:prstGeom>
                <a:solidFill>
                  <a:srgbClr val="66A1FE"/>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endParaRPr lang="ko-KR" altLang="en-US" sz="1400" dirty="0">
                    <a:solidFill>
                      <a:schemeClr val="bg1"/>
                    </a:solidFill>
                    <a:latin typeface="SamsungOne-600" panose="020B0703030303020204"/>
                    <a:ea typeface="SamsungOneKorean 400" panose="020B0503030303020204" pitchFamily="50" charset="-127"/>
                  </a:endParaRPr>
                </a:p>
              </p:txBody>
            </p:sp>
            <p:sp>
              <p:nvSpPr>
                <p:cNvPr id="12" name="직사각형 43">
                  <a:extLst>
                    <a:ext uri="{FF2B5EF4-FFF2-40B4-BE49-F238E27FC236}">
                      <a16:creationId xmlns:a16="http://schemas.microsoft.com/office/drawing/2014/main" id="{228FB92A-AAA4-4CE9-B35A-0BFC32A9DC56}"/>
                    </a:ext>
                  </a:extLst>
                </p:cNvPr>
                <p:cNvSpPr/>
                <p:nvPr/>
              </p:nvSpPr>
              <p:spPr>
                <a:xfrm>
                  <a:off x="5508549" y="5190962"/>
                  <a:ext cx="1565530"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3" name="직사각형 44">
                  <a:extLst>
                    <a:ext uri="{FF2B5EF4-FFF2-40B4-BE49-F238E27FC236}">
                      <a16:creationId xmlns:a16="http://schemas.microsoft.com/office/drawing/2014/main" id="{DADA5990-647F-4D41-AD74-98B231895B21}"/>
                    </a:ext>
                  </a:extLst>
                </p:cNvPr>
                <p:cNvSpPr/>
                <p:nvPr/>
              </p:nvSpPr>
              <p:spPr>
                <a:xfrm>
                  <a:off x="5508547" y="4736183"/>
                  <a:ext cx="1565530" cy="391886"/>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rgbClr val="193EB0"/>
                      </a:solidFill>
                      <a:latin typeface="SamsungOne-600" panose="020B0703030303020204"/>
                      <a:ea typeface="SamsungOne-600C" panose="020B0706030303020204" pitchFamily="34" charset="0"/>
                    </a:rPr>
                    <a:t>VirtualBox</a:t>
                  </a:r>
                  <a:endParaRPr lang="ko-KR" altLang="en-US" sz="1400" b="1" dirty="0">
                    <a:solidFill>
                      <a:srgbClr val="193EB0"/>
                    </a:solidFill>
                    <a:latin typeface="SamsungOne-600" panose="020B0703030303020204"/>
                    <a:ea typeface="SamsungOneKorean 400" panose="020B0503030303020204" pitchFamily="50" charset="-127"/>
                  </a:endParaRPr>
                </a:p>
              </p:txBody>
            </p:sp>
            <p:sp>
              <p:nvSpPr>
                <p:cNvPr id="14" name="사각형: 둥근 모서리 57">
                  <a:extLst>
                    <a:ext uri="{FF2B5EF4-FFF2-40B4-BE49-F238E27FC236}">
                      <a16:creationId xmlns:a16="http://schemas.microsoft.com/office/drawing/2014/main" id="{580F5B4A-80DA-42A8-A9A9-EE4878E6DAF8}"/>
                    </a:ext>
                  </a:extLst>
                </p:cNvPr>
                <p:cNvSpPr/>
                <p:nvPr/>
              </p:nvSpPr>
              <p:spPr>
                <a:xfrm>
                  <a:off x="6119408" y="3433860"/>
                  <a:ext cx="954669" cy="1209444"/>
                </a:xfrm>
                <a:prstGeom prst="roundRect">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5" name="직사각형 58">
                  <a:extLst>
                    <a:ext uri="{FF2B5EF4-FFF2-40B4-BE49-F238E27FC236}">
                      <a16:creationId xmlns:a16="http://schemas.microsoft.com/office/drawing/2014/main" id="{F5D2D995-0579-4393-B41C-CFDF98B8BC03}"/>
                    </a:ext>
                  </a:extLst>
                </p:cNvPr>
                <p:cNvSpPr/>
                <p:nvPr/>
              </p:nvSpPr>
              <p:spPr>
                <a:xfrm>
                  <a:off x="6163282" y="4175199"/>
                  <a:ext cx="879227" cy="391886"/>
                </a:xfrm>
                <a:prstGeom prst="roundRect">
                  <a:avLst/>
                </a:prstGeom>
                <a:solidFill>
                  <a:srgbClr val="E6E6E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93EB0"/>
                      </a:solidFill>
                      <a:latin typeface="SamsungOne-600" panose="020B0703030303020204"/>
                      <a:ea typeface="SamsungOne-600C" panose="020B0706030303020204" pitchFamily="34" charset="0"/>
                    </a:rPr>
                    <a:t>HĐH</a:t>
                  </a:r>
                  <a:endParaRPr lang="ko-KR" altLang="en-US" sz="1400" dirty="0">
                    <a:solidFill>
                      <a:srgbClr val="193EB0"/>
                    </a:solidFill>
                    <a:latin typeface="SamsungOne-600" panose="020B0703030303020204"/>
                    <a:ea typeface="SamsungOneKorean 400" panose="020B0503030303020204" pitchFamily="50" charset="-127"/>
                  </a:endParaRPr>
                </a:p>
              </p:txBody>
            </p:sp>
            <p:sp>
              <p:nvSpPr>
                <p:cNvPr id="16" name="직사각형 59">
                  <a:extLst>
                    <a:ext uri="{FF2B5EF4-FFF2-40B4-BE49-F238E27FC236}">
                      <a16:creationId xmlns:a16="http://schemas.microsoft.com/office/drawing/2014/main" id="{664A8540-1AAA-442D-A9B9-7FB3BED2C1E4}"/>
                    </a:ext>
                  </a:extLst>
                </p:cNvPr>
                <p:cNvSpPr/>
                <p:nvPr/>
              </p:nvSpPr>
              <p:spPr>
                <a:xfrm>
                  <a:off x="6163282" y="3550995"/>
                  <a:ext cx="879227" cy="586095"/>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600" panose="020B0703030303020204"/>
                      <a:ea typeface="SamsungOneKorean 400" panose="020B0503030303020204" pitchFamily="50" charset="-127"/>
                    </a:rPr>
                    <a:t>Ứng</a:t>
                  </a:r>
                  <a:r>
                    <a:rPr lang="en-US" altLang="ko-KR" sz="1200" dirty="0">
                      <a:solidFill>
                        <a:srgbClr val="193EB0"/>
                      </a:solidFill>
                      <a:latin typeface="SamsungOne-600" panose="020B0703030303020204"/>
                      <a:ea typeface="SamsungOneKorean 400" panose="020B0503030303020204" pitchFamily="50" charset="-127"/>
                    </a:rPr>
                    <a:t> </a:t>
                  </a:r>
                  <a:r>
                    <a:rPr lang="en-US" altLang="ko-KR" sz="1200" dirty="0" err="1">
                      <a:solidFill>
                        <a:srgbClr val="193EB0"/>
                      </a:solidFill>
                      <a:latin typeface="SamsungOne-600" panose="020B0703030303020204"/>
                      <a:ea typeface="SamsungOneKorean 400" panose="020B0503030303020204" pitchFamily="50" charset="-127"/>
                    </a:rPr>
                    <a:t>dụng</a:t>
                  </a:r>
                  <a:endParaRPr lang="ko-KR" altLang="en-US" sz="1200" dirty="0">
                    <a:solidFill>
                      <a:srgbClr val="193EB0"/>
                    </a:solidFill>
                    <a:latin typeface="SamsungOne-600" panose="020B0703030303020204"/>
                    <a:ea typeface="SamsungOneKorean 400" panose="020B0503030303020204" pitchFamily="50" charset="-127"/>
                  </a:endParaRPr>
                </a:p>
              </p:txBody>
            </p:sp>
          </p:grpSp>
          <p:pic>
            <p:nvPicPr>
              <p:cNvPr id="10" name="그림 9">
                <a:extLst>
                  <a:ext uri="{FF2B5EF4-FFF2-40B4-BE49-F238E27FC236}">
                    <a16:creationId xmlns:a16="http://schemas.microsoft.com/office/drawing/2014/main" id="{B2131537-5DA6-4BAD-B820-4C9FB6F11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1935" y="4240418"/>
                <a:ext cx="1392939" cy="512065"/>
              </a:xfrm>
              <a:prstGeom prst="rect">
                <a:avLst/>
              </a:prstGeom>
            </p:spPr>
          </p:pic>
        </p:grpSp>
      </p:grpSp>
    </p:spTree>
    <p:extLst>
      <p:ext uri="{BB962C8B-B14F-4D97-AF65-F5344CB8AC3E}">
        <p14:creationId xmlns:p14="http://schemas.microsoft.com/office/powerpoint/2010/main" val="38575842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759614F-D36F-4FD4-99C2-7B6D4F504719}"/>
              </a:ext>
            </a:extLst>
          </p:cNvPr>
          <p:cNvSpPr>
            <a:spLocks noGrp="1"/>
          </p:cNvSpPr>
          <p:nvPr>
            <p:ph type="body" sz="quarter" idx="10"/>
          </p:nvPr>
        </p:nvSpPr>
        <p:spPr/>
        <p:txBody>
          <a:bodyPr/>
          <a:lstStyle/>
          <a:p>
            <a:r>
              <a:rPr lang="en-US" altLang="ko-KR" dirty="0">
                <a:ea typeface="SamsungOneKorean 400" panose="020B0503030303020204" pitchFamily="50" charset="-127"/>
              </a:rPr>
              <a:t>Lab 1 : </a:t>
            </a:r>
            <a:r>
              <a:rPr lang="en-US" altLang="ko-KR" dirty="0" err="1">
                <a:ea typeface="SamsungOneKorean 400" panose="020B0503030303020204" pitchFamily="50" charset="-127"/>
              </a:rPr>
              <a:t>Khởi</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VirtualBox </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F91DEC9-05AA-4910-9722-27AE99512AEB}"/>
              </a:ext>
            </a:extLst>
          </p:cNvPr>
          <p:cNvSpPr>
            <a:spLocks noGrp="1"/>
          </p:cNvSpPr>
          <p:nvPr>
            <p:ph type="body" sz="quarter" idx="11"/>
          </p:nvPr>
        </p:nvSpPr>
        <p:spPr/>
        <p:txBody>
          <a:bodyPr/>
          <a:lstStyle/>
          <a:p>
            <a:r>
              <a:rPr lang="en-US" altLang="ko-KR" dirty="0" err="1">
                <a:ea typeface="SamsungOneKorean 400" panose="020B0503030303020204" pitchFamily="50" charset="-127"/>
              </a:rPr>
              <a:t>Nhập</a:t>
            </a:r>
            <a:r>
              <a:rPr lang="en-US" altLang="ko-KR" dirty="0">
                <a:ea typeface="SamsungOneKorean 400" panose="020B0503030303020204" pitchFamily="50" charset="-127"/>
              </a:rPr>
              <a:t> &amp; </a:t>
            </a:r>
            <a:r>
              <a:rPr lang="en-US" altLang="ko-KR" dirty="0" err="1">
                <a:ea typeface="SamsungOneKorean 400" panose="020B0503030303020204" pitchFamily="50" charset="-127"/>
              </a:rPr>
              <a:t>Xuất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B331809-BFD4-46BA-8BFB-CF0A94ABAB95}"/>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sp>
        <p:nvSpPr>
          <p:cNvPr id="5" name="텍스트 개체 틀 4">
            <a:extLst>
              <a:ext uri="{FF2B5EF4-FFF2-40B4-BE49-F238E27FC236}">
                <a16:creationId xmlns:a16="http://schemas.microsoft.com/office/drawing/2014/main" id="{FE6E7EFE-90A7-46D4-AFAC-564206F373CA}"/>
              </a:ext>
            </a:extLst>
          </p:cNvPr>
          <p:cNvSpPr>
            <a:spLocks noGrp="1"/>
          </p:cNvSpPr>
          <p:nvPr>
            <p:ph type="body" sz="quarter" idx="15"/>
          </p:nvPr>
        </p:nvSpPr>
        <p:spPr/>
        <p:txBody>
          <a:bodyPr/>
          <a:lstStyle/>
          <a:p>
            <a:r>
              <a:rPr lang="en-US" altLang="ko-KR" dirty="0" err="1"/>
              <a:t>Nhập</a:t>
            </a:r>
            <a:r>
              <a:rPr lang="en-US" altLang="ko-KR" dirty="0"/>
              <a:t> </a:t>
            </a:r>
            <a:r>
              <a:rPr lang="en-US" altLang="ko-KR" dirty="0" err="1"/>
              <a:t>và</a:t>
            </a:r>
            <a:r>
              <a:rPr lang="en-US" altLang="ko-KR" dirty="0"/>
              <a:t> </a:t>
            </a:r>
            <a:r>
              <a:rPr lang="en-US" altLang="ko-KR" dirty="0" err="1"/>
              <a:t>xuất</a:t>
            </a:r>
            <a:r>
              <a:rPr lang="en-US" altLang="ko-KR" dirty="0"/>
              <a:t> </a:t>
            </a:r>
            <a:r>
              <a:rPr lang="en-US" altLang="ko-KR" dirty="0" err="1"/>
              <a:t>máy</a:t>
            </a:r>
            <a:r>
              <a:rPr lang="en-US" altLang="ko-KR" dirty="0"/>
              <a:t> </a:t>
            </a:r>
            <a:r>
              <a:rPr lang="en-US" altLang="ko-KR" dirty="0" err="1"/>
              <a:t>ảo</a:t>
            </a:r>
            <a:endParaRPr lang="ko-KR" altLang="en-US" dirty="0"/>
          </a:p>
        </p:txBody>
      </p:sp>
      <p:pic>
        <p:nvPicPr>
          <p:cNvPr id="6" name="그림 5">
            <a:extLst>
              <a:ext uri="{FF2B5EF4-FFF2-40B4-BE49-F238E27FC236}">
                <a16:creationId xmlns:a16="http://schemas.microsoft.com/office/drawing/2014/main" id="{3DA55372-8E26-4D95-B541-F1C677F0D3DE}"/>
              </a:ext>
            </a:extLst>
          </p:cNvPr>
          <p:cNvPicPr>
            <a:picLocks noChangeAspect="1"/>
          </p:cNvPicPr>
          <p:nvPr/>
        </p:nvPicPr>
        <p:blipFill>
          <a:blip r:embed="rId3"/>
          <a:stretch>
            <a:fillRect/>
          </a:stretch>
        </p:blipFill>
        <p:spPr>
          <a:xfrm>
            <a:off x="820831" y="2683768"/>
            <a:ext cx="6099922" cy="3438369"/>
          </a:xfrm>
          <a:prstGeom prst="rect">
            <a:avLst/>
          </a:prstGeom>
        </p:spPr>
      </p:pic>
    </p:spTree>
    <p:extLst>
      <p:ext uri="{BB962C8B-B14F-4D97-AF65-F5344CB8AC3E}">
        <p14:creationId xmlns:p14="http://schemas.microsoft.com/office/powerpoint/2010/main" val="42559467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[Lab2]</a:t>
            </a:r>
          </a:p>
          <a:p>
            <a:r>
              <a:rPr lang="en-US" altLang="ko-KR" sz="2800" dirty="0" err="1">
                <a:ea typeface="SamsungOneKorean 400" panose="020B0503030303020204" pitchFamily="50" charset="-127"/>
              </a:rPr>
              <a:t>Làm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việc</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HDFS</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57" name="그룹 56">
            <a:extLst>
              <a:ext uri="{FF2B5EF4-FFF2-40B4-BE49-F238E27FC236}">
                <a16:creationId xmlns:a16="http://schemas.microsoft.com/office/drawing/2014/main" id="{89972EB8-534E-486B-8569-BA922BD24032}"/>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EF2780DA-B7E4-4103-B3BB-C1A9E608D8EB}"/>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AB7AFAD2-3CB0-4376-BA75-3B24E7072A95}"/>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637AAF37-EAF1-4DA7-8FC3-3AF8B96117C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89BAF46E-3404-4CE7-860F-0B3F345240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19712A5B-931A-43B4-B652-8CE02BB32469}"/>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7703C3B0-108B-495E-9455-61A6C28D7ACA}"/>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78A3E52-B546-49BE-AAE7-0D7460D64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5CAA1F52-9063-401E-B80B-BB68DFD79EE1}"/>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E527F545-68D8-4087-80FA-3408442372A4}"/>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5FA1F428-4FAD-4139-B1D1-BDE2ACD0BA97}"/>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DBE3FC91-23F9-4158-BBA8-8424A00D53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1B30D7AD-0B4E-4879-8E0B-7EF516A254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B91B6362-952F-42F5-943D-D65636789E0D}"/>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24B122CF-1E07-46CD-B1DD-DFC29277C67B}"/>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CDA53654-77CF-4C09-AF25-9A88878E8E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4F9BFCA0-92E8-488F-AEA0-2FB9172327D5}"/>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2EC0B36-610A-4E27-80C3-C988FFA28D8E}"/>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80AFE190-0127-433B-8CF3-A54ED03E61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645ED780-1106-43F2-99A9-930D265DF899}"/>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6FD40D42-F5AD-447A-97B8-C13F1A2C6EC2}"/>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ABC71525-DC93-40F3-A4C1-B3D14725CE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C7E9AD3C-FD97-4F79-AD4E-0DCCE6F3AED9}"/>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DCA2CF9B-E956-4AE1-AD1A-0834C4DFD3C3}"/>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67D88D34-2056-4E4A-92CD-476472E886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02A456E5-3281-46E9-B0E2-3416CEB435BB}"/>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2611A988-29E0-45D7-BB30-6CB85AD1D1FA}"/>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A42960B1-855E-40FE-899C-4876565349B4}"/>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D40AB254-8B29-4639-9449-0AF71CE508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0F962B2-6CB8-471E-9C83-74F0627BE6DB}"/>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693BE3E2-2891-4A64-B5CB-DD85C31FE5EF}"/>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A67F11C-ABD4-4FE6-8486-63EF6DCB43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2E3CAFD5-E2A0-4902-8F89-05FFA6364CF6}"/>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D2505621-6BDF-41FA-B8EB-5029A32FBE31}"/>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4A66E9A1-7DE8-42D7-959A-41FC61D0AC1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88B4BD4C-F59D-43B1-935C-BE6459E380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FDCCDA9C-AE20-4A74-949F-3D247080DE75}"/>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156BBA12-2A70-4AF0-8CDB-F4E60772D41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2DF495-0445-4505-8984-04B5E4FD193B}"/>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FED75F14-8C0A-4B22-B759-9E96A932368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FDB0B765-08B8-4E2A-B6F2-8A805D8C2D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1DAB4954-2C2E-4054-94A2-BF3E4ABCED56}"/>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EDDA5DF7-D5F1-49CA-B5FE-B81DD12AE612}"/>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D634E5FF-BC37-4C15-B996-9B4E829629B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4453F6E-2EC9-4711-9B7B-650F339656FD}"/>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524E320F-2679-4217-8F52-16EB417EFEBA}"/>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FAFE27AB-3ABD-4D0A-BBBC-D889B527024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9503AC1A-E6E8-4F8A-8FCA-5338D8A72261}"/>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62159138-010E-41B6-9924-DFAE55D63A15}"/>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C71FA31F-B88E-4D10-B757-3A769FF58A0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EB91157E-4E54-4666-A26F-EB8AB57BB45F}"/>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37500584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[Lab3]</a:t>
            </a:r>
          </a:p>
          <a:p>
            <a:r>
              <a:rPr lang="en-US" altLang="ko-KR" sz="2800" dirty="0" err="1">
                <a:ea typeface="SamsungOneKorean 400" panose="020B0503030303020204" pitchFamily="50" charset="-127"/>
              </a:rPr>
              <a:t>Làm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việc</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YARN/</a:t>
            </a:r>
            <a:r>
              <a:rPr lang="en-US" altLang="ko-KR" sz="2800" dirty="0" err="1">
                <a:ea typeface="SamsungOneKorean 400" panose="020B0503030303020204" pitchFamily="50" charset="-127"/>
              </a:rPr>
              <a:t>MapReduce</a:t>
            </a:r>
            <a:endParaRPr lang="en-US" altLang="ko-KR"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03</a:t>
            </a:r>
          </a:p>
        </p:txBody>
      </p:sp>
      <p:grpSp>
        <p:nvGrpSpPr>
          <p:cNvPr id="57" name="그룹 56">
            <a:extLst>
              <a:ext uri="{FF2B5EF4-FFF2-40B4-BE49-F238E27FC236}">
                <a16:creationId xmlns:a16="http://schemas.microsoft.com/office/drawing/2014/main" id="{CDE023DD-3D05-4B53-A339-5D3A855FDF62}"/>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7DB10B7E-F25F-4BD6-8F35-3F0A81D2FD7F}"/>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0EC8A5A3-BE63-49E7-8E3A-AD50B4E56431}"/>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7D6244A0-215B-406B-BCDC-6867C8C28DDE}"/>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583F49E7-8BB6-4736-956E-896BA93C22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94BD8069-0001-4A5C-954A-08E7E4199875}"/>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8137F2D8-5290-4B8B-B647-9E2D627FC6BB}"/>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E84F5128-E10F-4A87-AE29-1B0C76E747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B4EE18F8-B8FE-4B43-AB84-5A5499A0C157}"/>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821FAE9C-7082-46AE-B56A-BABF05F41770}"/>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40EFD1F7-0726-489C-97DD-10D9FC10D119}"/>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5204D2AE-E85F-4FBE-B32F-4CFC46B668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DB394ECC-B473-42F1-B1BF-5D0C5E34A0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B3A241AF-3D09-42E2-BA24-809DBC1B8B32}"/>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3AF54698-AD05-4123-9713-CBB5B9FCF994}"/>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BFD81B74-5445-42E1-9138-814334E718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B259D57B-1888-42A8-9FA4-9BF493BE3893}"/>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CAB14055-1D56-41B6-B4E8-CB59C978AA50}"/>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EBC4CC19-8731-479B-AF26-3136631B64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94C0165C-9292-4A8E-A1CA-E6AA6242D33E}"/>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41DF55B7-95A3-4ED3-8ECD-4F4B4020B8A6}"/>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E9348604-6956-4DDF-9576-4A68D69198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32E6AA15-0E07-4FAC-8362-D17D216188B9}"/>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51335BF1-58A7-4DEA-B9B8-B7EBE8DEE15A}"/>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FB3D9B4D-AF89-4E6E-905A-79B3021C66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9F7954E6-BB21-4649-8367-4629699D59AA}"/>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54AC8B65-B63F-45F1-B981-9B4003882A5B}"/>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A5D08E8A-1E81-4A95-9403-94FF84273056}"/>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5C53A4FA-D52A-4CA8-BA57-432C348FFF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D431CB06-24C9-48B8-A3AC-C0844F8A025E}"/>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30E933AD-C015-4E74-B1C3-F6255CFD8532}"/>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011A87AB-D5AB-4481-B884-D97448A8ED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930151C9-4EA8-4E11-802A-F77F1D98513C}"/>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BF28D361-B561-434F-8EF2-C799EEAB861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F6423467-0DA0-48F3-AA66-CA5EB07A2E5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C085EDC1-B726-4F1F-BF32-D6176353FD2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5EC3517B-CC68-41AB-8D9E-7D3DFAA439DF}"/>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ED31BA65-4211-4AB4-B9DF-4A9A8F56614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6C2B8E3-2688-498F-B33E-A1ADB487DDC6}"/>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3A9C7A41-564B-4A66-BF8D-2E90EAEF573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08AD2A23-985F-4529-AB79-A193DE04231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9D1CDCAC-1013-4FEA-96A7-0D655B26629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A593FEC2-4514-4CA4-9CF7-7F731E957E05}"/>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733F23FC-DA9F-4A49-8294-C058F694B48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054288C7-5280-4D25-8BDB-BA55768B88C0}"/>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5FBC7F27-9F64-4F7D-9BD4-F3377997F5F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12D06C5B-4B9E-4BB0-A2D6-64FADF1C879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D3B04941-7B18-469A-B4E0-B2F2D2E91004}"/>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460530B1-9C10-48DE-BB6B-13916C90F96F}"/>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73443446-4930-4A2C-9098-F8D81B33B3E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C695080D-1D34-4175-BF52-90660D09D6F0}"/>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281230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a:xfrm>
            <a:off x="490152" y="1413765"/>
            <a:ext cx="9370128" cy="493776"/>
          </a:xfrm>
        </p:spPr>
        <p:txBody>
          <a:bodyPr/>
          <a:lstStyle/>
          <a:p>
            <a:r>
              <a:rPr lang="vi-VN" altLang="ko-KR" sz="2800" dirty="0">
                <a:ea typeface="SamsungOneKorean 400" panose="020B0503030303020204" pitchFamily="50" charset="-127"/>
              </a:rPr>
              <a:t>Trường hợp sử dụng </a:t>
            </a:r>
            <a:r>
              <a:rPr lang="en-US" altLang="ko-KR" sz="2800" dirty="0">
                <a:ea typeface="SamsungOneKorean 400" panose="020B0503030303020204" pitchFamily="50" charset="-127"/>
              </a:rPr>
              <a:t>Big Data</a:t>
            </a:r>
            <a:r>
              <a:rPr lang="vi-VN" altLang="ko-KR" sz="2800" dirty="0">
                <a:ea typeface="SamsungOneKorean 400" panose="020B0503030303020204" pitchFamily="50" charset="-127"/>
              </a:rPr>
              <a:t> – Phân</a:t>
            </a:r>
            <a:r>
              <a:rPr lang="en-US" altLang="ko-KR" sz="2800" dirty="0">
                <a:ea typeface="SamsungOneKorean 400" panose="020B0503030303020204" pitchFamily="50" charset="-127"/>
              </a:rPr>
              <a:t> </a:t>
            </a:r>
            <a:r>
              <a:rPr lang="vi-VN" altLang="ko-KR" sz="2800" dirty="0">
                <a:ea typeface="SamsungOneKorean 400" panose="020B0503030303020204" pitchFamily="50" charset="-127"/>
              </a:rPr>
              <a:t>loại</a:t>
            </a:r>
            <a:r>
              <a:rPr lang="en-US" altLang="ko-KR" sz="2800" dirty="0">
                <a:ea typeface="SamsungOneKorean 400" panose="020B0503030303020204" pitchFamily="50" charset="-127"/>
              </a:rPr>
              <a:t> </a:t>
            </a:r>
            <a:r>
              <a:rPr lang="vi-VN" altLang="ko-KR" sz="2800" dirty="0">
                <a:ea typeface="SamsungOneKorean 400" panose="020B0503030303020204" pitchFamily="50" charset="-127"/>
              </a:rPr>
              <a:t>/</a:t>
            </a:r>
            <a:r>
              <a:rPr lang="en-US" altLang="ko-KR" sz="2800" dirty="0">
                <a:ea typeface="SamsungOneKorean 400" panose="020B0503030303020204" pitchFamily="50" charset="-127"/>
              </a:rPr>
              <a:t> </a:t>
            </a:r>
            <a:r>
              <a:rPr lang="vi-VN" altLang="ko-KR" sz="2800" dirty="0">
                <a:ea typeface="SamsungOneKorean 400" panose="020B0503030303020204" pitchFamily="50" charset="-127"/>
              </a:rPr>
              <a:t>phân cụm</a:t>
            </a:r>
            <a:endParaRPr lang="en-US" altLang="ko-KR"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130437" cy="914400"/>
          </a:xfrm>
        </p:spPr>
        <p:txBody>
          <a:bodyPr/>
          <a:lstStyle/>
          <a:p>
            <a:r>
              <a:rPr lang="en-US" altLang="ko-KR" dirty="0" err="1"/>
              <a:t>Phân</a:t>
            </a:r>
            <a:r>
              <a:rPr lang="en-US" altLang="ko-KR" dirty="0"/>
              <a:t> </a:t>
            </a:r>
            <a:r>
              <a:rPr lang="en-US" altLang="ko-KR" dirty="0" err="1"/>
              <a:t>loại</a:t>
            </a:r>
            <a:endParaRPr lang="en-US" altLang="ko-KR" dirty="0"/>
          </a:p>
          <a:p>
            <a:pPr lvl="1"/>
            <a:r>
              <a:rPr lang="vi-VN" altLang="ko-KR" dirty="0"/>
              <a:t>Phân loại một tập dữ liệu nhất định thành một số danh mục được xác định trước</a:t>
            </a:r>
            <a:endParaRPr lang="en-US" altLang="ko-KR" dirty="0"/>
          </a:p>
          <a:p>
            <a:r>
              <a:rPr lang="en-US" altLang="ko-KR" dirty="0" err="1"/>
              <a:t>Phân</a:t>
            </a:r>
            <a:r>
              <a:rPr lang="en-US" altLang="ko-KR" dirty="0"/>
              <a:t> </a:t>
            </a:r>
            <a:r>
              <a:rPr lang="en-US" altLang="ko-KR" dirty="0" err="1"/>
              <a:t>cụm</a:t>
            </a:r>
            <a:endParaRPr lang="en-US" altLang="ko-KR" dirty="0"/>
          </a:p>
          <a:p>
            <a:pPr lvl="1"/>
            <a:r>
              <a:rPr lang="en-US" altLang="ko-KR" dirty="0" err="1"/>
              <a:t>Xác</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đặc</a:t>
            </a:r>
            <a:r>
              <a:rPr lang="en-US" altLang="ko-KR" dirty="0"/>
              <a:t> </a:t>
            </a:r>
            <a:r>
              <a:rPr lang="en-US" altLang="ko-KR" dirty="0" err="1"/>
              <a:t>điểm</a:t>
            </a:r>
            <a:r>
              <a:rPr lang="en-US" altLang="ko-KR" dirty="0"/>
              <a:t> </a:t>
            </a:r>
            <a:r>
              <a:rPr lang="en-US" altLang="ko-KR" dirty="0" err="1"/>
              <a:t>phân</a:t>
            </a:r>
            <a:r>
              <a:rPr lang="en-US" altLang="ko-KR" dirty="0"/>
              <a:t> </a:t>
            </a:r>
            <a:r>
              <a:rPr lang="en-US" altLang="ko-KR" dirty="0" err="1"/>
              <a:t>phối</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sự</a:t>
            </a:r>
            <a:r>
              <a:rPr lang="en-US" altLang="ko-KR" dirty="0"/>
              <a:t> </a:t>
            </a:r>
            <a:r>
              <a:rPr lang="en-US" altLang="ko-KR" dirty="0" err="1"/>
              <a:t>giống</a:t>
            </a:r>
            <a:r>
              <a:rPr lang="en-US" altLang="ko-KR" dirty="0"/>
              <a:t> </a:t>
            </a:r>
            <a:r>
              <a:rPr lang="en-US" altLang="ko-KR" dirty="0" err="1"/>
              <a:t>nhau</a:t>
            </a:r>
            <a:r>
              <a:rPr lang="en-US" altLang="ko-KR" dirty="0"/>
              <a:t> </a:t>
            </a:r>
            <a:r>
              <a:rPr lang="en-US" altLang="ko-KR" dirty="0" err="1"/>
              <a:t>của</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vào</a:t>
            </a:r>
            <a:r>
              <a:rPr lang="en-US" altLang="ko-KR" dirty="0"/>
              <a:t> </a:t>
            </a:r>
            <a:r>
              <a:rPr lang="en-US" altLang="ko-KR" dirty="0" err="1"/>
              <a:t>và</a:t>
            </a:r>
            <a:r>
              <a:rPr lang="en-US" altLang="ko-KR" dirty="0"/>
              <a:t> chia </a:t>
            </a:r>
            <a:r>
              <a:rPr lang="en-US" altLang="ko-KR" dirty="0" err="1"/>
              <a:t>nó</a:t>
            </a:r>
            <a:r>
              <a:rPr lang="en-US" altLang="ko-KR" dirty="0"/>
              <a:t> </a:t>
            </a:r>
            <a:r>
              <a:rPr lang="en-US" altLang="ko-KR" dirty="0" err="1"/>
              <a:t>thành</a:t>
            </a:r>
            <a:r>
              <a:rPr lang="en-US" altLang="ko-KR" dirty="0"/>
              <a:t> </a:t>
            </a:r>
            <a:r>
              <a:rPr lang="en-US" altLang="ko-KR" dirty="0" err="1"/>
              <a:t>nhiều</a:t>
            </a:r>
            <a:r>
              <a:rPr lang="en-US" altLang="ko-KR" dirty="0"/>
              <a:t> </a:t>
            </a:r>
            <a:r>
              <a:rPr lang="en-US" altLang="ko-KR" dirty="0" err="1"/>
              <a:t>nhóm</a:t>
            </a:r>
            <a:r>
              <a:rPr lang="en-US" altLang="ko-KR" dirty="0"/>
              <a:t> </a:t>
            </a:r>
            <a:r>
              <a:rPr lang="en-US" altLang="ko-KR" dirty="0" err="1"/>
              <a:t>tùy</a:t>
            </a:r>
            <a:r>
              <a:rPr lang="en-US" altLang="ko-KR" dirty="0"/>
              <a:t> ý.</a:t>
            </a:r>
          </a:p>
          <a:p>
            <a:r>
              <a:rPr lang="en-US" altLang="ko-KR" dirty="0" err="1"/>
              <a:t>Các</a:t>
            </a:r>
            <a:r>
              <a:rPr lang="en-US" altLang="ko-KR" dirty="0"/>
              <a:t> </a:t>
            </a:r>
            <a:r>
              <a:rPr lang="en-US" altLang="ko-KR" dirty="0" err="1"/>
              <a:t>trường</a:t>
            </a:r>
            <a:r>
              <a:rPr lang="en-US" altLang="ko-KR" dirty="0"/>
              <a:t> </a:t>
            </a:r>
            <a:r>
              <a:rPr lang="en-US" altLang="ko-KR" dirty="0" err="1"/>
              <a:t>hợp</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được</a:t>
            </a:r>
            <a:r>
              <a:rPr lang="en-US" altLang="ko-KR" dirty="0"/>
              <a:t> </a:t>
            </a:r>
            <a:r>
              <a:rPr lang="en-US" altLang="ko-KR" dirty="0" err="1"/>
              <a:t>áp</a:t>
            </a:r>
            <a:r>
              <a:rPr lang="en-US" altLang="ko-KR" dirty="0"/>
              <a:t> </a:t>
            </a:r>
            <a:r>
              <a:rPr lang="en-US" altLang="ko-KR" dirty="0" err="1"/>
              <a:t>dụng</a:t>
            </a:r>
            <a:endParaRPr lang="en-US" altLang="ko-KR" dirty="0"/>
          </a:p>
          <a:p>
            <a:pPr lvl="1"/>
            <a:r>
              <a:rPr lang="vi-VN" altLang="ko-KR" dirty="0"/>
              <a:t>Xử phạt nội dung không phù hợp bằng AI của Facebook</a:t>
            </a:r>
          </a:p>
          <a:p>
            <a:pPr lvl="1"/>
            <a:r>
              <a:rPr lang="en-US" altLang="ko-KR" dirty="0"/>
              <a:t>C</a:t>
            </a:r>
            <a:r>
              <a:rPr lang="vi-VN" altLang="ko-KR" dirty="0"/>
              <a:t>ông ty dược phẩm</a:t>
            </a:r>
            <a:endParaRPr lang="ko-KR" altLang="en-US" dirty="0"/>
          </a:p>
        </p:txBody>
      </p:sp>
      <p:grpSp>
        <p:nvGrpSpPr>
          <p:cNvPr id="46" name="그룹 45"/>
          <p:cNvGrpSpPr/>
          <p:nvPr/>
        </p:nvGrpSpPr>
        <p:grpSpPr>
          <a:xfrm>
            <a:off x="3998941" y="3501818"/>
            <a:ext cx="2409498" cy="2635950"/>
            <a:chOff x="3998941" y="3543858"/>
            <a:chExt cx="2409498" cy="2635950"/>
          </a:xfrm>
        </p:grpSpPr>
        <p:sp>
          <p:nvSpPr>
            <p:cNvPr id="6" name="타원 16">
              <a:extLst>
                <a:ext uri="{FF2B5EF4-FFF2-40B4-BE49-F238E27FC236}">
                  <a16:creationId xmlns:a16="http://schemas.microsoft.com/office/drawing/2014/main" id="{C396B3DF-9390-481F-91A8-4FB8624F45B5}"/>
                </a:ext>
              </a:extLst>
            </p:cNvPr>
            <p:cNvSpPr/>
            <p:nvPr/>
          </p:nvSpPr>
          <p:spPr>
            <a:xfrm>
              <a:off x="4305358" y="4028106"/>
              <a:ext cx="192760" cy="19145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7" name="타원 17">
              <a:extLst>
                <a:ext uri="{FF2B5EF4-FFF2-40B4-BE49-F238E27FC236}">
                  <a16:creationId xmlns:a16="http://schemas.microsoft.com/office/drawing/2014/main" id="{72447EF1-1B0B-49A3-88B3-0260CC20F0DB}"/>
                </a:ext>
              </a:extLst>
            </p:cNvPr>
            <p:cNvSpPr/>
            <p:nvPr/>
          </p:nvSpPr>
          <p:spPr>
            <a:xfrm>
              <a:off x="4623794" y="3723476"/>
              <a:ext cx="192760" cy="19145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8" name="타원 18">
              <a:extLst>
                <a:ext uri="{FF2B5EF4-FFF2-40B4-BE49-F238E27FC236}">
                  <a16:creationId xmlns:a16="http://schemas.microsoft.com/office/drawing/2014/main" id="{22D2BCF0-F0EE-427D-9F6E-B392095509D1}"/>
                </a:ext>
              </a:extLst>
            </p:cNvPr>
            <p:cNvSpPr/>
            <p:nvPr/>
          </p:nvSpPr>
          <p:spPr>
            <a:xfrm>
              <a:off x="4720174" y="4218053"/>
              <a:ext cx="192760" cy="19145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9" name="타원 19">
              <a:extLst>
                <a:ext uri="{FF2B5EF4-FFF2-40B4-BE49-F238E27FC236}">
                  <a16:creationId xmlns:a16="http://schemas.microsoft.com/office/drawing/2014/main" id="{03214A0F-D520-4FF0-BBA3-3F6240D0E2DA}"/>
                </a:ext>
              </a:extLst>
            </p:cNvPr>
            <p:cNvSpPr/>
            <p:nvPr/>
          </p:nvSpPr>
          <p:spPr>
            <a:xfrm>
              <a:off x="4401738" y="4614316"/>
              <a:ext cx="192760" cy="19145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0" name="타원 20">
              <a:extLst>
                <a:ext uri="{FF2B5EF4-FFF2-40B4-BE49-F238E27FC236}">
                  <a16:creationId xmlns:a16="http://schemas.microsoft.com/office/drawing/2014/main" id="{7AC83974-7CD1-44D8-A780-7AF710284212}"/>
                </a:ext>
              </a:extLst>
            </p:cNvPr>
            <p:cNvSpPr/>
            <p:nvPr/>
          </p:nvSpPr>
          <p:spPr>
            <a:xfrm>
              <a:off x="5554121" y="4129078"/>
              <a:ext cx="192760" cy="191457"/>
            </a:xfrm>
            <a:prstGeom prst="ellipse">
              <a:avLst/>
            </a:prstGeom>
            <a:solidFill>
              <a:srgbClr val="2D9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2" name="타원 22">
              <a:extLst>
                <a:ext uri="{FF2B5EF4-FFF2-40B4-BE49-F238E27FC236}">
                  <a16:creationId xmlns:a16="http://schemas.microsoft.com/office/drawing/2014/main" id="{5557F33A-6C61-494C-AB4A-B43D1C57853F}"/>
                </a:ext>
              </a:extLst>
            </p:cNvPr>
            <p:cNvSpPr/>
            <p:nvPr/>
          </p:nvSpPr>
          <p:spPr>
            <a:xfrm>
              <a:off x="5733228" y="4518587"/>
              <a:ext cx="192760" cy="191457"/>
            </a:xfrm>
            <a:prstGeom prst="ellipse">
              <a:avLst/>
            </a:prstGeom>
            <a:solidFill>
              <a:srgbClr val="2D9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3" name="타원 23">
              <a:extLst>
                <a:ext uri="{FF2B5EF4-FFF2-40B4-BE49-F238E27FC236}">
                  <a16:creationId xmlns:a16="http://schemas.microsoft.com/office/drawing/2014/main" id="{A4A7E3F1-F01D-41B0-A098-AEDB3CD92594}"/>
                </a:ext>
              </a:extLst>
            </p:cNvPr>
            <p:cNvSpPr/>
            <p:nvPr/>
          </p:nvSpPr>
          <p:spPr>
            <a:xfrm>
              <a:off x="5269157" y="4602477"/>
              <a:ext cx="192760" cy="191457"/>
            </a:xfrm>
            <a:prstGeom prst="ellipse">
              <a:avLst/>
            </a:prstGeom>
            <a:solidFill>
              <a:srgbClr val="2D9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4" name="타원 24">
              <a:extLst>
                <a:ext uri="{FF2B5EF4-FFF2-40B4-BE49-F238E27FC236}">
                  <a16:creationId xmlns:a16="http://schemas.microsoft.com/office/drawing/2014/main" id="{431520FA-36CF-483A-A71D-C09DFEFC1617}"/>
                </a:ext>
              </a:extLst>
            </p:cNvPr>
            <p:cNvSpPr/>
            <p:nvPr/>
          </p:nvSpPr>
          <p:spPr>
            <a:xfrm>
              <a:off x="4769982" y="4982101"/>
              <a:ext cx="192760" cy="191457"/>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5" name="타원 25">
              <a:extLst>
                <a:ext uri="{FF2B5EF4-FFF2-40B4-BE49-F238E27FC236}">
                  <a16:creationId xmlns:a16="http://schemas.microsoft.com/office/drawing/2014/main" id="{3E38DAF4-6F92-4AB8-9859-405373B662CF}"/>
                </a:ext>
              </a:extLst>
            </p:cNvPr>
            <p:cNvSpPr/>
            <p:nvPr/>
          </p:nvSpPr>
          <p:spPr>
            <a:xfrm>
              <a:off x="5172777" y="5160856"/>
              <a:ext cx="192760" cy="19145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6" name="타원 26">
              <a:extLst>
                <a:ext uri="{FF2B5EF4-FFF2-40B4-BE49-F238E27FC236}">
                  <a16:creationId xmlns:a16="http://schemas.microsoft.com/office/drawing/2014/main" id="{1A8413C2-0204-48B3-93B3-BEA60B5DE011}"/>
                </a:ext>
              </a:extLst>
            </p:cNvPr>
            <p:cNvSpPr/>
            <p:nvPr/>
          </p:nvSpPr>
          <p:spPr>
            <a:xfrm>
              <a:off x="4953783" y="5448042"/>
              <a:ext cx="192760" cy="19145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17" name="타원 27">
              <a:extLst>
                <a:ext uri="{FF2B5EF4-FFF2-40B4-BE49-F238E27FC236}">
                  <a16:creationId xmlns:a16="http://schemas.microsoft.com/office/drawing/2014/main" id="{5A7A30E9-2C60-402B-856F-7971509229DE}"/>
                </a:ext>
              </a:extLst>
            </p:cNvPr>
            <p:cNvSpPr/>
            <p:nvPr/>
          </p:nvSpPr>
          <p:spPr>
            <a:xfrm>
              <a:off x="4509339" y="5352313"/>
              <a:ext cx="192760" cy="191457"/>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grpSp>
          <p:nvGrpSpPr>
            <p:cNvPr id="18" name="그룹 17">
              <a:extLst>
                <a:ext uri="{FF2B5EF4-FFF2-40B4-BE49-F238E27FC236}">
                  <a16:creationId xmlns:a16="http://schemas.microsoft.com/office/drawing/2014/main" id="{0FD9747C-E9B3-483C-90B3-285D14546074}"/>
                </a:ext>
              </a:extLst>
            </p:cNvPr>
            <p:cNvGrpSpPr/>
            <p:nvPr/>
          </p:nvGrpSpPr>
          <p:grpSpPr>
            <a:xfrm>
              <a:off x="4006543" y="3852610"/>
              <a:ext cx="2294792" cy="1651213"/>
              <a:chOff x="4006543" y="3852610"/>
              <a:chExt cx="2294792" cy="1651213"/>
            </a:xfrm>
          </p:grpSpPr>
          <p:sp>
            <p:nvSpPr>
              <p:cNvPr id="19" name="자유형: 도형 46">
                <a:extLst>
                  <a:ext uri="{FF2B5EF4-FFF2-40B4-BE49-F238E27FC236}">
                    <a16:creationId xmlns:a16="http://schemas.microsoft.com/office/drawing/2014/main" id="{3368E347-A023-4BBA-BFF9-BE47BCBF1B22}"/>
                  </a:ext>
                </a:extLst>
              </p:cNvPr>
              <p:cNvSpPr/>
              <p:nvPr/>
            </p:nvSpPr>
            <p:spPr>
              <a:xfrm>
                <a:off x="4006543" y="3852610"/>
                <a:ext cx="1183093" cy="1440379"/>
              </a:xfrm>
              <a:custGeom>
                <a:avLst/>
                <a:gdLst>
                  <a:gd name="connsiteX0" fmla="*/ 0 w 883920"/>
                  <a:gd name="connsiteY0" fmla="*/ 914400 h 1083469"/>
                  <a:gd name="connsiteX1" fmla="*/ 731520 w 883920"/>
                  <a:gd name="connsiteY1" fmla="*/ 1013460 h 1083469"/>
                  <a:gd name="connsiteX2" fmla="*/ 883920 w 883920"/>
                  <a:gd name="connsiteY2" fmla="*/ 0 h 1083469"/>
                </a:gdLst>
                <a:ahLst/>
                <a:cxnLst>
                  <a:cxn ang="0">
                    <a:pos x="connsiteX0" y="connsiteY0"/>
                  </a:cxn>
                  <a:cxn ang="0">
                    <a:pos x="connsiteX1" y="connsiteY1"/>
                  </a:cxn>
                  <a:cxn ang="0">
                    <a:pos x="connsiteX2" y="connsiteY2"/>
                  </a:cxn>
                </a:cxnLst>
                <a:rect l="l" t="t" r="r" b="b"/>
                <a:pathLst>
                  <a:path w="883920" h="1083469">
                    <a:moveTo>
                      <a:pt x="0" y="914400"/>
                    </a:moveTo>
                    <a:cubicBezTo>
                      <a:pt x="292100" y="1040130"/>
                      <a:pt x="584200" y="1165860"/>
                      <a:pt x="731520" y="1013460"/>
                    </a:cubicBezTo>
                    <a:cubicBezTo>
                      <a:pt x="878840" y="861060"/>
                      <a:pt x="881380" y="430530"/>
                      <a:pt x="883920" y="0"/>
                    </a:cubicBezTo>
                  </a:path>
                </a:pathLst>
              </a:custGeom>
              <a:no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0" name="자유형: 도형 47">
                <a:extLst>
                  <a:ext uri="{FF2B5EF4-FFF2-40B4-BE49-F238E27FC236}">
                    <a16:creationId xmlns:a16="http://schemas.microsoft.com/office/drawing/2014/main" id="{00C4151E-3C6C-47FB-8315-3FC4A590E287}"/>
                  </a:ext>
                </a:extLst>
              </p:cNvPr>
              <p:cNvSpPr/>
              <p:nvPr/>
            </p:nvSpPr>
            <p:spPr>
              <a:xfrm>
                <a:off x="5046849" y="5028935"/>
                <a:ext cx="1254486" cy="474888"/>
              </a:xfrm>
              <a:custGeom>
                <a:avLst/>
                <a:gdLst>
                  <a:gd name="connsiteX0" fmla="*/ 0 w 937260"/>
                  <a:gd name="connsiteY0" fmla="*/ 60036 h 357216"/>
                  <a:gd name="connsiteX1" fmla="*/ 464820 w 937260"/>
                  <a:gd name="connsiteY1" fmla="*/ 21936 h 357216"/>
                  <a:gd name="connsiteX2" fmla="*/ 937260 w 937260"/>
                  <a:gd name="connsiteY2" fmla="*/ 357216 h 357216"/>
                </a:gdLst>
                <a:ahLst/>
                <a:cxnLst>
                  <a:cxn ang="0">
                    <a:pos x="connsiteX0" y="connsiteY0"/>
                  </a:cxn>
                  <a:cxn ang="0">
                    <a:pos x="connsiteX1" y="connsiteY1"/>
                  </a:cxn>
                  <a:cxn ang="0">
                    <a:pos x="connsiteX2" y="connsiteY2"/>
                  </a:cxn>
                </a:cxnLst>
                <a:rect l="l" t="t" r="r" b="b"/>
                <a:pathLst>
                  <a:path w="937260" h="357216">
                    <a:moveTo>
                      <a:pt x="0" y="60036"/>
                    </a:moveTo>
                    <a:cubicBezTo>
                      <a:pt x="154305" y="16221"/>
                      <a:pt x="308610" y="-27594"/>
                      <a:pt x="464820" y="21936"/>
                    </a:cubicBezTo>
                    <a:cubicBezTo>
                      <a:pt x="621030" y="71466"/>
                      <a:pt x="779145" y="214341"/>
                      <a:pt x="937260" y="357216"/>
                    </a:cubicBezTo>
                  </a:path>
                </a:pathLst>
              </a:custGeom>
              <a:no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grpSp>
        <p:sp>
          <p:nvSpPr>
            <p:cNvPr id="21" name="TextBox 20">
              <a:extLst>
                <a:ext uri="{FF2B5EF4-FFF2-40B4-BE49-F238E27FC236}">
                  <a16:creationId xmlns:a16="http://schemas.microsoft.com/office/drawing/2014/main" id="{D0349A9A-1093-4849-A059-E322C5E92E0B}"/>
                </a:ext>
              </a:extLst>
            </p:cNvPr>
            <p:cNvSpPr txBox="1"/>
            <p:nvPr/>
          </p:nvSpPr>
          <p:spPr>
            <a:xfrm>
              <a:off x="3998941" y="5902809"/>
              <a:ext cx="2409498" cy="276999"/>
            </a:xfrm>
            <a:prstGeom prst="rect">
              <a:avLst/>
            </a:prstGeom>
            <a:noFill/>
          </p:spPr>
          <p:txBody>
            <a:bodyPr wrap="square" rtlCol="0">
              <a:spAutoFit/>
            </a:bodyPr>
            <a:lstStyle/>
            <a:p>
              <a:pPr algn="ctr" fontAlgn="base">
                <a:spcBef>
                  <a:spcPct val="0"/>
                </a:spcBef>
                <a:spcAft>
                  <a:spcPct val="0"/>
                </a:spcAft>
                <a:defRPr/>
              </a:pP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Phân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loại</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Dán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nhãn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a:t>
              </a:r>
              <a:endParaRPr kumimoji="1" lang="ko-KR" altLang="en-US" sz="1200" dirty="0">
                <a:solidFill>
                  <a:srgbClr val="0043B2"/>
                </a:solidFill>
                <a:latin typeface="SamsungOne-600" panose="020B0703030303020204"/>
                <a:ea typeface="굴림" charset="-127"/>
                <a:cs typeface="Arial" panose="020B0604020202020204" pitchFamily="34" charset="0"/>
              </a:endParaRPr>
            </a:p>
          </p:txBody>
        </p:sp>
        <p:grpSp>
          <p:nvGrpSpPr>
            <p:cNvPr id="39" name="그룹 38">
              <a:extLst>
                <a:ext uri="{FF2B5EF4-FFF2-40B4-BE49-F238E27FC236}">
                  <a16:creationId xmlns:a16="http://schemas.microsoft.com/office/drawing/2014/main" id="{6FA0C752-745D-4D78-9106-CF58D74D8665}"/>
                </a:ext>
              </a:extLst>
            </p:cNvPr>
            <p:cNvGrpSpPr/>
            <p:nvPr/>
          </p:nvGrpSpPr>
          <p:grpSpPr>
            <a:xfrm>
              <a:off x="3998941" y="3543858"/>
              <a:ext cx="2409498" cy="2284295"/>
              <a:chOff x="3998941" y="3543858"/>
              <a:chExt cx="2409498" cy="2284295"/>
            </a:xfrm>
          </p:grpSpPr>
          <p:cxnSp>
            <p:nvCxnSpPr>
              <p:cNvPr id="40" name="직선 화살표 연결선 28">
                <a:extLst>
                  <a:ext uri="{FF2B5EF4-FFF2-40B4-BE49-F238E27FC236}">
                    <a16:creationId xmlns:a16="http://schemas.microsoft.com/office/drawing/2014/main" id="{CA29C3EE-A371-42E0-9F0B-C56389A9610C}"/>
                  </a:ext>
                </a:extLst>
              </p:cNvPr>
              <p:cNvCxnSpPr>
                <a:cxnSpLocks/>
              </p:cNvCxnSpPr>
              <p:nvPr/>
            </p:nvCxnSpPr>
            <p:spPr>
              <a:xfrm flipV="1">
                <a:off x="3998941" y="3543858"/>
                <a:ext cx="0" cy="2284295"/>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29">
                <a:extLst>
                  <a:ext uri="{FF2B5EF4-FFF2-40B4-BE49-F238E27FC236}">
                    <a16:creationId xmlns:a16="http://schemas.microsoft.com/office/drawing/2014/main" id="{9EE96F4B-9DB4-487D-B7FD-FF06BBA02FF1}"/>
                  </a:ext>
                </a:extLst>
              </p:cNvPr>
              <p:cNvCxnSpPr>
                <a:cxnSpLocks/>
              </p:cNvCxnSpPr>
              <p:nvPr/>
            </p:nvCxnSpPr>
            <p:spPr>
              <a:xfrm>
                <a:off x="3998941" y="5828152"/>
                <a:ext cx="2409498" cy="0"/>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 name="그룹 44"/>
          <p:cNvGrpSpPr/>
          <p:nvPr/>
        </p:nvGrpSpPr>
        <p:grpSpPr>
          <a:xfrm>
            <a:off x="5966506" y="3512717"/>
            <a:ext cx="3226232" cy="2820616"/>
            <a:chOff x="5966506" y="3565267"/>
            <a:chExt cx="3226232" cy="2820616"/>
          </a:xfrm>
        </p:grpSpPr>
        <p:sp>
          <p:nvSpPr>
            <p:cNvPr id="11" name="타원 21">
              <a:extLst>
                <a:ext uri="{FF2B5EF4-FFF2-40B4-BE49-F238E27FC236}">
                  <a16:creationId xmlns:a16="http://schemas.microsoft.com/office/drawing/2014/main" id="{0594E5BF-765D-4CBD-8CF1-B0BF2EEC72EA}"/>
                </a:ext>
              </a:extLst>
            </p:cNvPr>
            <p:cNvSpPr/>
            <p:nvPr/>
          </p:nvSpPr>
          <p:spPr>
            <a:xfrm>
              <a:off x="5966506" y="4169599"/>
              <a:ext cx="192760" cy="191457"/>
            </a:xfrm>
            <a:prstGeom prst="ellipse">
              <a:avLst/>
            </a:prstGeom>
            <a:solidFill>
              <a:srgbClr val="2D9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grpSp>
          <p:nvGrpSpPr>
            <p:cNvPr id="22" name="그룹 21">
              <a:extLst>
                <a:ext uri="{FF2B5EF4-FFF2-40B4-BE49-F238E27FC236}">
                  <a16:creationId xmlns:a16="http://schemas.microsoft.com/office/drawing/2014/main" id="{A326964B-29A8-40A3-8992-8621DBA380A7}"/>
                </a:ext>
              </a:extLst>
            </p:cNvPr>
            <p:cNvGrpSpPr/>
            <p:nvPr/>
          </p:nvGrpSpPr>
          <p:grpSpPr>
            <a:xfrm>
              <a:off x="7089657" y="3744885"/>
              <a:ext cx="1853908" cy="1916023"/>
              <a:chOff x="7089657" y="3744885"/>
              <a:chExt cx="1853908" cy="1916023"/>
            </a:xfrm>
            <a:solidFill>
              <a:schemeClr val="bg1">
                <a:lumMod val="50000"/>
              </a:schemeClr>
            </a:solidFill>
          </p:grpSpPr>
          <p:sp>
            <p:nvSpPr>
              <p:cNvPr id="23" name="타원 35">
                <a:extLst>
                  <a:ext uri="{FF2B5EF4-FFF2-40B4-BE49-F238E27FC236}">
                    <a16:creationId xmlns:a16="http://schemas.microsoft.com/office/drawing/2014/main" id="{91B2E401-447A-4064-9C9B-162B7BD9830D}"/>
                  </a:ext>
                </a:extLst>
              </p:cNvPr>
              <p:cNvSpPr/>
              <p:nvPr/>
            </p:nvSpPr>
            <p:spPr>
              <a:xfrm>
                <a:off x="7089657" y="4049515"/>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4" name="타원 36">
                <a:extLst>
                  <a:ext uri="{FF2B5EF4-FFF2-40B4-BE49-F238E27FC236}">
                    <a16:creationId xmlns:a16="http://schemas.microsoft.com/office/drawing/2014/main" id="{CB9F843E-7A7D-48CC-9E17-03BC8091E986}"/>
                  </a:ext>
                </a:extLst>
              </p:cNvPr>
              <p:cNvSpPr/>
              <p:nvPr/>
            </p:nvSpPr>
            <p:spPr>
              <a:xfrm>
                <a:off x="7408093" y="3744885"/>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5" name="타원 37">
                <a:extLst>
                  <a:ext uri="{FF2B5EF4-FFF2-40B4-BE49-F238E27FC236}">
                    <a16:creationId xmlns:a16="http://schemas.microsoft.com/office/drawing/2014/main" id="{7FC94C63-7E4F-45C8-A02D-AEFDC853878F}"/>
                  </a:ext>
                </a:extLst>
              </p:cNvPr>
              <p:cNvSpPr/>
              <p:nvPr/>
            </p:nvSpPr>
            <p:spPr>
              <a:xfrm>
                <a:off x="7504473" y="4239462"/>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6" name="타원 38">
                <a:extLst>
                  <a:ext uri="{FF2B5EF4-FFF2-40B4-BE49-F238E27FC236}">
                    <a16:creationId xmlns:a16="http://schemas.microsoft.com/office/drawing/2014/main" id="{E92F11DF-BF83-4F3C-97A6-4077F4A51B11}"/>
                  </a:ext>
                </a:extLst>
              </p:cNvPr>
              <p:cNvSpPr/>
              <p:nvPr/>
            </p:nvSpPr>
            <p:spPr>
              <a:xfrm>
                <a:off x="7186037" y="4635725"/>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7" name="타원 39">
                <a:extLst>
                  <a:ext uri="{FF2B5EF4-FFF2-40B4-BE49-F238E27FC236}">
                    <a16:creationId xmlns:a16="http://schemas.microsoft.com/office/drawing/2014/main" id="{D7BB5409-AC6B-4EFF-814D-6F821A526513}"/>
                  </a:ext>
                </a:extLst>
              </p:cNvPr>
              <p:cNvSpPr/>
              <p:nvPr/>
            </p:nvSpPr>
            <p:spPr>
              <a:xfrm>
                <a:off x="8338420" y="4150487"/>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8" name="타원 40">
                <a:extLst>
                  <a:ext uri="{FF2B5EF4-FFF2-40B4-BE49-F238E27FC236}">
                    <a16:creationId xmlns:a16="http://schemas.microsoft.com/office/drawing/2014/main" id="{18F3C422-6214-469F-9A0A-82E2BCBA45D0}"/>
                  </a:ext>
                </a:extLst>
              </p:cNvPr>
              <p:cNvSpPr/>
              <p:nvPr/>
            </p:nvSpPr>
            <p:spPr>
              <a:xfrm>
                <a:off x="8750805" y="4191008"/>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29" name="타원 41">
                <a:extLst>
                  <a:ext uri="{FF2B5EF4-FFF2-40B4-BE49-F238E27FC236}">
                    <a16:creationId xmlns:a16="http://schemas.microsoft.com/office/drawing/2014/main" id="{04AF89DD-C663-49FE-ADCF-4BF04618931E}"/>
                  </a:ext>
                </a:extLst>
              </p:cNvPr>
              <p:cNvSpPr/>
              <p:nvPr/>
            </p:nvSpPr>
            <p:spPr>
              <a:xfrm>
                <a:off x="8517527" y="4539996"/>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0" name="타원 42">
                <a:extLst>
                  <a:ext uri="{FF2B5EF4-FFF2-40B4-BE49-F238E27FC236}">
                    <a16:creationId xmlns:a16="http://schemas.microsoft.com/office/drawing/2014/main" id="{A9395427-8BC5-4145-A936-3EDD3230850D}"/>
                  </a:ext>
                </a:extLst>
              </p:cNvPr>
              <p:cNvSpPr/>
              <p:nvPr/>
            </p:nvSpPr>
            <p:spPr>
              <a:xfrm>
                <a:off x="8053456" y="4623886"/>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1" name="타원 43">
                <a:extLst>
                  <a:ext uri="{FF2B5EF4-FFF2-40B4-BE49-F238E27FC236}">
                    <a16:creationId xmlns:a16="http://schemas.microsoft.com/office/drawing/2014/main" id="{A1F34360-61DB-4622-977F-828A98E03418}"/>
                  </a:ext>
                </a:extLst>
              </p:cNvPr>
              <p:cNvSpPr/>
              <p:nvPr/>
            </p:nvSpPr>
            <p:spPr>
              <a:xfrm>
                <a:off x="7528977" y="5045266"/>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2" name="타원 44">
                <a:extLst>
                  <a:ext uri="{FF2B5EF4-FFF2-40B4-BE49-F238E27FC236}">
                    <a16:creationId xmlns:a16="http://schemas.microsoft.com/office/drawing/2014/main" id="{4D0B7D16-7670-40F9-A6EF-2D70619C0A06}"/>
                  </a:ext>
                </a:extLst>
              </p:cNvPr>
              <p:cNvSpPr/>
              <p:nvPr/>
            </p:nvSpPr>
            <p:spPr>
              <a:xfrm>
                <a:off x="7957076" y="5182265"/>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3" name="타원 45">
                <a:extLst>
                  <a:ext uri="{FF2B5EF4-FFF2-40B4-BE49-F238E27FC236}">
                    <a16:creationId xmlns:a16="http://schemas.microsoft.com/office/drawing/2014/main" id="{07A7A18D-01F5-474C-89AC-17DCFC946D2E}"/>
                  </a:ext>
                </a:extLst>
              </p:cNvPr>
              <p:cNvSpPr/>
              <p:nvPr/>
            </p:nvSpPr>
            <p:spPr>
              <a:xfrm>
                <a:off x="7738082" y="5469451"/>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4" name="타원 46">
                <a:extLst>
                  <a:ext uri="{FF2B5EF4-FFF2-40B4-BE49-F238E27FC236}">
                    <a16:creationId xmlns:a16="http://schemas.microsoft.com/office/drawing/2014/main" id="{8BE37B60-5240-4C94-9D2B-98BCDD90CE88}"/>
                  </a:ext>
                </a:extLst>
              </p:cNvPr>
              <p:cNvSpPr/>
              <p:nvPr/>
            </p:nvSpPr>
            <p:spPr>
              <a:xfrm>
                <a:off x="7293638" y="5373722"/>
                <a:ext cx="192760" cy="1914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grpSp>
        <p:grpSp>
          <p:nvGrpSpPr>
            <p:cNvPr id="35" name="그룹 34">
              <a:extLst>
                <a:ext uri="{FF2B5EF4-FFF2-40B4-BE49-F238E27FC236}">
                  <a16:creationId xmlns:a16="http://schemas.microsoft.com/office/drawing/2014/main" id="{06F964FA-C101-49FD-BE2F-31DD1680B083}"/>
                </a:ext>
              </a:extLst>
            </p:cNvPr>
            <p:cNvGrpSpPr/>
            <p:nvPr/>
          </p:nvGrpSpPr>
          <p:grpSpPr>
            <a:xfrm>
              <a:off x="6801769" y="3590376"/>
              <a:ext cx="1481495" cy="2188109"/>
              <a:chOff x="6811294" y="3590376"/>
              <a:chExt cx="1481495" cy="2188109"/>
            </a:xfrm>
          </p:grpSpPr>
          <p:sp>
            <p:nvSpPr>
              <p:cNvPr id="36" name="자유형: 도형 48">
                <a:extLst>
                  <a:ext uri="{FF2B5EF4-FFF2-40B4-BE49-F238E27FC236}">
                    <a16:creationId xmlns:a16="http://schemas.microsoft.com/office/drawing/2014/main" id="{A817407B-CA20-452F-9BF5-0092EC82A408}"/>
                  </a:ext>
                </a:extLst>
              </p:cNvPr>
              <p:cNvSpPr/>
              <p:nvPr/>
            </p:nvSpPr>
            <p:spPr>
              <a:xfrm>
                <a:off x="6811294" y="4866132"/>
                <a:ext cx="1481495" cy="912353"/>
              </a:xfrm>
              <a:custGeom>
                <a:avLst/>
                <a:gdLst>
                  <a:gd name="connsiteX0" fmla="*/ 0 w 1106864"/>
                  <a:gd name="connsiteY0" fmla="*/ 366242 h 686282"/>
                  <a:gd name="connsiteX1" fmla="*/ 723900 w 1106864"/>
                  <a:gd name="connsiteY1" fmla="*/ 482 h 686282"/>
                  <a:gd name="connsiteX2" fmla="*/ 1089660 w 1106864"/>
                  <a:gd name="connsiteY2" fmla="*/ 297662 h 686282"/>
                  <a:gd name="connsiteX3" fmla="*/ 1013460 w 1106864"/>
                  <a:gd name="connsiteY3" fmla="*/ 686282 h 686282"/>
                </a:gdLst>
                <a:ahLst/>
                <a:cxnLst>
                  <a:cxn ang="0">
                    <a:pos x="connsiteX0" y="connsiteY0"/>
                  </a:cxn>
                  <a:cxn ang="0">
                    <a:pos x="connsiteX1" y="connsiteY1"/>
                  </a:cxn>
                  <a:cxn ang="0">
                    <a:pos x="connsiteX2" y="connsiteY2"/>
                  </a:cxn>
                  <a:cxn ang="0">
                    <a:pos x="connsiteX3" y="connsiteY3"/>
                  </a:cxn>
                </a:cxnLst>
                <a:rect l="l" t="t" r="r" b="b"/>
                <a:pathLst>
                  <a:path w="1106864" h="686282">
                    <a:moveTo>
                      <a:pt x="0" y="366242"/>
                    </a:moveTo>
                    <a:cubicBezTo>
                      <a:pt x="271145" y="189077"/>
                      <a:pt x="542290" y="11912"/>
                      <a:pt x="723900" y="482"/>
                    </a:cubicBezTo>
                    <a:cubicBezTo>
                      <a:pt x="905510" y="-10948"/>
                      <a:pt x="1041400" y="183362"/>
                      <a:pt x="1089660" y="297662"/>
                    </a:cubicBezTo>
                    <a:cubicBezTo>
                      <a:pt x="1137920" y="411962"/>
                      <a:pt x="1075690" y="549122"/>
                      <a:pt x="1013460" y="686282"/>
                    </a:cubicBezTo>
                  </a:path>
                </a:pathLst>
              </a:custGeom>
              <a:no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sp>
            <p:nvSpPr>
              <p:cNvPr id="37" name="자유형: 도형 49">
                <a:extLst>
                  <a:ext uri="{FF2B5EF4-FFF2-40B4-BE49-F238E27FC236}">
                    <a16:creationId xmlns:a16="http://schemas.microsoft.com/office/drawing/2014/main" id="{9EB72688-60D6-4E84-A3DD-D176D2575D46}"/>
                  </a:ext>
                </a:extLst>
              </p:cNvPr>
              <p:cNvSpPr/>
              <p:nvPr/>
            </p:nvSpPr>
            <p:spPr>
              <a:xfrm>
                <a:off x="7892396" y="3590376"/>
                <a:ext cx="244778" cy="1286527"/>
              </a:xfrm>
              <a:custGeom>
                <a:avLst/>
                <a:gdLst>
                  <a:gd name="connsiteX0" fmla="*/ 0 w 182880"/>
                  <a:gd name="connsiteY0" fmla="*/ 967740 h 967740"/>
                  <a:gd name="connsiteX1" fmla="*/ 182880 w 182880"/>
                  <a:gd name="connsiteY1" fmla="*/ 0 h 967740"/>
                </a:gdLst>
                <a:ahLst/>
                <a:cxnLst>
                  <a:cxn ang="0">
                    <a:pos x="connsiteX0" y="connsiteY0"/>
                  </a:cxn>
                  <a:cxn ang="0">
                    <a:pos x="connsiteX1" y="connsiteY1"/>
                  </a:cxn>
                </a:cxnLst>
                <a:rect l="l" t="t" r="r" b="b"/>
                <a:pathLst>
                  <a:path w="182880" h="967740">
                    <a:moveTo>
                      <a:pt x="0" y="967740"/>
                    </a:moveTo>
                    <a:lnTo>
                      <a:pt x="182880" y="0"/>
                    </a:lnTo>
                  </a:path>
                </a:pathLst>
              </a:custGeom>
              <a:no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ko-KR" altLang="en-US" dirty="0">
                  <a:solidFill>
                    <a:prstClr val="white"/>
                  </a:solidFill>
                  <a:latin typeface="SamsungOneKorean 400" panose="020B0503030303020204" pitchFamily="50" charset="-127"/>
                  <a:ea typeface="SamsungOneKorean 400" panose="020B0503030303020204" pitchFamily="50" charset="-127"/>
                </a:endParaRPr>
              </a:p>
            </p:txBody>
          </p:sp>
        </p:grpSp>
        <p:sp>
          <p:nvSpPr>
            <p:cNvPr id="38" name="TextBox 37">
              <a:extLst>
                <a:ext uri="{FF2B5EF4-FFF2-40B4-BE49-F238E27FC236}">
                  <a16:creationId xmlns:a16="http://schemas.microsoft.com/office/drawing/2014/main" id="{D2AF28E0-32B8-411B-8DED-528C40C39081}"/>
                </a:ext>
              </a:extLst>
            </p:cNvPr>
            <p:cNvSpPr txBox="1"/>
            <p:nvPr/>
          </p:nvSpPr>
          <p:spPr>
            <a:xfrm>
              <a:off x="6687647" y="5924218"/>
              <a:ext cx="2409498" cy="461665"/>
            </a:xfrm>
            <a:prstGeom prst="rect">
              <a:avLst/>
            </a:prstGeom>
            <a:noFill/>
          </p:spPr>
          <p:txBody>
            <a:bodyPr wrap="square" rtlCol="0">
              <a:spAutoFit/>
            </a:bodyPr>
            <a:lstStyle/>
            <a:p>
              <a:pPr algn="ctr" fontAlgn="base">
                <a:spcBef>
                  <a:spcPct val="0"/>
                </a:spcBef>
                <a:spcAft>
                  <a:spcPct val="0"/>
                </a:spcAft>
                <a:defRPr/>
              </a:pP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Phân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cụm</a:t>
              </a:r>
              <a:endPar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endParaRPr>
            </a:p>
            <a:p>
              <a:pPr algn="ctr" fontAlgn="base">
                <a:spcBef>
                  <a:spcPct val="0"/>
                </a:spcBef>
                <a:spcAft>
                  <a:spcPct val="0"/>
                </a:spcAft>
                <a:defRPr/>
              </a:pP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không</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dán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200" dirty="0" err="1">
                  <a:solidFill>
                    <a:srgbClr val="0043B2"/>
                  </a:solidFill>
                  <a:latin typeface="SamsungOne-600" panose="020B0703030303020204"/>
                  <a:ea typeface="SamsungOne-600C" panose="020B0706030303020204" pitchFamily="34" charset="0"/>
                  <a:cs typeface="Arial" panose="020B0604020202020204" pitchFamily="34" charset="0"/>
                </a:rPr>
                <a:t>nhãn</a:t>
              </a:r>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a:t>
              </a:r>
              <a:endParaRPr kumimoji="1" lang="ko-KR" altLang="en-US" sz="1200" dirty="0">
                <a:solidFill>
                  <a:srgbClr val="0043B2"/>
                </a:solidFill>
                <a:latin typeface="SamsungOne-600" panose="020B0703030303020204"/>
                <a:ea typeface="SamsungOne-600C" panose="020B0706030303020204" pitchFamily="34" charset="0"/>
                <a:cs typeface="Arial" panose="020B0604020202020204" pitchFamily="34" charset="0"/>
              </a:endParaRPr>
            </a:p>
          </p:txBody>
        </p:sp>
        <p:grpSp>
          <p:nvGrpSpPr>
            <p:cNvPr id="42" name="그룹 41">
              <a:extLst>
                <a:ext uri="{FF2B5EF4-FFF2-40B4-BE49-F238E27FC236}">
                  <a16:creationId xmlns:a16="http://schemas.microsoft.com/office/drawing/2014/main" id="{9484DA29-938C-41AC-AF07-8C1B148CB89F}"/>
                </a:ext>
              </a:extLst>
            </p:cNvPr>
            <p:cNvGrpSpPr/>
            <p:nvPr/>
          </p:nvGrpSpPr>
          <p:grpSpPr>
            <a:xfrm>
              <a:off x="6783240" y="3565267"/>
              <a:ext cx="2409498" cy="2284295"/>
              <a:chOff x="6783240" y="3565267"/>
              <a:chExt cx="2409498" cy="2284295"/>
            </a:xfrm>
          </p:grpSpPr>
          <p:cxnSp>
            <p:nvCxnSpPr>
              <p:cNvPr id="43" name="직선 화살표 연결선 47">
                <a:extLst>
                  <a:ext uri="{FF2B5EF4-FFF2-40B4-BE49-F238E27FC236}">
                    <a16:creationId xmlns:a16="http://schemas.microsoft.com/office/drawing/2014/main" id="{CF04A043-995C-472D-B673-CBFE70518D5F}"/>
                  </a:ext>
                </a:extLst>
              </p:cNvPr>
              <p:cNvCxnSpPr>
                <a:cxnSpLocks/>
              </p:cNvCxnSpPr>
              <p:nvPr/>
            </p:nvCxnSpPr>
            <p:spPr>
              <a:xfrm flipV="1">
                <a:off x="6783240" y="3565267"/>
                <a:ext cx="0" cy="2284295"/>
              </a:xfrm>
              <a:prstGeom prst="straightConnector1">
                <a:avLst/>
              </a:prstGeom>
              <a:solidFill>
                <a:schemeClr val="tx1"/>
              </a:solidFill>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8">
                <a:extLst>
                  <a:ext uri="{FF2B5EF4-FFF2-40B4-BE49-F238E27FC236}">
                    <a16:creationId xmlns:a16="http://schemas.microsoft.com/office/drawing/2014/main" id="{FBB89545-3BF4-407B-8853-456606188004}"/>
                  </a:ext>
                </a:extLst>
              </p:cNvPr>
              <p:cNvCxnSpPr>
                <a:cxnSpLocks/>
              </p:cNvCxnSpPr>
              <p:nvPr/>
            </p:nvCxnSpPr>
            <p:spPr>
              <a:xfrm>
                <a:off x="6783240" y="5849561"/>
                <a:ext cx="2409498" cy="0"/>
              </a:xfrm>
              <a:prstGeom prst="straightConnector1">
                <a:avLst/>
              </a:prstGeom>
              <a:solidFill>
                <a:schemeClr val="tx1"/>
              </a:solidFill>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790668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a:xfrm>
            <a:off x="535872" y="1523052"/>
            <a:ext cx="9370128" cy="493776"/>
          </a:xfrm>
        </p:spPr>
        <p:txBody>
          <a:bodyPr/>
          <a:lstStyle/>
          <a:p>
            <a:r>
              <a:rPr lang="en-US" altLang="ko-KR" sz="3100" dirty="0" err="1">
                <a:ea typeface="SamsungOneKorean 400" panose="020B0503030303020204" pitchFamily="50" charset="-127"/>
              </a:rPr>
              <a:t>MapReduce</a:t>
            </a:r>
            <a:r>
              <a:rPr lang="en-US" altLang="ko-KR" sz="3100" dirty="0">
                <a:ea typeface="SamsungOneKorean 400" panose="020B0503030303020204" pitchFamily="50" charset="-127"/>
              </a:rPr>
              <a:t>: </a:t>
            </a:r>
            <a:r>
              <a:rPr lang="en-US" altLang="ko-KR" sz="3100" dirty="0" err="1">
                <a:ea typeface="SamsungOneKorean 400" panose="020B0503030303020204" pitchFamily="50" charset="-127"/>
              </a:rPr>
              <a:t>Công</a:t>
            </a:r>
            <a:r>
              <a:rPr lang="en-US" altLang="ko-KR" sz="3100" dirty="0">
                <a:ea typeface="SamsungOneKorean 400" panose="020B0503030303020204" pitchFamily="50" charset="-127"/>
              </a:rPr>
              <a:t> </a:t>
            </a:r>
            <a:r>
              <a:rPr lang="en-US" altLang="ko-KR" sz="3100" dirty="0" err="1">
                <a:ea typeface="SamsungOneKorean 400" panose="020B0503030303020204" pitchFamily="50" charset="-127"/>
              </a:rPr>
              <a:t>cụ</a:t>
            </a:r>
            <a:r>
              <a:rPr lang="en-US" altLang="ko-KR" sz="3100" dirty="0">
                <a:ea typeface="SamsungOneKorean 400" panose="020B0503030303020204" pitchFamily="50" charset="-127"/>
              </a:rPr>
              <a:t> </a:t>
            </a:r>
            <a:r>
              <a:rPr lang="en-US" altLang="ko-KR" sz="3100" dirty="0" err="1">
                <a:ea typeface="SamsungOneKorean 400" panose="020B0503030303020204" pitchFamily="50" charset="-127"/>
              </a:rPr>
              <a:t>tính</a:t>
            </a:r>
            <a:r>
              <a:rPr lang="en-US" altLang="ko-KR" sz="3100" dirty="0">
                <a:ea typeface="SamsungOneKorean 400" panose="020B0503030303020204" pitchFamily="50" charset="-127"/>
              </a:rPr>
              <a:t> </a:t>
            </a:r>
            <a:r>
              <a:rPr lang="en-US" altLang="ko-KR" sz="3100" dirty="0" err="1">
                <a:ea typeface="SamsungOneKorean 400" panose="020B0503030303020204" pitchFamily="50" charset="-127"/>
              </a:rPr>
              <a:t>toán</a:t>
            </a:r>
            <a:r>
              <a:rPr lang="en-US" altLang="ko-KR" sz="3100" dirty="0">
                <a:ea typeface="SamsungOneKorean 400" panose="020B0503030303020204" pitchFamily="50" charset="-127"/>
              </a:rPr>
              <a:t> Big Data </a:t>
            </a:r>
            <a:r>
              <a:rPr lang="en-US" altLang="ko-KR" sz="3100" dirty="0" err="1">
                <a:ea typeface="SamsungOneKorean 400" panose="020B0503030303020204" pitchFamily="50" charset="-127"/>
              </a:rPr>
              <a:t>cốt</a:t>
            </a:r>
            <a:r>
              <a:rPr lang="en-US" altLang="ko-KR" sz="3100" dirty="0">
                <a:ea typeface="SamsungOneKorean 400" panose="020B0503030303020204" pitchFamily="50" charset="-127"/>
              </a:rPr>
              <a:t> </a:t>
            </a:r>
            <a:r>
              <a:rPr lang="en-US" altLang="ko-KR" sz="3100" dirty="0" err="1">
                <a:ea typeface="SamsungOneKorean 400" panose="020B0503030303020204" pitchFamily="50" charset="-127"/>
              </a:rPr>
              <a:t>lõi</a:t>
            </a:r>
            <a:endParaRPr lang="en-US" altLang="ko-KR" sz="31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4307061" cy="914400"/>
          </a:xfrm>
        </p:spPr>
        <p:txBody>
          <a:bodyPr/>
          <a:lstStyle/>
          <a:p>
            <a:r>
              <a:rPr lang="vi-VN" altLang="ko-KR" dirty="0"/>
              <a:t>MapReduce làm mô hình lập trình cho Dữ liệu lớn</a:t>
            </a:r>
          </a:p>
          <a:p>
            <a:r>
              <a:rPr lang="vi-VN" altLang="ko-KR" dirty="0"/>
              <a:t>Xử lý dữ liệu theo định hướng bản ghi (khóa và giá trị)</a:t>
            </a:r>
            <a:endParaRPr lang="en-US" altLang="ko-KR" dirty="0"/>
          </a:p>
          <a:p>
            <a:r>
              <a:rPr lang="en-US" altLang="ko-KR" dirty="0" err="1"/>
              <a:t>Bao</a:t>
            </a:r>
            <a:r>
              <a:rPr lang="en-US" altLang="ko-KR" dirty="0"/>
              <a:t> </a:t>
            </a:r>
            <a:r>
              <a:rPr lang="en-US" altLang="ko-KR" dirty="0" err="1"/>
              <a:t>gồm</a:t>
            </a:r>
            <a:r>
              <a:rPr lang="en-US" altLang="ko-KR" dirty="0"/>
              <a:t> </a:t>
            </a:r>
            <a:r>
              <a:rPr lang="en-US" altLang="ko-KR" dirty="0" err="1"/>
              <a:t>hai</a:t>
            </a:r>
            <a:r>
              <a:rPr lang="en-US" altLang="ko-KR" dirty="0"/>
              <a:t> </a:t>
            </a:r>
            <a:r>
              <a:rPr lang="en-US" altLang="ko-KR" dirty="0" err="1"/>
              <a:t>giai</a:t>
            </a:r>
            <a:r>
              <a:rPr lang="en-US" altLang="ko-KR" dirty="0"/>
              <a:t> </a:t>
            </a:r>
            <a:r>
              <a:rPr lang="en-US" altLang="ko-KR" dirty="0" err="1"/>
              <a:t>đoạn</a:t>
            </a:r>
            <a:r>
              <a:rPr lang="en-US" altLang="ko-KR" dirty="0"/>
              <a:t> do </a:t>
            </a:r>
            <a:r>
              <a:rPr lang="en-US" altLang="ko-KR" dirty="0" err="1"/>
              <a:t>nhà</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tạo</a:t>
            </a:r>
            <a:r>
              <a:rPr lang="en-US" altLang="ko-KR" dirty="0"/>
              <a:t> </a:t>
            </a:r>
            <a:r>
              <a:rPr lang="en-US" altLang="ko-KR" dirty="0" err="1"/>
              <a:t>ra</a:t>
            </a:r>
            <a:endParaRPr lang="en-US" altLang="ko-KR" dirty="0"/>
          </a:p>
          <a:p>
            <a:pPr lvl="1"/>
            <a:r>
              <a:rPr lang="en-US" altLang="ko-KR" dirty="0" err="1"/>
              <a:t>Bản</a:t>
            </a:r>
            <a:r>
              <a:rPr lang="en-US" altLang="ko-KR" dirty="0"/>
              <a:t> </a:t>
            </a:r>
            <a:r>
              <a:rPr lang="en-US" altLang="ko-KR" dirty="0" err="1"/>
              <a:t>đồ</a:t>
            </a:r>
            <a:r>
              <a:rPr lang="en-US" altLang="ko-KR" dirty="0"/>
              <a:t> (Map)</a:t>
            </a:r>
          </a:p>
          <a:p>
            <a:pPr lvl="1"/>
            <a:r>
              <a:rPr lang="en-US" altLang="ko-KR" dirty="0" err="1"/>
              <a:t>Giảm</a:t>
            </a:r>
            <a:r>
              <a:rPr lang="en-US" altLang="ko-KR" dirty="0"/>
              <a:t> </a:t>
            </a:r>
            <a:r>
              <a:rPr lang="en-US" altLang="ko-KR" dirty="0" err="1"/>
              <a:t>bớt</a:t>
            </a:r>
            <a:r>
              <a:rPr lang="en-US" altLang="ko-KR" dirty="0"/>
              <a:t> (Reduce)</a:t>
            </a:r>
          </a:p>
          <a:p>
            <a:r>
              <a:rPr lang="en-US" altLang="ko-KR" dirty="0"/>
              <a:t>Ở </a:t>
            </a:r>
            <a:r>
              <a:rPr lang="en-US" altLang="ko-KR" dirty="0" err="1"/>
              <a:t>giữa</a:t>
            </a:r>
            <a:r>
              <a:rPr lang="en-US" altLang="ko-KR" dirty="0"/>
              <a:t> Map </a:t>
            </a:r>
            <a:r>
              <a:rPr lang="en-US" altLang="ko-KR" dirty="0" err="1"/>
              <a:t>và</a:t>
            </a:r>
            <a:r>
              <a:rPr lang="en-US" altLang="ko-KR" dirty="0"/>
              <a:t> Reduce </a:t>
            </a:r>
            <a:r>
              <a:rPr lang="en-US" altLang="ko-KR" dirty="0" err="1"/>
              <a:t>là</a:t>
            </a:r>
            <a:r>
              <a:rPr lang="en-US" altLang="ko-KR" dirty="0"/>
              <a:t> </a:t>
            </a:r>
            <a:r>
              <a:rPr lang="en-US" altLang="ko-KR" dirty="0" err="1"/>
              <a:t>xáo</a:t>
            </a:r>
            <a:r>
              <a:rPr lang="en-US" altLang="ko-KR" dirty="0"/>
              <a:t> </a:t>
            </a:r>
            <a:r>
              <a:rPr lang="en-US" altLang="ko-KR" dirty="0" err="1"/>
              <a:t>trộn</a:t>
            </a:r>
            <a:r>
              <a:rPr lang="en-US" altLang="ko-KR" dirty="0"/>
              <a:t> </a:t>
            </a:r>
            <a:r>
              <a:rPr lang="en-US" altLang="ko-KR" dirty="0" err="1"/>
              <a:t>và</a:t>
            </a:r>
            <a:r>
              <a:rPr lang="en-US" altLang="ko-KR" dirty="0"/>
              <a:t> </a:t>
            </a:r>
            <a:r>
              <a:rPr lang="en-US" altLang="ko-KR" dirty="0" err="1"/>
              <a:t>sắp</a:t>
            </a:r>
            <a:r>
              <a:rPr lang="en-US" altLang="ko-KR" dirty="0"/>
              <a:t> </a:t>
            </a:r>
            <a:r>
              <a:rPr lang="en-US" altLang="ko-KR" dirty="0" err="1"/>
              <a:t>xếp</a:t>
            </a:r>
            <a:endParaRPr lang="en-US" altLang="ko-KR" dirty="0"/>
          </a:p>
          <a:p>
            <a:pPr lvl="1"/>
            <a:r>
              <a:rPr lang="en-US" altLang="ko-KR" dirty="0" err="1"/>
              <a:t>Gửi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Mapper </a:t>
            </a:r>
            <a:r>
              <a:rPr lang="en-US" altLang="ko-KR" dirty="0" err="1"/>
              <a:t>đến</a:t>
            </a:r>
            <a:r>
              <a:rPr lang="en-US" altLang="ko-KR" dirty="0"/>
              <a:t> Reducers</a:t>
            </a:r>
            <a:endParaRPr lang="ko-KR" altLang="en-US" dirty="0"/>
          </a:p>
        </p:txBody>
      </p:sp>
      <p:pic>
        <p:nvPicPr>
          <p:cNvPr id="6" name="Picture 2" descr="Hadoop 101: Getting Started.. Sometimes we all try very hard in… | by  testuser | Medium">
            <a:extLst>
              <a:ext uri="{FF2B5EF4-FFF2-40B4-BE49-F238E27FC236}">
                <a16:creationId xmlns:a16="http://schemas.microsoft.com/office/drawing/2014/main" id="{CFC9D51F-1621-40AB-8E2B-DA0D2E11AF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24" y="2831542"/>
            <a:ext cx="4106167" cy="130028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8C6EFD8F-1A21-4490-9190-889A392F06F1}"/>
              </a:ext>
            </a:extLst>
          </p:cNvPr>
          <p:cNvGrpSpPr/>
          <p:nvPr/>
        </p:nvGrpSpPr>
        <p:grpSpPr>
          <a:xfrm>
            <a:off x="6638925" y="4361377"/>
            <a:ext cx="1407501" cy="1484772"/>
            <a:chOff x="6200775" y="4332323"/>
            <a:chExt cx="1407501" cy="1484772"/>
          </a:xfrm>
        </p:grpSpPr>
        <p:grpSp>
          <p:nvGrpSpPr>
            <p:cNvPr id="8" name="그룹 7">
              <a:extLst>
                <a:ext uri="{FF2B5EF4-FFF2-40B4-BE49-F238E27FC236}">
                  <a16:creationId xmlns:a16="http://schemas.microsoft.com/office/drawing/2014/main" id="{49755C5D-E2DA-49F6-BAD8-BB1C1E4350DC}"/>
                </a:ext>
              </a:extLst>
            </p:cNvPr>
            <p:cNvGrpSpPr/>
            <p:nvPr/>
          </p:nvGrpSpPr>
          <p:grpSpPr>
            <a:xfrm>
              <a:off x="6453187" y="4493005"/>
              <a:ext cx="1022991" cy="1163407"/>
              <a:chOff x="6453187" y="4493005"/>
              <a:chExt cx="1022991" cy="1163407"/>
            </a:xfrm>
          </p:grpSpPr>
          <p:cxnSp>
            <p:nvCxnSpPr>
              <p:cNvPr id="15" name="직선 연결선 14">
                <a:extLst>
                  <a:ext uri="{FF2B5EF4-FFF2-40B4-BE49-F238E27FC236}">
                    <a16:creationId xmlns:a16="http://schemas.microsoft.com/office/drawing/2014/main" id="{A39CD556-E66C-46AF-B129-DBF95706E993}"/>
                  </a:ext>
                </a:extLst>
              </p:cNvPr>
              <p:cNvCxnSpPr/>
              <p:nvPr/>
            </p:nvCxnSpPr>
            <p:spPr>
              <a:xfrm flipV="1">
                <a:off x="6453187" y="4493005"/>
                <a:ext cx="601742" cy="478258"/>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86493AC2-153C-46D9-AEA8-960A7F36DB6C}"/>
                  </a:ext>
                </a:extLst>
              </p:cNvPr>
              <p:cNvCxnSpPr/>
              <p:nvPr/>
            </p:nvCxnSpPr>
            <p:spPr>
              <a:xfrm>
                <a:off x="7054929" y="4509271"/>
                <a:ext cx="392664" cy="355363"/>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981344F2-63F9-4324-A4BF-0BAFC6E644AC}"/>
                  </a:ext>
                </a:extLst>
              </p:cNvPr>
              <p:cNvCxnSpPr/>
              <p:nvPr/>
            </p:nvCxnSpPr>
            <p:spPr>
              <a:xfrm>
                <a:off x="7447593" y="4889285"/>
                <a:ext cx="0" cy="449848"/>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48EE093B-F8D1-4B53-97FE-2EB50198007B}"/>
                  </a:ext>
                </a:extLst>
              </p:cNvPr>
              <p:cNvCxnSpPr/>
              <p:nvPr/>
            </p:nvCxnSpPr>
            <p:spPr>
              <a:xfrm flipH="1">
                <a:off x="7054929" y="5320686"/>
                <a:ext cx="392664" cy="335726"/>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3A269F6A-D57D-47D7-ADA7-2E4D1FCD0A77}"/>
                  </a:ext>
                </a:extLst>
              </p:cNvPr>
              <p:cNvCxnSpPr/>
              <p:nvPr/>
            </p:nvCxnSpPr>
            <p:spPr>
              <a:xfrm flipH="1" flipV="1">
                <a:off x="6453187" y="4971263"/>
                <a:ext cx="601742" cy="685149"/>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185ABC54-1718-4CEB-8AFE-B471245CC0DB}"/>
                  </a:ext>
                </a:extLst>
              </p:cNvPr>
              <p:cNvCxnSpPr/>
              <p:nvPr/>
            </p:nvCxnSpPr>
            <p:spPr>
              <a:xfrm flipV="1">
                <a:off x="6453187" y="4864634"/>
                <a:ext cx="993269" cy="106629"/>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FC206AE-7A18-4EFF-862E-DE24234C721A}"/>
                  </a:ext>
                </a:extLst>
              </p:cNvPr>
              <p:cNvCxnSpPr/>
              <p:nvPr/>
            </p:nvCxnSpPr>
            <p:spPr>
              <a:xfrm>
                <a:off x="6453187" y="4979318"/>
                <a:ext cx="994406" cy="334519"/>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81EECD1C-AECC-4F38-980C-DC5C18DBA9B8}"/>
                  </a:ext>
                </a:extLst>
              </p:cNvPr>
              <p:cNvCxnSpPr/>
              <p:nvPr/>
            </p:nvCxnSpPr>
            <p:spPr>
              <a:xfrm>
                <a:off x="7054929" y="4498277"/>
                <a:ext cx="355877" cy="839195"/>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AE6E87CB-9253-4ED2-8123-D206B99D1712}"/>
                  </a:ext>
                </a:extLst>
              </p:cNvPr>
              <p:cNvCxnSpPr>
                <a:endCxn id="14" idx="0"/>
              </p:cNvCxnSpPr>
              <p:nvPr/>
            </p:nvCxnSpPr>
            <p:spPr>
              <a:xfrm flipH="1">
                <a:off x="7054930" y="4897664"/>
                <a:ext cx="421248" cy="598066"/>
              </a:xfrm>
              <a:prstGeom prst="line">
                <a:avLst/>
              </a:prstGeom>
              <a:ln w="28575">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9" name="그룹 8">
              <a:extLst>
                <a:ext uri="{FF2B5EF4-FFF2-40B4-BE49-F238E27FC236}">
                  <a16:creationId xmlns:a16="http://schemas.microsoft.com/office/drawing/2014/main" id="{DB61929D-C4C4-458E-AF5A-C04D143B182E}"/>
                </a:ext>
              </a:extLst>
            </p:cNvPr>
            <p:cNvGrpSpPr/>
            <p:nvPr/>
          </p:nvGrpSpPr>
          <p:grpSpPr>
            <a:xfrm>
              <a:off x="6200775" y="4332323"/>
              <a:ext cx="1407501" cy="1484772"/>
              <a:chOff x="5353050" y="4356922"/>
              <a:chExt cx="1407501" cy="1484772"/>
            </a:xfrm>
          </p:grpSpPr>
          <p:sp>
            <p:nvSpPr>
              <p:cNvPr id="10" name="모서리가 둥근 직사각형 4">
                <a:extLst>
                  <a:ext uri="{FF2B5EF4-FFF2-40B4-BE49-F238E27FC236}">
                    <a16:creationId xmlns:a16="http://schemas.microsoft.com/office/drawing/2014/main" id="{C10617B0-E51C-4175-A290-892188263CA2}"/>
                  </a:ext>
                </a:extLst>
              </p:cNvPr>
              <p:cNvSpPr/>
              <p:nvPr/>
            </p:nvSpPr>
            <p:spPr>
              <a:xfrm>
                <a:off x="5353050" y="4743450"/>
                <a:ext cx="504825" cy="504825"/>
              </a:xfrm>
              <a:prstGeom prst="roundRect">
                <a:avLst>
                  <a:gd name="adj" fmla="val 27988"/>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모서리가 둥근 직사각형 11">
                <a:extLst>
                  <a:ext uri="{FF2B5EF4-FFF2-40B4-BE49-F238E27FC236}">
                    <a16:creationId xmlns:a16="http://schemas.microsoft.com/office/drawing/2014/main" id="{B62A8D9D-2FFC-42B7-AE46-04B40B2C5C92}"/>
                  </a:ext>
                </a:extLst>
              </p:cNvPr>
              <p:cNvSpPr/>
              <p:nvPr/>
            </p:nvSpPr>
            <p:spPr>
              <a:xfrm>
                <a:off x="6046523" y="4356922"/>
                <a:ext cx="321365" cy="321365"/>
              </a:xfrm>
              <a:prstGeom prst="roundRect">
                <a:avLst>
                  <a:gd name="adj" fmla="val 27988"/>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모서리가 둥근 직사각형 12">
                <a:extLst>
                  <a:ext uri="{FF2B5EF4-FFF2-40B4-BE49-F238E27FC236}">
                    <a16:creationId xmlns:a16="http://schemas.microsoft.com/office/drawing/2014/main" id="{A033BE78-B008-44E3-9844-0324A7DE9FD6}"/>
                  </a:ext>
                </a:extLst>
              </p:cNvPr>
              <p:cNvSpPr/>
              <p:nvPr/>
            </p:nvSpPr>
            <p:spPr>
              <a:xfrm>
                <a:off x="6439186" y="4734755"/>
                <a:ext cx="321365" cy="321365"/>
              </a:xfrm>
              <a:prstGeom prst="roundRect">
                <a:avLst>
                  <a:gd name="adj" fmla="val 27988"/>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모서리가 둥근 직사각형 13">
                <a:extLst>
                  <a:ext uri="{FF2B5EF4-FFF2-40B4-BE49-F238E27FC236}">
                    <a16:creationId xmlns:a16="http://schemas.microsoft.com/office/drawing/2014/main" id="{EBFAF3FB-0EBB-47CD-ABDE-24EBC15750DB}"/>
                  </a:ext>
                </a:extLst>
              </p:cNvPr>
              <p:cNvSpPr/>
              <p:nvPr/>
            </p:nvSpPr>
            <p:spPr>
              <a:xfrm>
                <a:off x="6439186" y="5184603"/>
                <a:ext cx="321365" cy="321365"/>
              </a:xfrm>
              <a:prstGeom prst="roundRect">
                <a:avLst>
                  <a:gd name="adj" fmla="val 27988"/>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모서리가 둥근 직사각형 14">
                <a:extLst>
                  <a:ext uri="{FF2B5EF4-FFF2-40B4-BE49-F238E27FC236}">
                    <a16:creationId xmlns:a16="http://schemas.microsoft.com/office/drawing/2014/main" id="{F59776EC-65A5-4CE6-9725-C5065EF1D9CE}"/>
                  </a:ext>
                </a:extLst>
              </p:cNvPr>
              <p:cNvSpPr/>
              <p:nvPr/>
            </p:nvSpPr>
            <p:spPr>
              <a:xfrm>
                <a:off x="6046522" y="5520329"/>
                <a:ext cx="321365" cy="321365"/>
              </a:xfrm>
              <a:prstGeom prst="roundRect">
                <a:avLst>
                  <a:gd name="adj" fmla="val 27988"/>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spTree>
    <p:extLst>
      <p:ext uri="{BB962C8B-B14F-4D97-AF65-F5344CB8AC3E}">
        <p14:creationId xmlns:p14="http://schemas.microsoft.com/office/powerpoint/2010/main" val="152271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MapReduce</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0" y="2226568"/>
            <a:ext cx="5076000" cy="914400"/>
          </a:xfrm>
        </p:spPr>
        <p:txBody>
          <a:bodyPr/>
          <a:lstStyle/>
          <a:p>
            <a:r>
              <a:rPr lang="vi-VN" altLang="ko-KR" dirty="0"/>
              <a:t>MapReduce là một phương pháp xử lý song song phân tán.</a:t>
            </a:r>
            <a:endParaRPr lang="en-US" altLang="ko-KR" dirty="0"/>
          </a:p>
          <a:p>
            <a:pPr lvl="1"/>
            <a:r>
              <a:rPr lang="en-US" altLang="ko-KR" dirty="0" err="1"/>
              <a:t>Phân</a:t>
            </a:r>
            <a:r>
              <a:rPr lang="en-US" altLang="ko-KR" dirty="0"/>
              <a:t> </a:t>
            </a:r>
            <a:r>
              <a:rPr lang="en-US" altLang="ko-KR" dirty="0" err="1"/>
              <a:t>phối</a:t>
            </a:r>
            <a:r>
              <a:rPr lang="en-US" altLang="ko-KR" dirty="0"/>
              <a:t> </a:t>
            </a:r>
            <a:r>
              <a:rPr lang="en-US" altLang="ko-KR" dirty="0" err="1"/>
              <a:t>công</a:t>
            </a:r>
            <a:r>
              <a:rPr lang="en-US" altLang="ko-KR" dirty="0"/>
              <a:t> </a:t>
            </a:r>
            <a:r>
              <a:rPr lang="en-US" altLang="ko-KR" dirty="0" err="1"/>
              <a:t>việc</a:t>
            </a:r>
            <a:r>
              <a:rPr lang="en-US" altLang="ko-KR" dirty="0"/>
              <a:t> </a:t>
            </a:r>
            <a:r>
              <a:rPr lang="en-US" altLang="ko-KR" dirty="0" err="1"/>
              <a:t>trên</a:t>
            </a:r>
            <a:r>
              <a:rPr lang="en-US" altLang="ko-KR" dirty="0"/>
              <a:t> </a:t>
            </a:r>
            <a:r>
              <a:rPr lang="en-US" altLang="ko-KR" dirty="0" err="1"/>
              <a:t>nhiều</a:t>
            </a:r>
            <a:r>
              <a:rPr lang="en-US" altLang="ko-KR" dirty="0"/>
              <a:t> </a:t>
            </a:r>
            <a:r>
              <a:rPr lang="en-US" altLang="ko-KR" dirty="0" err="1"/>
              <a:t>nút</a:t>
            </a:r>
            <a:r>
              <a:rPr lang="en-US" altLang="ko-KR" dirty="0"/>
              <a:t> </a:t>
            </a:r>
            <a:r>
              <a:rPr lang="en-US" altLang="ko-KR" dirty="0" err="1"/>
              <a:t>phụ</a:t>
            </a:r>
            <a:endParaRPr lang="en-US" altLang="ko-KR" dirty="0"/>
          </a:p>
          <a:p>
            <a:r>
              <a:rPr lang="en-US" altLang="ko-KR" dirty="0" err="1"/>
              <a:t>Chạy</a:t>
            </a:r>
            <a:r>
              <a:rPr lang="en-US" altLang="ko-KR" dirty="0"/>
              <a:t> </a:t>
            </a:r>
            <a:r>
              <a:rPr lang="en-US" altLang="ko-KR" dirty="0" err="1"/>
              <a:t>trên</a:t>
            </a:r>
            <a:r>
              <a:rPr lang="en-US" altLang="ko-KR" dirty="0"/>
              <a:t> </a:t>
            </a:r>
            <a:r>
              <a:rPr lang="en-US" altLang="ko-KR" dirty="0" err="1"/>
              <a:t>các</a:t>
            </a:r>
            <a:r>
              <a:rPr lang="en-US" altLang="ko-KR" dirty="0"/>
              <a:t> </a:t>
            </a:r>
            <a:r>
              <a:rPr lang="en-US" altLang="ko-KR" dirty="0" err="1"/>
              <a:t>nút</a:t>
            </a:r>
            <a:r>
              <a:rPr lang="en-US" altLang="ko-KR" dirty="0"/>
              <a:t> </a:t>
            </a:r>
            <a:r>
              <a:rPr lang="en-US" altLang="ko-KR" dirty="0" err="1"/>
              <a:t>có</a:t>
            </a:r>
            <a:r>
              <a:rPr lang="en-US" altLang="ko-KR" dirty="0"/>
              <a:t> </a:t>
            </a:r>
            <a:r>
              <a:rPr lang="en-US" altLang="ko-KR" dirty="0" err="1"/>
              <a:t>sẵn</a:t>
            </a:r>
            <a:r>
              <a:rPr lang="en-US" altLang="ko-KR" dirty="0"/>
              <a:t> </a:t>
            </a:r>
            <a:r>
              <a:rPr lang="en-US" altLang="ko-KR" dirty="0" err="1"/>
              <a:t>dữ</a:t>
            </a:r>
            <a:r>
              <a:rPr lang="en-US" altLang="ko-KR" dirty="0"/>
              <a:t> </a:t>
            </a:r>
            <a:r>
              <a:rPr lang="en-US" altLang="ko-KR" dirty="0" err="1"/>
              <a:t>liệu</a:t>
            </a:r>
            <a:endParaRPr lang="en-US" altLang="ko-KR" dirty="0"/>
          </a:p>
          <a:p>
            <a:r>
              <a:rPr lang="vi-VN" altLang="ko-KR" dirty="0"/>
              <a:t>Một môi trường được cung cấp để các nhà phát triển có thể tập trung vào mã chương trình của họ</a:t>
            </a:r>
            <a:endParaRPr lang="en-US" altLang="ko-KR" dirty="0"/>
          </a:p>
          <a:p>
            <a:pPr lvl="1"/>
            <a:r>
              <a:rPr lang="vi-VN" altLang="ko-KR" dirty="0"/>
              <a:t>Phân phối dữ liệu tự động</a:t>
            </a:r>
          </a:p>
          <a:p>
            <a:pPr lvl="1"/>
            <a:r>
              <a:rPr lang="vi-VN" altLang="ko-KR" dirty="0"/>
              <a:t>Có thể xử lý dữ liệu cục bộ</a:t>
            </a:r>
          </a:p>
          <a:p>
            <a:pPr lvl="1"/>
            <a:r>
              <a:rPr lang="vi-VN" altLang="ko-KR" dirty="0"/>
              <a:t>Di chuyển dữ liệu theo yêu cầu</a:t>
            </a:r>
          </a:p>
          <a:p>
            <a:pPr lvl="1"/>
            <a:r>
              <a:rPr lang="vi-VN" altLang="ko-KR" dirty="0"/>
              <a:t>Các ngôn ngữ được hỗ trợ - Java và các ngôn ngữ khác</a:t>
            </a:r>
            <a:endParaRPr lang="ko-KR" altLang="en-US" dirty="0"/>
          </a:p>
        </p:txBody>
      </p:sp>
      <p:grpSp>
        <p:nvGrpSpPr>
          <p:cNvPr id="9" name="그룹 8"/>
          <p:cNvGrpSpPr/>
          <p:nvPr/>
        </p:nvGrpSpPr>
        <p:grpSpPr>
          <a:xfrm>
            <a:off x="5896303" y="2500805"/>
            <a:ext cx="3247698" cy="3293708"/>
            <a:chOff x="5896303" y="2500805"/>
            <a:chExt cx="3247698" cy="3293708"/>
          </a:xfrm>
        </p:grpSpPr>
        <p:grpSp>
          <p:nvGrpSpPr>
            <p:cNvPr id="15" name="그룹 14">
              <a:extLst>
                <a:ext uri="{FF2B5EF4-FFF2-40B4-BE49-F238E27FC236}">
                  <a16:creationId xmlns:a16="http://schemas.microsoft.com/office/drawing/2014/main" id="{265FD2D2-CE05-4B01-89B2-1506EA366B40}"/>
                </a:ext>
              </a:extLst>
            </p:cNvPr>
            <p:cNvGrpSpPr/>
            <p:nvPr/>
          </p:nvGrpSpPr>
          <p:grpSpPr>
            <a:xfrm>
              <a:off x="5896303" y="2500805"/>
              <a:ext cx="3247698" cy="3293708"/>
              <a:chOff x="6115286" y="3372209"/>
              <a:chExt cx="2283281" cy="2283280"/>
            </a:xfrm>
          </p:grpSpPr>
          <p:sp>
            <p:nvSpPr>
              <p:cNvPr id="16" name="자유형 23">
                <a:extLst>
                  <a:ext uri="{FF2B5EF4-FFF2-40B4-BE49-F238E27FC236}">
                    <a16:creationId xmlns:a16="http://schemas.microsoft.com/office/drawing/2014/main" id="{112D7140-7A68-41E2-B443-256708A31A4C}"/>
                  </a:ext>
                </a:extLst>
              </p:cNvPr>
              <p:cNvSpPr/>
              <p:nvPr/>
            </p:nvSpPr>
            <p:spPr>
              <a:xfrm>
                <a:off x="6115286" y="3372209"/>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3C76CC"/>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algn="ctr" defTabSz="466725">
                  <a:lnSpc>
                    <a:spcPct val="90000"/>
                  </a:lnSpc>
                  <a:spcAft>
                    <a:spcPct val="35000"/>
                  </a:spcAft>
                </a:pPr>
                <a:endParaRPr lang="ko-KR" altLang="en-US" sz="1400" dirty="0">
                  <a:solidFill>
                    <a:schemeClr val="bg1"/>
                  </a:solidFill>
                  <a:latin typeface="SamsungOne-400" panose="020B0503030303020204" pitchFamily="34" charset="0"/>
                  <a:ea typeface="SamsungOne-500C" panose="020B0606030303020204" pitchFamily="34" charset="0"/>
                  <a:cs typeface="iCiel Samsung Sharp Sans Medium" pitchFamily="2" charset="0"/>
                </a:endParaRPr>
              </a:p>
            </p:txBody>
          </p:sp>
          <p:sp>
            <p:nvSpPr>
              <p:cNvPr id="17" name="자유형 24">
                <a:extLst>
                  <a:ext uri="{FF2B5EF4-FFF2-40B4-BE49-F238E27FC236}">
                    <a16:creationId xmlns:a16="http://schemas.microsoft.com/office/drawing/2014/main" id="{83BE4BEE-296E-43BB-9B41-6AB956502971}"/>
                  </a:ext>
                </a:extLst>
              </p:cNvPr>
              <p:cNvSpPr/>
              <p:nvPr/>
            </p:nvSpPr>
            <p:spPr>
              <a:xfrm>
                <a:off x="7282697" y="3372209"/>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en-US" altLang="ko-KR" sz="1400" dirty="0">
                  <a:solidFill>
                    <a:schemeClr val="bg1"/>
                  </a:solidFill>
                  <a:latin typeface="SamsungOne-400" panose="020B0503030303020204" pitchFamily="34" charset="0"/>
                  <a:ea typeface="SamsungOneKorean 400" panose="020B0503030303020204" pitchFamily="50" charset="-127"/>
                </a:endParaRPr>
              </a:p>
            </p:txBody>
          </p:sp>
          <p:sp>
            <p:nvSpPr>
              <p:cNvPr id="18" name="자유형 25">
                <a:extLst>
                  <a:ext uri="{FF2B5EF4-FFF2-40B4-BE49-F238E27FC236}">
                    <a16:creationId xmlns:a16="http://schemas.microsoft.com/office/drawing/2014/main" id="{5DCEB148-7930-4573-BECE-6C6E2E72FE6D}"/>
                  </a:ext>
                </a:extLst>
              </p:cNvPr>
              <p:cNvSpPr/>
              <p:nvPr/>
            </p:nvSpPr>
            <p:spPr>
              <a:xfrm>
                <a:off x="7282697" y="4539620"/>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rgbClr val="4057C8"/>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a:lnSpc>
                    <a:spcPct val="90000"/>
                  </a:lnSpc>
                  <a:spcAft>
                    <a:spcPct val="35000"/>
                  </a:spcAft>
                </a:pPr>
                <a:endParaRPr lang="ko-KR" altLang="en-US" sz="1400" dirty="0">
                  <a:solidFill>
                    <a:schemeClr val="bg1"/>
                  </a:solidFill>
                  <a:latin typeface="SamsungOne-400" panose="020B0503030303020204" pitchFamily="34" charset="0"/>
                  <a:ea typeface="SamsungOneKorean 400" panose="020B0503030303020204" pitchFamily="50" charset="-127"/>
                </a:endParaRPr>
              </a:p>
            </p:txBody>
          </p:sp>
          <p:sp>
            <p:nvSpPr>
              <p:cNvPr id="19" name="자유형 26">
                <a:extLst>
                  <a:ext uri="{FF2B5EF4-FFF2-40B4-BE49-F238E27FC236}">
                    <a16:creationId xmlns:a16="http://schemas.microsoft.com/office/drawing/2014/main" id="{E0284298-159E-4381-8D92-35BEFCFEDDAE}"/>
                  </a:ext>
                </a:extLst>
              </p:cNvPr>
              <p:cNvSpPr/>
              <p:nvPr/>
            </p:nvSpPr>
            <p:spPr>
              <a:xfrm>
                <a:off x="6115286" y="4539620"/>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algn="ctr" defTabSz="466725">
                  <a:lnSpc>
                    <a:spcPct val="90000"/>
                  </a:lnSpc>
                  <a:spcAft>
                    <a:spcPct val="35000"/>
                  </a:spcAft>
                </a:pPr>
                <a:endParaRPr lang="en-US" altLang="ko-KR" sz="1400" dirty="0">
                  <a:solidFill>
                    <a:schemeClr val="bg1"/>
                  </a:solidFill>
                  <a:latin typeface="SamsungOne-400" panose="020B0503030303020204" pitchFamily="34" charset="0"/>
                  <a:ea typeface="SamsungOneKorean 400" panose="020B0503030303020204" pitchFamily="50" charset="-127"/>
                </a:endParaRPr>
              </a:p>
            </p:txBody>
          </p:sp>
        </p:grpSp>
        <p:sp>
          <p:nvSpPr>
            <p:cNvPr id="8" name="TextBox 7"/>
            <p:cNvSpPr txBox="1"/>
            <p:nvPr/>
          </p:nvSpPr>
          <p:spPr>
            <a:xfrm>
              <a:off x="6122678" y="3260343"/>
              <a:ext cx="1376399" cy="286232"/>
            </a:xfrm>
            <a:prstGeom prst="rect">
              <a:avLst/>
            </a:prstGeom>
            <a:noFill/>
          </p:spPr>
          <p:txBody>
            <a:bodyPr wrap="square" rtlCol="0">
              <a:spAutoFit/>
            </a:bodyPr>
            <a:lstStyle/>
            <a:p>
              <a:pPr algn="ctr" defTabSz="466725">
                <a:lnSpc>
                  <a:spcPct val="90000"/>
                </a:lnSpc>
                <a:spcAft>
                  <a:spcPct val="35000"/>
                </a:spcAft>
              </a:pP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Xử</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lý</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phân</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tán</a:t>
              </a:r>
              <a:endParaRPr lang="ko-KR" altLang="en-US" sz="1400" dirty="0">
                <a:solidFill>
                  <a:schemeClr val="bg1"/>
                </a:solidFill>
                <a:latin typeface="SamsungOne-600" panose="020B0703030303020204"/>
                <a:ea typeface="SamsungOne-500C" panose="020B0606030303020204" pitchFamily="34" charset="0"/>
                <a:cs typeface="iCiel Samsung Sharp Sans Medium" pitchFamily="2" charset="0"/>
              </a:endParaRPr>
            </a:p>
          </p:txBody>
        </p:sp>
        <p:sp>
          <p:nvSpPr>
            <p:cNvPr id="29" name="TextBox 28"/>
            <p:cNvSpPr txBox="1"/>
            <p:nvPr/>
          </p:nvSpPr>
          <p:spPr>
            <a:xfrm>
              <a:off x="7614537" y="3229701"/>
              <a:ext cx="1303413" cy="480131"/>
            </a:xfrm>
            <a:prstGeom prst="rect">
              <a:avLst/>
            </a:prstGeom>
            <a:noFill/>
          </p:spPr>
          <p:txBody>
            <a:bodyPr wrap="square" rtlCol="0">
              <a:spAutoFit/>
            </a:bodyPr>
            <a:lstStyle/>
            <a:p>
              <a:pPr algn="ctr" defTabSz="466725">
                <a:lnSpc>
                  <a:spcPct val="90000"/>
                </a:lnSpc>
                <a:spcAft>
                  <a:spcPct val="35000"/>
                </a:spcAft>
              </a:pP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Tiến</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trình</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song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song</a:t>
              </a:r>
              <a:endParaRPr lang="ko-KR" altLang="en-US" sz="1400" dirty="0">
                <a:solidFill>
                  <a:schemeClr val="bg1"/>
                </a:solidFill>
                <a:latin typeface="SamsungOne-600" panose="020B0703030303020204"/>
                <a:ea typeface="SamsungOne-500C" panose="020B0606030303020204" pitchFamily="34" charset="0"/>
                <a:cs typeface="iCiel Samsung Sharp Sans Medium" pitchFamily="2" charset="0"/>
              </a:endParaRPr>
            </a:p>
          </p:txBody>
        </p:sp>
        <p:sp>
          <p:nvSpPr>
            <p:cNvPr id="30" name="TextBox 29"/>
            <p:cNvSpPr txBox="1"/>
            <p:nvPr/>
          </p:nvSpPr>
          <p:spPr>
            <a:xfrm>
              <a:off x="6122678" y="4457600"/>
              <a:ext cx="1303413" cy="480131"/>
            </a:xfrm>
            <a:prstGeom prst="rect">
              <a:avLst/>
            </a:prstGeom>
            <a:noFill/>
          </p:spPr>
          <p:txBody>
            <a:bodyPr wrap="square" rtlCol="0">
              <a:spAutoFit/>
            </a:bodyPr>
            <a:lstStyle/>
            <a:p>
              <a:pPr algn="ctr" defTabSz="466725">
                <a:lnSpc>
                  <a:spcPct val="90000"/>
                </a:lnSpc>
                <a:spcAft>
                  <a:spcPct val="35000"/>
                </a:spcAft>
              </a:pPr>
              <a:r>
                <a:rPr lang="en-US" altLang="ko-KR" sz="1400" dirty="0" err="1">
                  <a:solidFill>
                    <a:schemeClr val="bg1"/>
                  </a:solidFill>
                  <a:latin typeface="SamsungOne-600" panose="020B0703030303020204"/>
                  <a:ea typeface="SamsungOneKorean 400" panose="020B0503030303020204" pitchFamily="50" charset="-127"/>
                </a:rPr>
                <a:t>Thân</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thiện</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với</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lập</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trình</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viên</a:t>
              </a:r>
              <a:endParaRPr lang="en-US" altLang="ko-KR" sz="1400" dirty="0">
                <a:solidFill>
                  <a:schemeClr val="bg1"/>
                </a:solidFill>
                <a:latin typeface="SamsungOne-600" panose="020B0703030303020204"/>
                <a:ea typeface="SamsungOneKorean 400" panose="020B0503030303020204" pitchFamily="50" charset="-127"/>
              </a:endParaRPr>
            </a:p>
          </p:txBody>
        </p:sp>
        <p:sp>
          <p:nvSpPr>
            <p:cNvPr id="31" name="TextBox 30"/>
            <p:cNvSpPr txBox="1"/>
            <p:nvPr/>
          </p:nvSpPr>
          <p:spPr>
            <a:xfrm>
              <a:off x="7698696" y="4551636"/>
              <a:ext cx="1303413" cy="286232"/>
            </a:xfrm>
            <a:prstGeom prst="rect">
              <a:avLst/>
            </a:prstGeom>
            <a:noFill/>
          </p:spPr>
          <p:txBody>
            <a:bodyPr wrap="square" rtlCol="0">
              <a:spAutoFit/>
            </a:bodyPr>
            <a:lstStyle/>
            <a:p>
              <a:pPr lvl="0" algn="ctr" defTabSz="466725">
                <a:lnSpc>
                  <a:spcPct val="90000"/>
                </a:lnSpc>
                <a:spcAft>
                  <a:spcPct val="35000"/>
                </a:spcAft>
              </a:pPr>
              <a:r>
                <a:rPr lang="en-US" altLang="ko-KR" sz="1400" dirty="0" err="1">
                  <a:solidFill>
                    <a:schemeClr val="bg1"/>
                  </a:solidFill>
                  <a:latin typeface="SamsungOne-600" panose="020B0703030303020204"/>
                  <a:ea typeface="SamsungOneKorean 400" panose="020B0503030303020204" pitchFamily="50" charset="-127"/>
                </a:rPr>
                <a:t>Dữ</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liệu</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cục</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bộ</a:t>
              </a:r>
              <a:endParaRPr lang="ko-KR" altLang="en-US" sz="1400" dirty="0">
                <a:solidFill>
                  <a:schemeClr val="bg1"/>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3485971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vi-VN" altLang="ko-KR" dirty="0">
                <a:ea typeface="SamsungOneKorean 400" panose="020B0503030303020204" pitchFamily="50" charset="-127"/>
              </a:rPr>
              <a:t>Ưu điểm của MapReduce</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921828" cy="914400"/>
          </a:xfrm>
        </p:spPr>
        <p:txBody>
          <a:bodyPr/>
          <a:lstStyle/>
          <a:p>
            <a:r>
              <a:rPr lang="vi-VN" altLang="ko-KR" dirty="0"/>
              <a:t>Tự động song song hóa và phân phối</a:t>
            </a:r>
          </a:p>
          <a:p>
            <a:r>
              <a:rPr lang="en-US" altLang="ko-KR" dirty="0"/>
              <a:t>K</a:t>
            </a:r>
            <a:r>
              <a:rPr lang="vi-VN" altLang="ko-KR" dirty="0"/>
              <a:t>hả năng chịu lỗi</a:t>
            </a:r>
          </a:p>
          <a:p>
            <a:r>
              <a:rPr lang="vi-VN" altLang="ko-KR" dirty="0"/>
              <a:t>Công cụ giám sát và trạng thái</a:t>
            </a:r>
          </a:p>
          <a:p>
            <a:r>
              <a:rPr lang="vi-VN" altLang="ko-KR" dirty="0"/>
              <a:t>Một sự trừu tượng rõ ràng cho các lập trình viên</a:t>
            </a:r>
          </a:p>
          <a:p>
            <a:r>
              <a:rPr lang="vi-VN" altLang="ko-KR" dirty="0"/>
              <a:t>MapReduce trừu tượng hóa tất cả công việc 'dọn phòng' khỏi </a:t>
            </a:r>
            <a:r>
              <a:rPr lang="en-US" altLang="ko-KR" dirty="0" err="1"/>
              <a:t>lập</a:t>
            </a:r>
            <a:r>
              <a:rPr lang="en-US" altLang="ko-KR" dirty="0"/>
              <a:t> </a:t>
            </a:r>
            <a:r>
              <a:rPr lang="en-US" altLang="ko-KR" dirty="0" err="1"/>
              <a:t>trình</a:t>
            </a:r>
            <a:r>
              <a:rPr lang="en-US" altLang="ko-KR" dirty="0"/>
              <a:t> </a:t>
            </a:r>
            <a:r>
              <a:rPr lang="en-US" altLang="ko-KR" dirty="0" err="1"/>
              <a:t>viên</a:t>
            </a:r>
            <a:endParaRPr lang="ko-KR" altLang="en-US" dirty="0"/>
          </a:p>
        </p:txBody>
      </p:sp>
      <p:grpSp>
        <p:nvGrpSpPr>
          <p:cNvPr id="29" name="그룹 28">
            <a:extLst>
              <a:ext uri="{FF2B5EF4-FFF2-40B4-BE49-F238E27FC236}">
                <a16:creationId xmlns:a16="http://schemas.microsoft.com/office/drawing/2014/main" id="{8F24F0BB-C1B6-40BF-937C-ADD7DF34CDFF}"/>
              </a:ext>
            </a:extLst>
          </p:cNvPr>
          <p:cNvGrpSpPr/>
          <p:nvPr/>
        </p:nvGrpSpPr>
        <p:grpSpPr>
          <a:xfrm>
            <a:off x="5896303" y="2500805"/>
            <a:ext cx="3247698" cy="3293708"/>
            <a:chOff x="5896303" y="2500805"/>
            <a:chExt cx="3247698" cy="3293708"/>
          </a:xfrm>
        </p:grpSpPr>
        <p:grpSp>
          <p:nvGrpSpPr>
            <p:cNvPr id="30" name="그룹 29">
              <a:extLst>
                <a:ext uri="{FF2B5EF4-FFF2-40B4-BE49-F238E27FC236}">
                  <a16:creationId xmlns:a16="http://schemas.microsoft.com/office/drawing/2014/main" id="{E3C7C2F7-BDA2-42B5-8208-3537DA904882}"/>
                </a:ext>
              </a:extLst>
            </p:cNvPr>
            <p:cNvGrpSpPr/>
            <p:nvPr/>
          </p:nvGrpSpPr>
          <p:grpSpPr>
            <a:xfrm>
              <a:off x="5896303" y="2500805"/>
              <a:ext cx="3247698" cy="3293708"/>
              <a:chOff x="6115286" y="3372209"/>
              <a:chExt cx="2283281" cy="2283280"/>
            </a:xfrm>
          </p:grpSpPr>
          <p:sp>
            <p:nvSpPr>
              <p:cNvPr id="35" name="자유형 23">
                <a:extLst>
                  <a:ext uri="{FF2B5EF4-FFF2-40B4-BE49-F238E27FC236}">
                    <a16:creationId xmlns:a16="http://schemas.microsoft.com/office/drawing/2014/main" id="{4DD4CF9F-2FBF-4DE4-99DA-367F73677BCB}"/>
                  </a:ext>
                </a:extLst>
              </p:cNvPr>
              <p:cNvSpPr/>
              <p:nvPr/>
            </p:nvSpPr>
            <p:spPr>
              <a:xfrm>
                <a:off x="6115286" y="3372209"/>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1115869"/>
                    </a:moveTo>
                    <a:cubicBezTo>
                      <a:pt x="0" y="499592"/>
                      <a:pt x="499592" y="0"/>
                      <a:pt x="1115869" y="0"/>
                    </a:cubicBezTo>
                    <a:lnTo>
                      <a:pt x="1115869" y="1115869"/>
                    </a:lnTo>
                    <a:lnTo>
                      <a:pt x="0" y="1115869"/>
                    </a:lnTo>
                    <a:close/>
                  </a:path>
                </a:pathLst>
              </a:custGeom>
              <a:solidFill>
                <a:srgbClr val="3C76CC"/>
              </a:solid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405062" tIns="405062" rIns="78232" bIns="78232" numCol="1" spcCol="1270" anchor="ctr" anchorCtr="0">
                <a:noAutofit/>
              </a:bodyPr>
              <a:lstStyle/>
              <a:p>
                <a:pPr algn="ctr" defTabSz="466725">
                  <a:lnSpc>
                    <a:spcPct val="90000"/>
                  </a:lnSpc>
                  <a:spcAft>
                    <a:spcPct val="35000"/>
                  </a:spcAft>
                </a:pPr>
                <a:endParaRPr lang="ko-KR" altLang="en-US" sz="1400" dirty="0">
                  <a:solidFill>
                    <a:schemeClr val="bg1"/>
                  </a:solidFill>
                  <a:latin typeface="SamsungOne-400" panose="020B0503030303020204" pitchFamily="34" charset="0"/>
                  <a:ea typeface="SamsungOne-500C" panose="020B0606030303020204" pitchFamily="34" charset="0"/>
                  <a:cs typeface="iCiel Samsung Sharp Sans Medium" pitchFamily="2" charset="0"/>
                </a:endParaRPr>
              </a:p>
            </p:txBody>
          </p:sp>
          <p:sp>
            <p:nvSpPr>
              <p:cNvPr id="36" name="자유형 24">
                <a:extLst>
                  <a:ext uri="{FF2B5EF4-FFF2-40B4-BE49-F238E27FC236}">
                    <a16:creationId xmlns:a16="http://schemas.microsoft.com/office/drawing/2014/main" id="{8E0345D0-41A5-4991-B87E-3D01038ABDC4}"/>
                  </a:ext>
                </a:extLst>
              </p:cNvPr>
              <p:cNvSpPr/>
              <p:nvPr/>
            </p:nvSpPr>
            <p:spPr>
              <a:xfrm>
                <a:off x="7282697" y="3372209"/>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0" y="0"/>
                    </a:moveTo>
                    <a:cubicBezTo>
                      <a:pt x="616277" y="0"/>
                      <a:pt x="1115869" y="499592"/>
                      <a:pt x="1115869" y="1115869"/>
                    </a:cubicBezTo>
                    <a:lnTo>
                      <a:pt x="0" y="1115869"/>
                    </a:lnTo>
                    <a:lnTo>
                      <a:pt x="0" y="0"/>
                    </a:lnTo>
                    <a:close/>
                  </a:path>
                </a:pathLst>
              </a:custGeom>
            </p:spPr>
            <p:style>
              <a:lnRef idx="2">
                <a:schemeClr val="lt1">
                  <a:hueOff val="0"/>
                  <a:satOff val="0"/>
                  <a:lumOff val="0"/>
                  <a:alphaOff val="0"/>
                </a:schemeClr>
              </a:lnRef>
              <a:fillRef idx="1">
                <a:schemeClr val="accent1">
                  <a:shade val="80000"/>
                  <a:hueOff val="116428"/>
                  <a:satOff val="-2085"/>
                  <a:lumOff val="8862"/>
                  <a:alphaOff val="0"/>
                </a:schemeClr>
              </a:fillRef>
              <a:effectRef idx="0">
                <a:schemeClr val="accent1">
                  <a:shade val="80000"/>
                  <a:hueOff val="116428"/>
                  <a:satOff val="-2085"/>
                  <a:lumOff val="8862"/>
                  <a:alphaOff val="0"/>
                </a:schemeClr>
              </a:effectRef>
              <a:fontRef idx="minor">
                <a:schemeClr val="lt1"/>
              </a:fontRef>
            </p:style>
            <p:txBody>
              <a:bodyPr spcFirstLastPara="0" vert="horz" wrap="square" lIns="78232" tIns="405062" rIns="405062" bIns="78232" numCol="1" spcCol="1270" anchor="ctr" anchorCtr="0">
                <a:noAutofit/>
              </a:bodyPr>
              <a:lstStyle/>
              <a:p>
                <a:pPr algn="ctr" defTabSz="466725">
                  <a:lnSpc>
                    <a:spcPct val="90000"/>
                  </a:lnSpc>
                  <a:spcAft>
                    <a:spcPct val="35000"/>
                  </a:spcAft>
                </a:pPr>
                <a:endParaRPr lang="en-US" altLang="ko-KR" sz="1400" dirty="0">
                  <a:solidFill>
                    <a:schemeClr val="bg1"/>
                  </a:solidFill>
                  <a:latin typeface="SamsungOne-400" panose="020B0503030303020204" pitchFamily="34" charset="0"/>
                  <a:ea typeface="SamsungOneKorean 400" panose="020B0503030303020204" pitchFamily="50" charset="-127"/>
                </a:endParaRPr>
              </a:p>
            </p:txBody>
          </p:sp>
          <p:sp>
            <p:nvSpPr>
              <p:cNvPr id="37" name="자유형 25">
                <a:extLst>
                  <a:ext uri="{FF2B5EF4-FFF2-40B4-BE49-F238E27FC236}">
                    <a16:creationId xmlns:a16="http://schemas.microsoft.com/office/drawing/2014/main" id="{9B0AD195-48C7-445B-A6AB-25C7FE02D198}"/>
                  </a:ext>
                </a:extLst>
              </p:cNvPr>
              <p:cNvSpPr/>
              <p:nvPr/>
            </p:nvSpPr>
            <p:spPr>
              <a:xfrm>
                <a:off x="7282697" y="4539620"/>
                <a:ext cx="1115870"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0"/>
                    </a:moveTo>
                    <a:cubicBezTo>
                      <a:pt x="1115869" y="616277"/>
                      <a:pt x="616277" y="1115869"/>
                      <a:pt x="0" y="1115869"/>
                    </a:cubicBezTo>
                    <a:lnTo>
                      <a:pt x="0" y="0"/>
                    </a:lnTo>
                    <a:lnTo>
                      <a:pt x="1115869" y="0"/>
                    </a:lnTo>
                    <a:close/>
                  </a:path>
                </a:pathLst>
              </a:custGeom>
              <a:solidFill>
                <a:srgbClr val="4057C8"/>
              </a:solidFill>
            </p:spPr>
            <p:style>
              <a:lnRef idx="2">
                <a:schemeClr val="lt1">
                  <a:hueOff val="0"/>
                  <a:satOff val="0"/>
                  <a:lumOff val="0"/>
                  <a:alphaOff val="0"/>
                </a:schemeClr>
              </a:lnRef>
              <a:fillRef idx="1">
                <a:scrgbClr r="0" g="0" b="0"/>
              </a:fillRef>
              <a:effectRef idx="0">
                <a:schemeClr val="accent1">
                  <a:shade val="80000"/>
                  <a:hueOff val="232855"/>
                  <a:satOff val="-4171"/>
                  <a:lumOff val="17723"/>
                  <a:alphaOff val="0"/>
                </a:schemeClr>
              </a:effectRef>
              <a:fontRef idx="minor">
                <a:schemeClr val="lt1"/>
              </a:fontRef>
            </p:style>
            <p:txBody>
              <a:bodyPr spcFirstLastPara="0" vert="horz" wrap="square" lIns="78232" tIns="78232" rIns="405063" bIns="405062" numCol="1" spcCol="1270" anchor="ctr" anchorCtr="0">
                <a:noAutofit/>
              </a:bodyPr>
              <a:lstStyle/>
              <a:p>
                <a:pPr lvl="0" algn="ctr" defTabSz="466725">
                  <a:lnSpc>
                    <a:spcPct val="90000"/>
                  </a:lnSpc>
                  <a:spcAft>
                    <a:spcPct val="35000"/>
                  </a:spcAft>
                </a:pPr>
                <a:endParaRPr lang="ko-KR" altLang="en-US" sz="1400" dirty="0">
                  <a:solidFill>
                    <a:schemeClr val="bg1"/>
                  </a:solidFill>
                  <a:latin typeface="SamsungOne-400" panose="020B0503030303020204" pitchFamily="34" charset="0"/>
                  <a:ea typeface="SamsungOneKorean 400" panose="020B0503030303020204" pitchFamily="50" charset="-127"/>
                </a:endParaRPr>
              </a:p>
            </p:txBody>
          </p:sp>
          <p:sp>
            <p:nvSpPr>
              <p:cNvPr id="38" name="자유형 26">
                <a:extLst>
                  <a:ext uri="{FF2B5EF4-FFF2-40B4-BE49-F238E27FC236}">
                    <a16:creationId xmlns:a16="http://schemas.microsoft.com/office/drawing/2014/main" id="{2CE68918-E962-4230-8B5C-7DCFA77695B2}"/>
                  </a:ext>
                </a:extLst>
              </p:cNvPr>
              <p:cNvSpPr/>
              <p:nvPr/>
            </p:nvSpPr>
            <p:spPr>
              <a:xfrm>
                <a:off x="6115286" y="4539620"/>
                <a:ext cx="1115869" cy="1115869"/>
              </a:xfrm>
              <a:custGeom>
                <a:avLst/>
                <a:gdLst>
                  <a:gd name="connsiteX0" fmla="*/ 0 w 1115869"/>
                  <a:gd name="connsiteY0" fmla="*/ 1115869 h 1115869"/>
                  <a:gd name="connsiteX1" fmla="*/ 1115869 w 1115869"/>
                  <a:gd name="connsiteY1" fmla="*/ 0 h 1115869"/>
                  <a:gd name="connsiteX2" fmla="*/ 1115869 w 1115869"/>
                  <a:gd name="connsiteY2" fmla="*/ 1115869 h 1115869"/>
                  <a:gd name="connsiteX3" fmla="*/ 0 w 1115869"/>
                  <a:gd name="connsiteY3" fmla="*/ 1115869 h 1115869"/>
                </a:gdLst>
                <a:ahLst/>
                <a:cxnLst>
                  <a:cxn ang="0">
                    <a:pos x="connsiteX0" y="connsiteY0"/>
                  </a:cxn>
                  <a:cxn ang="0">
                    <a:pos x="connsiteX1" y="connsiteY1"/>
                  </a:cxn>
                  <a:cxn ang="0">
                    <a:pos x="connsiteX2" y="connsiteY2"/>
                  </a:cxn>
                  <a:cxn ang="0">
                    <a:pos x="connsiteX3" y="connsiteY3"/>
                  </a:cxn>
                </a:cxnLst>
                <a:rect l="l" t="t" r="r" b="b"/>
                <a:pathLst>
                  <a:path w="1115869" h="1115869">
                    <a:moveTo>
                      <a:pt x="1115869" y="1115869"/>
                    </a:moveTo>
                    <a:cubicBezTo>
                      <a:pt x="499592" y="1115869"/>
                      <a:pt x="0" y="616277"/>
                      <a:pt x="0" y="0"/>
                    </a:cubicBezTo>
                    <a:lnTo>
                      <a:pt x="1115869" y="0"/>
                    </a:lnTo>
                    <a:lnTo>
                      <a:pt x="1115869" y="1115869"/>
                    </a:lnTo>
                    <a:close/>
                  </a:path>
                </a:pathLst>
              </a:custGeom>
            </p:spPr>
            <p:style>
              <a:lnRef idx="2">
                <a:schemeClr val="lt1">
                  <a:hueOff val="0"/>
                  <a:satOff val="0"/>
                  <a:lumOff val="0"/>
                  <a:alphaOff val="0"/>
                </a:schemeClr>
              </a:lnRef>
              <a:fillRef idx="1">
                <a:schemeClr val="accent1">
                  <a:shade val="80000"/>
                  <a:hueOff val="349283"/>
                  <a:satOff val="-6256"/>
                  <a:lumOff val="26585"/>
                  <a:alphaOff val="0"/>
                </a:schemeClr>
              </a:fillRef>
              <a:effectRef idx="0">
                <a:schemeClr val="accent1">
                  <a:shade val="80000"/>
                  <a:hueOff val="349283"/>
                  <a:satOff val="-6256"/>
                  <a:lumOff val="26585"/>
                  <a:alphaOff val="0"/>
                </a:schemeClr>
              </a:effectRef>
              <a:fontRef idx="minor">
                <a:schemeClr val="lt1"/>
              </a:fontRef>
            </p:style>
            <p:txBody>
              <a:bodyPr spcFirstLastPara="0" vert="horz" wrap="square" lIns="405062" tIns="78232" rIns="78232" bIns="405062" numCol="1" spcCol="1270" anchor="ctr" anchorCtr="0">
                <a:noAutofit/>
              </a:bodyPr>
              <a:lstStyle/>
              <a:p>
                <a:pPr algn="ctr" defTabSz="466725">
                  <a:lnSpc>
                    <a:spcPct val="90000"/>
                  </a:lnSpc>
                  <a:spcAft>
                    <a:spcPct val="35000"/>
                  </a:spcAft>
                </a:pPr>
                <a:endParaRPr lang="en-US" altLang="ko-KR" sz="1400" dirty="0">
                  <a:solidFill>
                    <a:schemeClr val="bg1"/>
                  </a:solidFill>
                  <a:latin typeface="SamsungOne-400" panose="020B0503030303020204" pitchFamily="34" charset="0"/>
                  <a:ea typeface="SamsungOneKorean 400" panose="020B0503030303020204" pitchFamily="50" charset="-127"/>
                </a:endParaRPr>
              </a:p>
            </p:txBody>
          </p:sp>
        </p:grpSp>
        <p:sp>
          <p:nvSpPr>
            <p:cNvPr id="31" name="TextBox 30">
              <a:extLst>
                <a:ext uri="{FF2B5EF4-FFF2-40B4-BE49-F238E27FC236}">
                  <a16:creationId xmlns:a16="http://schemas.microsoft.com/office/drawing/2014/main" id="{C4F89F29-64EB-41DA-BFCD-12EC7954C42A}"/>
                </a:ext>
              </a:extLst>
            </p:cNvPr>
            <p:cNvSpPr txBox="1"/>
            <p:nvPr/>
          </p:nvSpPr>
          <p:spPr>
            <a:xfrm>
              <a:off x="6195664" y="3237214"/>
              <a:ext cx="1303413" cy="480131"/>
            </a:xfrm>
            <a:prstGeom prst="rect">
              <a:avLst/>
            </a:prstGeom>
            <a:noFill/>
          </p:spPr>
          <p:txBody>
            <a:bodyPr wrap="square" rtlCol="0">
              <a:spAutoFit/>
            </a:bodyPr>
            <a:lstStyle/>
            <a:p>
              <a:pPr algn="ctr" defTabSz="466725">
                <a:lnSpc>
                  <a:spcPct val="90000"/>
                </a:lnSpc>
                <a:spcAft>
                  <a:spcPct val="35000"/>
                </a:spcAft>
              </a:pP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Song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song</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hóa</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tự</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động</a:t>
              </a:r>
              <a:endParaRPr lang="ko-KR" altLang="en-US" sz="1400" dirty="0">
                <a:solidFill>
                  <a:schemeClr val="bg1"/>
                </a:solidFill>
                <a:latin typeface="SamsungOne-600" panose="020B0703030303020204"/>
                <a:ea typeface="SamsungOne-500C" panose="020B0606030303020204" pitchFamily="34" charset="0"/>
                <a:cs typeface="iCiel Samsung Sharp Sans Medium" pitchFamily="2" charset="0"/>
              </a:endParaRPr>
            </a:p>
          </p:txBody>
        </p:sp>
        <p:sp>
          <p:nvSpPr>
            <p:cNvPr id="32" name="TextBox 31">
              <a:extLst>
                <a:ext uri="{FF2B5EF4-FFF2-40B4-BE49-F238E27FC236}">
                  <a16:creationId xmlns:a16="http://schemas.microsoft.com/office/drawing/2014/main" id="{0B2E1E3F-A94E-480E-AD91-B3F7F0CD9B17}"/>
                </a:ext>
              </a:extLst>
            </p:cNvPr>
            <p:cNvSpPr txBox="1"/>
            <p:nvPr/>
          </p:nvSpPr>
          <p:spPr>
            <a:xfrm>
              <a:off x="7741357" y="3237214"/>
              <a:ext cx="1119512" cy="480131"/>
            </a:xfrm>
            <a:prstGeom prst="rect">
              <a:avLst/>
            </a:prstGeom>
            <a:noFill/>
          </p:spPr>
          <p:txBody>
            <a:bodyPr wrap="square" rtlCol="0">
              <a:spAutoFit/>
            </a:bodyPr>
            <a:lstStyle/>
            <a:p>
              <a:pPr algn="ctr" defTabSz="466725">
                <a:lnSpc>
                  <a:spcPct val="90000"/>
                </a:lnSpc>
                <a:spcAft>
                  <a:spcPct val="35000"/>
                </a:spcAft>
              </a:pP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Công</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cụ</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giám</a:t>
              </a:r>
              <a:r>
                <a:rPr lang="en-US" altLang="ko-KR" sz="1400" dirty="0">
                  <a:solidFill>
                    <a:schemeClr val="bg1"/>
                  </a:solidFill>
                  <a:latin typeface="SamsungOne-600" panose="020B0703030303020204"/>
                  <a:ea typeface="SamsungOne-600C" panose="020B0706030303020204" pitchFamily="34" charset="0"/>
                  <a:cs typeface="iCiel Samsung Sharp Sans Medium" pitchFamily="2" charset="0"/>
                </a:rPr>
                <a:t> </a:t>
              </a:r>
              <a:r>
                <a:rPr lang="en-US" altLang="ko-KR" sz="1400" dirty="0" err="1">
                  <a:solidFill>
                    <a:schemeClr val="bg1"/>
                  </a:solidFill>
                  <a:latin typeface="SamsungOne-600" panose="020B0703030303020204"/>
                  <a:ea typeface="SamsungOne-600C" panose="020B0706030303020204" pitchFamily="34" charset="0"/>
                  <a:cs typeface="iCiel Samsung Sharp Sans Medium" pitchFamily="2" charset="0"/>
                </a:rPr>
                <a:t>sát</a:t>
              </a:r>
              <a:endParaRPr lang="ko-KR" altLang="en-US" sz="1400" dirty="0">
                <a:solidFill>
                  <a:schemeClr val="bg1"/>
                </a:solidFill>
                <a:latin typeface="SamsungOne-600" panose="020B0703030303020204"/>
                <a:ea typeface="SamsungOne-500C" panose="020B0606030303020204" pitchFamily="34" charset="0"/>
                <a:cs typeface="iCiel Samsung Sharp Sans Medium" pitchFamily="2" charset="0"/>
              </a:endParaRPr>
            </a:p>
          </p:txBody>
        </p:sp>
        <p:sp>
          <p:nvSpPr>
            <p:cNvPr id="33" name="TextBox 32">
              <a:extLst>
                <a:ext uri="{FF2B5EF4-FFF2-40B4-BE49-F238E27FC236}">
                  <a16:creationId xmlns:a16="http://schemas.microsoft.com/office/drawing/2014/main" id="{9C4B850E-612D-4C90-B220-00E1EC50C896}"/>
                </a:ext>
              </a:extLst>
            </p:cNvPr>
            <p:cNvSpPr txBox="1"/>
            <p:nvPr/>
          </p:nvSpPr>
          <p:spPr>
            <a:xfrm>
              <a:off x="6122678" y="4457600"/>
              <a:ext cx="1303413" cy="480131"/>
            </a:xfrm>
            <a:prstGeom prst="rect">
              <a:avLst/>
            </a:prstGeom>
            <a:noFill/>
          </p:spPr>
          <p:txBody>
            <a:bodyPr wrap="square" rtlCol="0">
              <a:spAutoFit/>
            </a:bodyPr>
            <a:lstStyle/>
            <a:p>
              <a:pPr algn="ctr" defTabSz="466725">
                <a:lnSpc>
                  <a:spcPct val="90000"/>
                </a:lnSpc>
                <a:spcAft>
                  <a:spcPct val="35000"/>
                </a:spcAft>
              </a:pPr>
              <a:r>
                <a:rPr lang="en-US" altLang="ko-KR" sz="1400" dirty="0" err="1">
                  <a:solidFill>
                    <a:schemeClr val="bg1"/>
                  </a:solidFill>
                  <a:latin typeface="SamsungOne-600" panose="020B0703030303020204"/>
                  <a:ea typeface="SamsungOneKorean 400" panose="020B0503030303020204" pitchFamily="50" charset="-127"/>
                </a:rPr>
                <a:t>Thân</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thiện</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với</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lập</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trình</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viên</a:t>
              </a:r>
              <a:endParaRPr lang="en-US" altLang="ko-KR" sz="1400" dirty="0">
                <a:solidFill>
                  <a:schemeClr val="bg1"/>
                </a:solidFill>
                <a:latin typeface="SamsungOne-600" panose="020B0703030303020204"/>
                <a:ea typeface="SamsungOneKorean 400" panose="020B0503030303020204" pitchFamily="50" charset="-127"/>
              </a:endParaRPr>
            </a:p>
          </p:txBody>
        </p:sp>
        <p:sp>
          <p:nvSpPr>
            <p:cNvPr id="34" name="TextBox 33">
              <a:extLst>
                <a:ext uri="{FF2B5EF4-FFF2-40B4-BE49-F238E27FC236}">
                  <a16:creationId xmlns:a16="http://schemas.microsoft.com/office/drawing/2014/main" id="{69E8C936-E5E3-4207-8E2F-DA837A711206}"/>
                </a:ext>
              </a:extLst>
            </p:cNvPr>
            <p:cNvSpPr txBox="1"/>
            <p:nvPr/>
          </p:nvSpPr>
          <p:spPr>
            <a:xfrm>
              <a:off x="7741676" y="4453754"/>
              <a:ext cx="1119193" cy="480131"/>
            </a:xfrm>
            <a:prstGeom prst="rect">
              <a:avLst/>
            </a:prstGeom>
            <a:noFill/>
          </p:spPr>
          <p:txBody>
            <a:bodyPr wrap="square" rtlCol="0">
              <a:spAutoFit/>
            </a:bodyPr>
            <a:lstStyle/>
            <a:p>
              <a:pPr lvl="0" algn="ctr" defTabSz="466725">
                <a:lnSpc>
                  <a:spcPct val="90000"/>
                </a:lnSpc>
                <a:spcAft>
                  <a:spcPct val="35000"/>
                </a:spcAft>
              </a:pPr>
              <a:r>
                <a:rPr lang="en-US" altLang="ko-KR" sz="1400" dirty="0" err="1">
                  <a:solidFill>
                    <a:schemeClr val="bg1"/>
                  </a:solidFill>
                  <a:latin typeface="SamsungOne-600" panose="020B0703030303020204"/>
                  <a:ea typeface="SamsungOneKorean 400" panose="020B0503030303020204" pitchFamily="50" charset="-127"/>
                </a:rPr>
                <a:t>Khả</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năng</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chịu</a:t>
              </a:r>
              <a:r>
                <a:rPr lang="en-US" altLang="ko-KR" sz="1400" dirty="0">
                  <a:solidFill>
                    <a:schemeClr val="bg1"/>
                  </a:solidFill>
                  <a:latin typeface="SamsungOne-600" panose="020B0703030303020204"/>
                  <a:ea typeface="SamsungOneKorean 400" panose="020B0503030303020204" pitchFamily="50" charset="-127"/>
                </a:rPr>
                <a:t> </a:t>
              </a:r>
              <a:r>
                <a:rPr lang="en-US" altLang="ko-KR" sz="1400" dirty="0" err="1">
                  <a:solidFill>
                    <a:schemeClr val="bg1"/>
                  </a:solidFill>
                  <a:latin typeface="SamsungOne-600" panose="020B0703030303020204"/>
                  <a:ea typeface="SamsungOneKorean 400" panose="020B0503030303020204" pitchFamily="50" charset="-127"/>
                </a:rPr>
                <a:t>lỗi</a:t>
              </a:r>
              <a:endParaRPr lang="ko-KR" altLang="en-US" sz="1400" dirty="0">
                <a:solidFill>
                  <a:schemeClr val="bg1"/>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252555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a:ea typeface="SamsungOneKorean 400" panose="020B0503030303020204" pitchFamily="50" charset="-127"/>
              </a:rPr>
              <a:t>Ba </a:t>
            </a:r>
            <a:r>
              <a:rPr lang="en-US" altLang="ko-KR" dirty="0" err="1">
                <a:ea typeface="SamsungOneKorean 400" panose="020B0503030303020204" pitchFamily="50" charset="-127"/>
              </a:rPr>
              <a:t>giai</a:t>
            </a:r>
            <a:r>
              <a:rPr lang="en-US" altLang="ko-KR" dirty="0">
                <a:ea typeface="SamsungOneKorean 400" panose="020B0503030303020204" pitchFamily="50" charset="-127"/>
              </a:rPr>
              <a:t> </a:t>
            </a:r>
            <a:r>
              <a:rPr lang="en-US" altLang="ko-KR" dirty="0" err="1">
                <a:ea typeface="SamsungOneKorean 400" panose="020B0503030303020204" pitchFamily="50" charset="-127"/>
              </a:rPr>
              <a:t>đoạn</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MapReduce</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pSp>
        <p:nvGrpSpPr>
          <p:cNvPr id="29" name="그룹 28"/>
          <p:cNvGrpSpPr/>
          <p:nvPr/>
        </p:nvGrpSpPr>
        <p:grpSpPr>
          <a:xfrm>
            <a:off x="989877" y="2668855"/>
            <a:ext cx="7875206" cy="3054318"/>
            <a:chOff x="1060959" y="2668855"/>
            <a:chExt cx="7875206" cy="3054318"/>
          </a:xfrm>
        </p:grpSpPr>
        <p:grpSp>
          <p:nvGrpSpPr>
            <p:cNvPr id="18" name="그룹 17"/>
            <p:cNvGrpSpPr/>
            <p:nvPr/>
          </p:nvGrpSpPr>
          <p:grpSpPr>
            <a:xfrm>
              <a:off x="1074271" y="2668855"/>
              <a:ext cx="7861894" cy="982394"/>
              <a:chOff x="-118807" y="7418655"/>
              <a:chExt cx="7861894" cy="982394"/>
            </a:xfrm>
          </p:grpSpPr>
          <p:sp>
            <p:nvSpPr>
              <p:cNvPr id="11" name="모서리가 둥근 직사각형 10"/>
              <p:cNvSpPr/>
              <p:nvPr/>
            </p:nvSpPr>
            <p:spPr>
              <a:xfrm>
                <a:off x="680136" y="7418656"/>
                <a:ext cx="7062951" cy="747503"/>
              </a:xfrm>
              <a:prstGeom prst="roundRect">
                <a:avLst>
                  <a:gd name="adj" fmla="val 0"/>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363" lvl="0" indent="-182563" defTabSz="914400" latinLnBrk="1">
                  <a:spcBef>
                    <a:spcPts val="500"/>
                  </a:spcBef>
                  <a:buSzPct val="80000"/>
                  <a:buBlip>
                    <a:blip r:embed="rId3"/>
                  </a:buBlip>
                  <a:tabLst>
                    <a:tab pos="447675" algn="l"/>
                  </a:tabLst>
                </a:pPr>
                <a:r>
                  <a:rPr lang="vi-VN" altLang="ko-KR" sz="1200" dirty="0">
                    <a:solidFill>
                      <a:srgbClr val="0043B2"/>
                    </a:solidFill>
                    <a:latin typeface="SamsungOne 400" panose="020B0503030303020204" pitchFamily="34" charset="0"/>
                    <a:ea typeface="SamsungOne 400" panose="020B0503030303020204" pitchFamily="34" charset="0"/>
                  </a:rPr>
                  <a:t>Thường được xử lý cục bộ trên các khối được phân vùng HDFS</a:t>
                </a:r>
              </a:p>
              <a:p>
                <a:pPr marL="360363" lvl="0" indent="-182563" defTabSz="914400" latinLnBrk="1">
                  <a:spcBef>
                    <a:spcPts val="500"/>
                  </a:spcBef>
                  <a:buSzPct val="80000"/>
                  <a:buBlip>
                    <a:blip r:embed="rId3"/>
                  </a:buBlip>
                  <a:tabLst>
                    <a:tab pos="447675" algn="l"/>
                  </a:tabLst>
                </a:pPr>
                <a:r>
                  <a:rPr lang="vi-VN" altLang="ko-KR" sz="1200" dirty="0">
                    <a:solidFill>
                      <a:srgbClr val="0043B2"/>
                    </a:solidFill>
                    <a:latin typeface="SamsungOne 400" panose="020B0503030303020204" pitchFamily="34" charset="0"/>
                    <a:ea typeface="SamsungOne 400" panose="020B0503030303020204" pitchFamily="34" charset="0"/>
                  </a:rPr>
                  <a:t>Thực hiện một tác vụ trên một nút có sẵn dữ liệu (Data Locality)</a:t>
                </a:r>
              </a:p>
              <a:p>
                <a:pPr marL="360363" lvl="0" indent="-182563" defTabSz="914400" latinLnBrk="1">
                  <a:spcBef>
                    <a:spcPts val="500"/>
                  </a:spcBef>
                  <a:buSzPct val="80000"/>
                  <a:buBlip>
                    <a:blip r:embed="rId3"/>
                  </a:buBlip>
                  <a:tabLst>
                    <a:tab pos="447675" algn="l"/>
                  </a:tabLst>
                </a:pPr>
                <a:r>
                  <a:rPr lang="vi-VN" altLang="ko-KR" sz="1200" dirty="0">
                    <a:solidFill>
                      <a:srgbClr val="0043B2"/>
                    </a:solidFill>
                    <a:latin typeface="SamsungOne 400" panose="020B0503030303020204" pitchFamily="34" charset="0"/>
                    <a:ea typeface="SamsungOne 400" panose="020B0503030303020204" pitchFamily="34" charset="0"/>
                  </a:rPr>
                  <a:t>Kết quả được sắp xếp theo khóa và được lưu trữ trên đĩa cục bộ</a:t>
                </a:r>
                <a:endParaRPr lang="ko-KR" altLang="en-US" sz="1200" dirty="0">
                  <a:solidFill>
                    <a:srgbClr val="0043B2"/>
                  </a:solidFill>
                  <a:latin typeface="SamsungOne 400" panose="020B0503030303020204" pitchFamily="34" charset="0"/>
                  <a:ea typeface="SamsungOne-400" panose="020B0503030303020204" pitchFamily="34" charset="0"/>
                </a:endParaRPr>
              </a:p>
            </p:txBody>
          </p:sp>
          <p:grpSp>
            <p:nvGrpSpPr>
              <p:cNvPr id="12" name="그룹 11"/>
              <p:cNvGrpSpPr/>
              <p:nvPr/>
            </p:nvGrpSpPr>
            <p:grpSpPr>
              <a:xfrm>
                <a:off x="-118807" y="7418655"/>
                <a:ext cx="798942" cy="982394"/>
                <a:chOff x="-94094" y="7352680"/>
                <a:chExt cx="798942" cy="1118659"/>
              </a:xfrm>
            </p:grpSpPr>
            <p:sp>
              <p:nvSpPr>
                <p:cNvPr id="5" name="갈매기형 수장 4"/>
                <p:cNvSpPr/>
                <p:nvPr/>
              </p:nvSpPr>
              <p:spPr>
                <a:xfrm rot="5400000">
                  <a:off x="-253953" y="7512539"/>
                  <a:ext cx="1118659" cy="798942"/>
                </a:xfrm>
                <a:prstGeom prst="chevron">
                  <a:avLst>
                    <a:gd name="adj" fmla="val 30267"/>
                  </a:avLst>
                </a:prstGeom>
                <a:solidFill>
                  <a:srgbClr val="4057C8"/>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a typeface="SamsungOneKorean 400" panose="020B0503030303020204" pitchFamily="50" charset="-127"/>
                  </a:endParaRPr>
                </a:p>
              </p:txBody>
            </p:sp>
            <p:sp>
              <p:nvSpPr>
                <p:cNvPr id="8" name="직사각형 7"/>
                <p:cNvSpPr/>
                <p:nvPr/>
              </p:nvSpPr>
              <p:spPr>
                <a:xfrm>
                  <a:off x="48293" y="7792409"/>
                  <a:ext cx="527709" cy="350468"/>
                </a:xfrm>
                <a:prstGeom prst="rect">
                  <a:avLst/>
                </a:prstGeom>
              </p:spPr>
              <p:txBody>
                <a:bodyPr wrap="none">
                  <a:spAutoFit/>
                </a:bodyPr>
                <a:lstStyle/>
                <a:p>
                  <a:pPr lvl="0" algn="ctr" latinLnBrk="1"/>
                  <a:r>
                    <a:rPr lang="en-US" altLang="ko-KR" sz="1400" dirty="0">
                      <a:solidFill>
                        <a:schemeClr val="bg1"/>
                      </a:solidFill>
                      <a:latin typeface="SamsungOne-600" panose="020B0703030303020204"/>
                      <a:ea typeface="SamsungOne-600C" panose="020B0706030303020204" pitchFamily="34" charset="0"/>
                    </a:rPr>
                    <a:t>Map</a:t>
                  </a:r>
                  <a:endParaRPr lang="ko-KR" altLang="en-US" sz="1400" dirty="0">
                    <a:solidFill>
                      <a:schemeClr val="bg1"/>
                    </a:solidFill>
                    <a:latin typeface="SamsungOne-600" panose="020B0703030303020204"/>
                    <a:ea typeface="SamsungOneKorean 400" panose="020B0503030303020204" pitchFamily="50" charset="-127"/>
                  </a:endParaRPr>
                </a:p>
              </p:txBody>
            </p:sp>
          </p:grpSp>
        </p:grpSp>
        <p:grpSp>
          <p:nvGrpSpPr>
            <p:cNvPr id="19" name="그룹 18"/>
            <p:cNvGrpSpPr/>
            <p:nvPr/>
          </p:nvGrpSpPr>
          <p:grpSpPr>
            <a:xfrm>
              <a:off x="1060959" y="3702361"/>
              <a:ext cx="7875206" cy="982394"/>
              <a:chOff x="-132119" y="7418655"/>
              <a:chExt cx="7875206" cy="982394"/>
            </a:xfrm>
          </p:grpSpPr>
          <p:sp>
            <p:nvSpPr>
              <p:cNvPr id="20" name="모서리가 둥근 직사각형 19"/>
              <p:cNvSpPr/>
              <p:nvPr/>
            </p:nvSpPr>
            <p:spPr>
              <a:xfrm>
                <a:off x="680136" y="7418656"/>
                <a:ext cx="7062951" cy="747503"/>
              </a:xfrm>
              <a:prstGeom prst="roundRect">
                <a:avLst>
                  <a:gd name="adj" fmla="val 0"/>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363" lvl="0" indent="-182563" defTabSz="914400" latinLnBrk="1">
                  <a:lnSpc>
                    <a:spcPts val="1800"/>
                  </a:lnSpc>
                  <a:spcBef>
                    <a:spcPts val="500"/>
                  </a:spcBef>
                  <a:buSzPct val="80000"/>
                  <a:buBlip>
                    <a:blip r:embed="rId3"/>
                  </a:buBlip>
                  <a:tabLst>
                    <a:tab pos="447675" algn="l"/>
                  </a:tabLst>
                </a:pPr>
                <a:r>
                  <a:rPr lang="vi-VN" altLang="ko-KR" sz="1200" dirty="0">
                    <a:solidFill>
                      <a:srgbClr val="0043B2"/>
                    </a:solidFill>
                    <a:latin typeface="SamsungOne-400" panose="020B0503030303020204" pitchFamily="34" charset="0"/>
                    <a:ea typeface="SamsungOne-400" panose="020B0503030303020204" pitchFamily="34" charset="0"/>
                  </a:rPr>
                  <a:t>Tất cả các loại cục bộ được hợp nhất thành một loại toàn cầu</a:t>
                </a:r>
              </a:p>
              <a:p>
                <a:pPr marL="360363" lvl="0" indent="-182563" defTabSz="914400" latinLnBrk="1">
                  <a:lnSpc>
                    <a:spcPts val="1800"/>
                  </a:lnSpc>
                  <a:spcBef>
                    <a:spcPts val="500"/>
                  </a:spcBef>
                  <a:buSzPct val="80000"/>
                  <a:buBlip>
                    <a:blip r:embed="rId3"/>
                  </a:buBlip>
                  <a:tabLst>
                    <a:tab pos="447675" algn="l"/>
                  </a:tabLst>
                </a:pPr>
                <a:r>
                  <a:rPr lang="vi-VN" altLang="ko-KR" sz="1200" dirty="0">
                    <a:solidFill>
                      <a:srgbClr val="0043B2"/>
                    </a:solidFill>
                    <a:latin typeface="SamsungOne-400" panose="020B0503030303020204" pitchFamily="34" charset="0"/>
                    <a:ea typeface="SamsungOne-400" panose="020B0503030303020204" pitchFamily="34" charset="0"/>
                  </a:rPr>
                  <a:t>Dữ liệu được xáo trộn để Giảm các nút giai đoạn</a:t>
                </a:r>
                <a:endParaRPr lang="ko-KR" altLang="en-US" sz="1200" dirty="0">
                  <a:solidFill>
                    <a:srgbClr val="0043B2"/>
                  </a:solidFill>
                  <a:latin typeface="SamsungOne-400" panose="020B0503030303020204" pitchFamily="34" charset="0"/>
                  <a:ea typeface="SamsungOne-400" panose="020B0503030303020204" pitchFamily="34" charset="0"/>
                </a:endParaRPr>
              </a:p>
            </p:txBody>
          </p:sp>
          <p:grpSp>
            <p:nvGrpSpPr>
              <p:cNvPr id="21" name="그룹 20"/>
              <p:cNvGrpSpPr/>
              <p:nvPr/>
            </p:nvGrpSpPr>
            <p:grpSpPr>
              <a:xfrm>
                <a:off x="-132119" y="7418655"/>
                <a:ext cx="856325" cy="982394"/>
                <a:chOff x="-107406" y="7352680"/>
                <a:chExt cx="856325" cy="1118659"/>
              </a:xfrm>
            </p:grpSpPr>
            <p:sp>
              <p:nvSpPr>
                <p:cNvPr id="22" name="갈매기형 수장 21"/>
                <p:cNvSpPr/>
                <p:nvPr/>
              </p:nvSpPr>
              <p:spPr>
                <a:xfrm rot="5400000">
                  <a:off x="-253953" y="7512539"/>
                  <a:ext cx="1118659" cy="798942"/>
                </a:xfrm>
                <a:prstGeom prst="chevron">
                  <a:avLst>
                    <a:gd name="adj" fmla="val 30267"/>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a typeface="SamsungOneKorean 400" panose="020B0503030303020204" pitchFamily="50" charset="-127"/>
                  </a:endParaRPr>
                </a:p>
              </p:txBody>
            </p:sp>
            <p:sp>
              <p:nvSpPr>
                <p:cNvPr id="23" name="직사각형 22"/>
                <p:cNvSpPr/>
                <p:nvPr/>
              </p:nvSpPr>
              <p:spPr>
                <a:xfrm>
                  <a:off x="-107406" y="7683947"/>
                  <a:ext cx="856325" cy="595794"/>
                </a:xfrm>
                <a:prstGeom prst="rect">
                  <a:avLst/>
                </a:prstGeom>
              </p:spPr>
              <p:txBody>
                <a:bodyPr wrap="none">
                  <a:spAutoFit/>
                </a:bodyPr>
                <a:lstStyle/>
                <a:p>
                  <a:pPr lvl="0" algn="ctr" latinLnBrk="1"/>
                  <a:r>
                    <a:rPr lang="en-US" altLang="ko-KR" sz="1400" dirty="0">
                      <a:solidFill>
                        <a:schemeClr val="bg1"/>
                      </a:solidFill>
                      <a:latin typeface="SamsungOne-600" panose="020B0703030303020204"/>
                      <a:ea typeface="SamsungOne-600C" panose="020B0706030303020204" pitchFamily="34" charset="0"/>
                    </a:rPr>
                    <a:t>Shuffle </a:t>
                  </a:r>
                </a:p>
                <a:p>
                  <a:pPr lvl="0" algn="ctr" latinLnBrk="1"/>
                  <a:r>
                    <a:rPr lang="en-US" altLang="ko-KR" sz="1400" dirty="0">
                      <a:solidFill>
                        <a:schemeClr val="bg1"/>
                      </a:solidFill>
                      <a:latin typeface="SamsungOne-600" panose="020B0703030303020204"/>
                      <a:ea typeface="SamsungOne-600C" panose="020B0706030303020204" pitchFamily="34" charset="0"/>
                    </a:rPr>
                    <a:t>and Sort</a:t>
                  </a:r>
                  <a:endParaRPr lang="ko-KR" altLang="en-US" sz="1400" dirty="0">
                    <a:solidFill>
                      <a:schemeClr val="bg1"/>
                    </a:solidFill>
                    <a:latin typeface="SamsungOne-600" panose="020B0703030303020204"/>
                    <a:ea typeface="SamsungOne-700C" panose="020B0806030303020204" pitchFamily="34" charset="0"/>
                  </a:endParaRPr>
                </a:p>
              </p:txBody>
            </p:sp>
          </p:grpSp>
        </p:grpSp>
        <p:grpSp>
          <p:nvGrpSpPr>
            <p:cNvPr id="24" name="그룹 23"/>
            <p:cNvGrpSpPr/>
            <p:nvPr/>
          </p:nvGrpSpPr>
          <p:grpSpPr>
            <a:xfrm>
              <a:off x="1074271" y="4740779"/>
              <a:ext cx="7861894" cy="982394"/>
              <a:chOff x="-118807" y="7418655"/>
              <a:chExt cx="7861894" cy="982394"/>
            </a:xfrm>
          </p:grpSpPr>
          <p:sp>
            <p:nvSpPr>
              <p:cNvPr id="25" name="모서리가 둥근 직사각형 24"/>
              <p:cNvSpPr/>
              <p:nvPr/>
            </p:nvSpPr>
            <p:spPr>
              <a:xfrm>
                <a:off x="680136" y="7418656"/>
                <a:ext cx="7062951" cy="747503"/>
              </a:xfrm>
              <a:prstGeom prst="roundRect">
                <a:avLst>
                  <a:gd name="adj" fmla="val 0"/>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363" indent="-182563" defTabSz="914400" latinLnBrk="1">
                  <a:spcBef>
                    <a:spcPts val="500"/>
                  </a:spcBef>
                  <a:buSzPct val="80000"/>
                  <a:buBlip>
                    <a:blip r:embed="rId3"/>
                  </a:buBlip>
                  <a:tabLst>
                    <a:tab pos="447675" algn="l"/>
                  </a:tabLst>
                </a:pPr>
                <a:r>
                  <a:rPr lang="vi-VN" altLang="ko-KR" sz="1200" dirty="0">
                    <a:solidFill>
                      <a:srgbClr val="0043B2"/>
                    </a:solidFill>
                    <a:latin typeface="SamsungOne-400" panose="020B0503030303020204" pitchFamily="34" charset="0"/>
                    <a:ea typeface="SamsungOne-400" panose="020B0503030303020204" pitchFamily="34" charset="0"/>
                  </a:rPr>
                  <a:t>Xử lý dữ liệu do Mapper tạo ra</a:t>
                </a:r>
              </a:p>
              <a:p>
                <a:pPr marL="360363" indent="-182563" defTabSz="914400" latinLnBrk="1">
                  <a:spcBef>
                    <a:spcPts val="500"/>
                  </a:spcBef>
                  <a:buSzPct val="80000"/>
                  <a:buBlip>
                    <a:blip r:embed="rId3"/>
                  </a:buBlip>
                  <a:tabLst>
                    <a:tab pos="447675" algn="l"/>
                  </a:tabLst>
                </a:pPr>
                <a:r>
                  <a:rPr lang="vi-VN" altLang="ko-KR" sz="1200" dirty="0">
                    <a:solidFill>
                      <a:srgbClr val="0043B2"/>
                    </a:solidFill>
                    <a:latin typeface="SamsungOne-400" panose="020B0503030303020204" pitchFamily="34" charset="0"/>
                    <a:ea typeface="SamsungOne-400" panose="020B0503030303020204" pitchFamily="34" charset="0"/>
                  </a:rPr>
                  <a:t>Dữ liệu được phân phối dựa trên khóa</a:t>
                </a:r>
              </a:p>
              <a:p>
                <a:pPr marL="360363" indent="-182563" defTabSz="914400" latinLnBrk="1">
                  <a:spcBef>
                    <a:spcPts val="500"/>
                  </a:spcBef>
                  <a:buSzPct val="80000"/>
                  <a:buBlip>
                    <a:blip r:embed="rId3"/>
                  </a:buBlip>
                  <a:tabLst>
                    <a:tab pos="447675" algn="l"/>
                  </a:tabLst>
                </a:pPr>
                <a:r>
                  <a:rPr lang="vi-VN" altLang="ko-KR" sz="1200" dirty="0">
                    <a:solidFill>
                      <a:srgbClr val="0043B2"/>
                    </a:solidFill>
                    <a:latin typeface="SamsungOne-400" panose="020B0503030303020204" pitchFamily="34" charset="0"/>
                    <a:ea typeface="SamsungOne-400" panose="020B0503030303020204" pitchFamily="34" charset="0"/>
                  </a:rPr>
                  <a:t>Thông thường, một giai đoạn tổng hợp các giá trị cho mỗi khóa</a:t>
                </a:r>
                <a:endParaRPr lang="ko-KR" altLang="en-US" sz="1200" dirty="0">
                  <a:solidFill>
                    <a:srgbClr val="0043B2"/>
                  </a:solidFill>
                  <a:latin typeface="SamsungOne-400" panose="020B0503030303020204" pitchFamily="34" charset="0"/>
                  <a:ea typeface="SamsungOne-400" panose="020B0503030303020204" pitchFamily="34" charset="0"/>
                </a:endParaRPr>
              </a:p>
            </p:txBody>
          </p:sp>
          <p:grpSp>
            <p:nvGrpSpPr>
              <p:cNvPr id="26" name="그룹 25"/>
              <p:cNvGrpSpPr/>
              <p:nvPr/>
            </p:nvGrpSpPr>
            <p:grpSpPr>
              <a:xfrm>
                <a:off x="-118807" y="7418655"/>
                <a:ext cx="805742" cy="982394"/>
                <a:chOff x="-94094" y="7352680"/>
                <a:chExt cx="805742" cy="1118659"/>
              </a:xfrm>
            </p:grpSpPr>
            <p:sp>
              <p:nvSpPr>
                <p:cNvPr id="27" name="갈매기형 수장 26"/>
                <p:cNvSpPr/>
                <p:nvPr/>
              </p:nvSpPr>
              <p:spPr>
                <a:xfrm rot="5400000">
                  <a:off x="-253953" y="7512539"/>
                  <a:ext cx="1118659" cy="798942"/>
                </a:xfrm>
                <a:prstGeom prst="chevron">
                  <a:avLst>
                    <a:gd name="adj" fmla="val 30267"/>
                  </a:avLst>
                </a:prstGeom>
                <a:solidFill>
                  <a:srgbClr val="CDE6F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a typeface="SamsungOneKorean 400" panose="020B0503030303020204" pitchFamily="50" charset="-127"/>
                  </a:endParaRPr>
                </a:p>
              </p:txBody>
            </p:sp>
            <p:sp>
              <p:nvSpPr>
                <p:cNvPr id="28" name="직사각형 27"/>
                <p:cNvSpPr/>
                <p:nvPr/>
              </p:nvSpPr>
              <p:spPr>
                <a:xfrm>
                  <a:off x="-62923" y="7792409"/>
                  <a:ext cx="774571" cy="350468"/>
                </a:xfrm>
                <a:prstGeom prst="rect">
                  <a:avLst/>
                </a:prstGeom>
              </p:spPr>
              <p:txBody>
                <a:bodyPr wrap="none">
                  <a:spAutoFit/>
                </a:bodyPr>
                <a:lstStyle/>
                <a:p>
                  <a:pPr algn="ctr" latinLnBrk="1"/>
                  <a:r>
                    <a:rPr lang="en-US" altLang="ko-KR" sz="1400" dirty="0">
                      <a:solidFill>
                        <a:srgbClr val="0043B2"/>
                      </a:solidFill>
                      <a:latin typeface="SamsungOne-600" panose="020B0703030303020204"/>
                      <a:ea typeface="SamsungOne-600C" panose="020B0706030303020204" pitchFamily="34" charset="0"/>
                    </a:rPr>
                    <a:t>Reduce</a:t>
                  </a:r>
                  <a:endParaRPr lang="ko-KR" altLang="en-US" sz="1400" dirty="0">
                    <a:solidFill>
                      <a:srgbClr val="0043B2"/>
                    </a:solidFill>
                    <a:latin typeface="SamsungOne-600" panose="020B0703030303020204"/>
                    <a:ea typeface="SamsungOne-600C" panose="020B0706030303020204" pitchFamily="34" charset="0"/>
                  </a:endParaRPr>
                </a:p>
              </p:txBody>
            </p:sp>
          </p:grpSp>
        </p:grpSp>
      </p:grpSp>
    </p:spTree>
    <p:extLst>
      <p:ext uri="{BB962C8B-B14F-4D97-AF65-F5344CB8AC3E}">
        <p14:creationId xmlns:p14="http://schemas.microsoft.com/office/powerpoint/2010/main" val="4059983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Mẫu</a:t>
            </a:r>
            <a:r>
              <a:rPr lang="en-US" altLang="ko-KR" dirty="0">
                <a:ea typeface="SamsungOneKorean 400" panose="020B0503030303020204" pitchFamily="50" charset="-127"/>
              </a:rPr>
              <a:t> </a:t>
            </a:r>
            <a:r>
              <a:rPr lang="en-US" altLang="ko-KR" dirty="0" err="1">
                <a:ea typeface="SamsungOneKorean 400" panose="020B0503030303020204" pitchFamily="50" charset="-127"/>
              </a:rPr>
              <a:t>truy</a:t>
            </a:r>
            <a:r>
              <a:rPr lang="en-US" altLang="ko-KR" dirty="0">
                <a:ea typeface="SamsungOneKorean 400" panose="020B0503030303020204" pitchFamily="50" charset="-127"/>
              </a:rPr>
              <a:t> </a:t>
            </a:r>
            <a:r>
              <a:rPr lang="en-US" altLang="ko-KR" dirty="0" err="1">
                <a:ea typeface="SamsungOneKorean 400" panose="020B0503030303020204" pitchFamily="50" charset="-127"/>
              </a:rPr>
              <a:t>cập</a:t>
            </a:r>
            <a:r>
              <a:rPr lang="en-US" altLang="ko-KR" dirty="0">
                <a:ea typeface="SamsungOneKorean 400" panose="020B0503030303020204" pitchFamily="50" charset="-127"/>
              </a:rPr>
              <a:t> </a:t>
            </a:r>
            <a:r>
              <a:rPr lang="en-US" altLang="ko-KR" dirty="0" err="1">
                <a:ea typeface="SamsungOneKorean 400" panose="020B0503030303020204" pitchFamily="50" charset="-127"/>
              </a:rPr>
              <a:t>đĩa</a:t>
            </a:r>
            <a:r>
              <a:rPr lang="en-US" altLang="ko-KR" dirty="0">
                <a:ea typeface="SamsungOneKorean 400" panose="020B0503030303020204" pitchFamily="50" charset="-127"/>
              </a:rPr>
              <a:t> </a:t>
            </a:r>
            <a:r>
              <a:rPr lang="en-US" altLang="ko-KR" dirty="0" err="1">
                <a:ea typeface="SamsungOneKorean 400" panose="020B0503030303020204" pitchFamily="50" charset="-127"/>
              </a:rPr>
              <a:t>MapReduce</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034642" cy="914400"/>
          </a:xfrm>
        </p:spPr>
        <p:txBody>
          <a:bodyPr/>
          <a:lstStyle/>
          <a:p>
            <a:r>
              <a:rPr lang="vi-VN" altLang="ko-KR" dirty="0"/>
              <a:t>Mappers đọc dữ liệu từ đĩa và thực hiện tính toán</a:t>
            </a:r>
          </a:p>
          <a:p>
            <a:r>
              <a:rPr lang="vi-VN" altLang="ko-KR" dirty="0"/>
              <a:t>Sau khi tất cả những người lập bản đồ đã hoàn thành, dữ liệu được xáo trộn, sắp xếp và ghi vào đĩa</a:t>
            </a:r>
          </a:p>
          <a:p>
            <a:r>
              <a:rPr lang="vi-VN" altLang="ko-KR" dirty="0"/>
              <a:t>Các Reducers đọc dữ liệu, thực hiện rút gọn và ghi kết quả vào đĩa</a:t>
            </a:r>
            <a:endParaRPr lang="ko-KR" altLang="en-US" dirty="0"/>
          </a:p>
        </p:txBody>
      </p:sp>
      <p:sp>
        <p:nvSpPr>
          <p:cNvPr id="19" name="모서리가 둥근 직사각형 4">
            <a:extLst>
              <a:ext uri="{FF2B5EF4-FFF2-40B4-BE49-F238E27FC236}">
                <a16:creationId xmlns:a16="http://schemas.microsoft.com/office/drawing/2014/main" id="{3AC35C47-600D-4ADC-834F-A3419B2DF0AF}"/>
              </a:ext>
            </a:extLst>
          </p:cNvPr>
          <p:cNvSpPr/>
          <p:nvPr/>
        </p:nvSpPr>
        <p:spPr>
          <a:xfrm>
            <a:off x="5059680" y="2171641"/>
            <a:ext cx="3995942" cy="731254"/>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TextBox 19">
            <a:extLst>
              <a:ext uri="{FF2B5EF4-FFF2-40B4-BE49-F238E27FC236}">
                <a16:creationId xmlns:a16="http://schemas.microsoft.com/office/drawing/2014/main" id="{ACC136C0-2D17-488C-A088-34B6171F9002}"/>
              </a:ext>
            </a:extLst>
          </p:cNvPr>
          <p:cNvSpPr txBox="1"/>
          <p:nvPr/>
        </p:nvSpPr>
        <p:spPr>
          <a:xfrm>
            <a:off x="6656599" y="2374218"/>
            <a:ext cx="793396" cy="369332"/>
          </a:xfrm>
          <a:prstGeom prst="rect">
            <a:avLst/>
          </a:prstGeom>
          <a:noFill/>
          <a:ln>
            <a:noFill/>
          </a:ln>
        </p:spPr>
        <p:txBody>
          <a:bodyPr wrap="square" rtlCol="0">
            <a:spAutoFit/>
          </a:bodyPr>
          <a:lstStyle/>
          <a:p>
            <a:r>
              <a:rPr lang="en-US" altLang="ko-KR" dirty="0">
                <a:solidFill>
                  <a:srgbClr val="0043B2"/>
                </a:solidFill>
                <a:latin typeface="SamsungOne 700" panose="020B0803030303020204" pitchFamily="34" charset="0"/>
                <a:ea typeface="SamsungOne 700" panose="020B0803030303020204" pitchFamily="34" charset="0"/>
              </a:rPr>
              <a:t>HDFS</a:t>
            </a:r>
            <a:endParaRPr lang="ko-KR" altLang="en-US" dirty="0">
              <a:solidFill>
                <a:srgbClr val="0043B2"/>
              </a:solidFill>
              <a:latin typeface="SamsungOne 700" panose="020B0803030303020204" pitchFamily="34" charset="0"/>
              <a:ea typeface="SamsungOneKorean 400" panose="020B0503030303020204" pitchFamily="50" charset="-127"/>
            </a:endParaRPr>
          </a:p>
        </p:txBody>
      </p:sp>
      <p:sp>
        <p:nvSpPr>
          <p:cNvPr id="8" name="모서리가 둥근 직사각형 39">
            <a:extLst>
              <a:ext uri="{FF2B5EF4-FFF2-40B4-BE49-F238E27FC236}">
                <a16:creationId xmlns:a16="http://schemas.microsoft.com/office/drawing/2014/main" id="{F7DD382B-5E7F-4471-8930-660F5AE776CA}"/>
              </a:ext>
            </a:extLst>
          </p:cNvPr>
          <p:cNvSpPr/>
          <p:nvPr/>
        </p:nvSpPr>
        <p:spPr>
          <a:xfrm>
            <a:off x="5397540" y="3404308"/>
            <a:ext cx="1226005" cy="964840"/>
          </a:xfrm>
          <a:prstGeom prst="roundRect">
            <a:avLst>
              <a:gd name="adj" fmla="val 19066"/>
            </a:avLst>
          </a:prstGeom>
          <a:solidFill>
            <a:srgbClr val="0043B2"/>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bg1"/>
                </a:solidFill>
                <a:latin typeface="SamsungOne-600" panose="020B0703030303020204"/>
                <a:ea typeface="SamsungOne-600C" panose="020B0706030303020204" pitchFamily="34" charset="0"/>
              </a:rPr>
              <a:t>Giai</a:t>
            </a:r>
            <a:r>
              <a:rPr lang="en-US" altLang="ko-KR" sz="1600" dirty="0">
                <a:solidFill>
                  <a:schemeClr val="bg1"/>
                </a:solidFill>
                <a:latin typeface="SamsungOne-600" panose="020B0703030303020204"/>
                <a:ea typeface="SamsungOne-600C" panose="020B0706030303020204" pitchFamily="34" charset="0"/>
              </a:rPr>
              <a:t> </a:t>
            </a:r>
            <a:r>
              <a:rPr lang="en-US" altLang="ko-KR" sz="1600" dirty="0" err="1">
                <a:solidFill>
                  <a:schemeClr val="bg1"/>
                </a:solidFill>
                <a:latin typeface="SamsungOne-600" panose="020B0703030303020204"/>
                <a:ea typeface="SamsungOne-600C" panose="020B0706030303020204" pitchFamily="34" charset="0"/>
              </a:rPr>
              <a:t>đoạn</a:t>
            </a:r>
            <a:r>
              <a:rPr lang="en-US" altLang="ko-KR" sz="1600" dirty="0">
                <a:solidFill>
                  <a:schemeClr val="bg1"/>
                </a:solidFill>
                <a:latin typeface="SamsungOne-600" panose="020B0703030303020204"/>
                <a:ea typeface="SamsungOne-600C" panose="020B0706030303020204" pitchFamily="34" charset="0"/>
              </a:rPr>
              <a:t> Map</a:t>
            </a:r>
          </a:p>
        </p:txBody>
      </p:sp>
      <p:sp>
        <p:nvSpPr>
          <p:cNvPr id="9" name="모서리가 둥근 직사각형 40">
            <a:extLst>
              <a:ext uri="{FF2B5EF4-FFF2-40B4-BE49-F238E27FC236}">
                <a16:creationId xmlns:a16="http://schemas.microsoft.com/office/drawing/2014/main" id="{55A34220-D470-4106-881E-D94DB003D6F0}"/>
              </a:ext>
            </a:extLst>
          </p:cNvPr>
          <p:cNvSpPr/>
          <p:nvPr/>
        </p:nvSpPr>
        <p:spPr>
          <a:xfrm>
            <a:off x="7449995" y="3392162"/>
            <a:ext cx="1226005" cy="964840"/>
          </a:xfrm>
          <a:prstGeom prst="roundRect">
            <a:avLst>
              <a:gd name="adj" fmla="val 19066"/>
            </a:avLst>
          </a:prstGeom>
          <a:solidFill>
            <a:srgbClr val="0043B2"/>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bg1"/>
                </a:solidFill>
                <a:latin typeface="SamsungOne-600" panose="020B0703030303020204"/>
                <a:ea typeface="SamsungOne-600C" panose="020B0706030303020204" pitchFamily="34" charset="0"/>
              </a:rPr>
              <a:t>Giai</a:t>
            </a:r>
            <a:r>
              <a:rPr lang="en-US" altLang="ko-KR" sz="1600" dirty="0">
                <a:solidFill>
                  <a:schemeClr val="bg1"/>
                </a:solidFill>
                <a:latin typeface="SamsungOne-600" panose="020B0703030303020204"/>
                <a:ea typeface="SamsungOne-600C" panose="020B0706030303020204" pitchFamily="34" charset="0"/>
              </a:rPr>
              <a:t> </a:t>
            </a:r>
            <a:r>
              <a:rPr lang="en-US" altLang="ko-KR" sz="1600" dirty="0" err="1">
                <a:solidFill>
                  <a:schemeClr val="bg1"/>
                </a:solidFill>
                <a:latin typeface="SamsungOne-600" panose="020B0703030303020204"/>
                <a:ea typeface="SamsungOne-600C" panose="020B0706030303020204" pitchFamily="34" charset="0"/>
              </a:rPr>
              <a:t>đoạn</a:t>
            </a:r>
            <a:r>
              <a:rPr lang="en-US" altLang="ko-KR" sz="1600" dirty="0">
                <a:solidFill>
                  <a:schemeClr val="bg1"/>
                </a:solidFill>
                <a:latin typeface="SamsungOne-600" panose="020B0703030303020204"/>
                <a:ea typeface="SamsungOne-600C" panose="020B0706030303020204" pitchFamily="34" charset="0"/>
              </a:rPr>
              <a:t> Reduce</a:t>
            </a:r>
          </a:p>
        </p:txBody>
      </p:sp>
      <p:sp>
        <p:nvSpPr>
          <p:cNvPr id="10" name="오른쪽 화살표 14">
            <a:extLst>
              <a:ext uri="{FF2B5EF4-FFF2-40B4-BE49-F238E27FC236}">
                <a16:creationId xmlns:a16="http://schemas.microsoft.com/office/drawing/2014/main" id="{968F5089-C0E0-4A85-A116-063ADAE72639}"/>
              </a:ext>
            </a:extLst>
          </p:cNvPr>
          <p:cNvSpPr/>
          <p:nvPr/>
        </p:nvSpPr>
        <p:spPr>
          <a:xfrm rot="5400000">
            <a:off x="5803470" y="3001302"/>
            <a:ext cx="414139" cy="323591"/>
          </a:xfrm>
          <a:prstGeom prst="rightArrow">
            <a:avLst>
              <a:gd name="adj1" fmla="val 59659"/>
              <a:gd name="adj2" fmla="val 6690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모서리가 둥근 직사각형 4">
            <a:extLst>
              <a:ext uri="{FF2B5EF4-FFF2-40B4-BE49-F238E27FC236}">
                <a16:creationId xmlns:a16="http://schemas.microsoft.com/office/drawing/2014/main" id="{C0164F68-881A-4AD9-8795-32C9BC936943}"/>
              </a:ext>
            </a:extLst>
          </p:cNvPr>
          <p:cNvSpPr/>
          <p:nvPr/>
        </p:nvSpPr>
        <p:spPr>
          <a:xfrm>
            <a:off x="5059680" y="4870562"/>
            <a:ext cx="3995942" cy="731254"/>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solidFill>
                  <a:srgbClr val="0043B2"/>
                </a:solidFill>
                <a:latin typeface="SamsungOne 700" panose="020B0803030303020204" pitchFamily="34" charset="0"/>
                <a:ea typeface="SamsungOneKorean 400" panose="020B0503030303020204" pitchFamily="50" charset="-127"/>
              </a:rPr>
              <a:t>Kết quả </a:t>
            </a:r>
            <a:r>
              <a:rPr lang="en-US" altLang="ko-KR" dirty="0">
                <a:solidFill>
                  <a:srgbClr val="0043B2"/>
                </a:solidFill>
                <a:latin typeface="SamsungOne 700" panose="020B0803030303020204" pitchFamily="34" charset="0"/>
                <a:ea typeface="SamsungOneKorean 400" panose="020B0503030303020204" pitchFamily="50" charset="-127"/>
              </a:rPr>
              <a:t>Map</a:t>
            </a:r>
            <a:r>
              <a:rPr lang="vi-VN" altLang="ko-KR" dirty="0">
                <a:solidFill>
                  <a:srgbClr val="0043B2"/>
                </a:solidFill>
                <a:latin typeface="SamsungOne 700" panose="020B0803030303020204" pitchFamily="34" charset="0"/>
                <a:ea typeface="SamsungOneKorean 400" panose="020B0503030303020204" pitchFamily="50" charset="-127"/>
              </a:rPr>
              <a:t> được lưu trữ trên Đĩa cục bộ</a:t>
            </a:r>
            <a:endParaRPr lang="ko-KR" altLang="en-US" dirty="0">
              <a:solidFill>
                <a:srgbClr val="0043B2"/>
              </a:solidFill>
              <a:latin typeface="SamsungOne 700" panose="020B0803030303020204" pitchFamily="34" charset="0"/>
              <a:ea typeface="SamsungOneKorean 400" panose="020B0503030303020204" pitchFamily="50" charset="-127"/>
            </a:endParaRPr>
          </a:p>
        </p:txBody>
      </p:sp>
      <p:sp>
        <p:nvSpPr>
          <p:cNvPr id="22" name="오른쪽 화살표 14">
            <a:extLst>
              <a:ext uri="{FF2B5EF4-FFF2-40B4-BE49-F238E27FC236}">
                <a16:creationId xmlns:a16="http://schemas.microsoft.com/office/drawing/2014/main" id="{2488276E-CDB3-4987-819D-FE0916A8D29B}"/>
              </a:ext>
            </a:extLst>
          </p:cNvPr>
          <p:cNvSpPr/>
          <p:nvPr/>
        </p:nvSpPr>
        <p:spPr>
          <a:xfrm rot="5400000">
            <a:off x="5803470" y="4448563"/>
            <a:ext cx="414139" cy="323591"/>
          </a:xfrm>
          <a:prstGeom prst="rightArrow">
            <a:avLst>
              <a:gd name="adj1" fmla="val 59659"/>
              <a:gd name="adj2" fmla="val 6690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오른쪽 화살표 14">
            <a:extLst>
              <a:ext uri="{FF2B5EF4-FFF2-40B4-BE49-F238E27FC236}">
                <a16:creationId xmlns:a16="http://schemas.microsoft.com/office/drawing/2014/main" id="{88B6BF38-E5E8-45CD-8508-9A1633A2411D}"/>
              </a:ext>
            </a:extLst>
          </p:cNvPr>
          <p:cNvSpPr/>
          <p:nvPr/>
        </p:nvSpPr>
        <p:spPr>
          <a:xfrm rot="16200000">
            <a:off x="7896216" y="4448563"/>
            <a:ext cx="414139" cy="323591"/>
          </a:xfrm>
          <a:prstGeom prst="rightArrow">
            <a:avLst>
              <a:gd name="adj1" fmla="val 59659"/>
              <a:gd name="adj2" fmla="val 6690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오른쪽 화살표 14">
            <a:extLst>
              <a:ext uri="{FF2B5EF4-FFF2-40B4-BE49-F238E27FC236}">
                <a16:creationId xmlns:a16="http://schemas.microsoft.com/office/drawing/2014/main" id="{88133A7B-7CD3-40AB-BCC2-6096CC01B486}"/>
              </a:ext>
            </a:extLst>
          </p:cNvPr>
          <p:cNvSpPr/>
          <p:nvPr/>
        </p:nvSpPr>
        <p:spPr>
          <a:xfrm rot="16200000">
            <a:off x="7896216" y="2993940"/>
            <a:ext cx="414139" cy="323591"/>
          </a:xfrm>
          <a:prstGeom prst="rightArrow">
            <a:avLst>
              <a:gd name="adj1" fmla="val 59659"/>
              <a:gd name="adj2" fmla="val 6690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160724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81EC794-B1CA-426E-8883-52117B5D3A4A}"/>
              </a:ext>
            </a:extLst>
          </p:cNvPr>
          <p:cNvSpPr>
            <a:spLocks noGrp="1"/>
          </p:cNvSpPr>
          <p:nvPr>
            <p:ph type="body" sz="quarter" idx="10"/>
          </p:nvPr>
        </p:nvSpPr>
        <p:spPr/>
        <p:txBody>
          <a:bodyPr/>
          <a:lstStyle/>
          <a:p>
            <a:r>
              <a:rPr lang="en-US" altLang="ko-KR" dirty="0" err="1">
                <a:ea typeface="Samsung Sharp Sans Regular" pitchFamily="2" charset="0"/>
                <a:cs typeface="Samsung Sharp Sans Regular" pitchFamily="2" charset="0"/>
              </a:rPr>
              <a:t>Những</a:t>
            </a:r>
            <a:r>
              <a:rPr lang="en-US" altLang="ko-KR" dirty="0">
                <a:ea typeface="Samsung Sharp Sans Regular" pitchFamily="2" charset="0"/>
                <a:cs typeface="Samsung Sharp Sans Regular" pitchFamily="2" charset="0"/>
              </a:rPr>
              <a:t> n</a:t>
            </a:r>
            <a:r>
              <a:rPr lang="vi-VN" altLang="ko-KR" dirty="0">
                <a:ea typeface="Samsung Sharp Sans Regular" pitchFamily="2" charset="0"/>
                <a:cs typeface="Samsung Sharp Sans Regular" pitchFamily="2" charset="0"/>
              </a:rPr>
              <a:t>guyên tắc cơ bản của </a:t>
            </a:r>
            <a:r>
              <a:rPr lang="en-US" altLang="ko-KR" dirty="0">
                <a:ea typeface="Samsung Sharp Sans Regular" pitchFamily="2" charset="0"/>
                <a:cs typeface="Samsung Sharp Sans Regular" pitchFamily="2" charset="0"/>
              </a:rPr>
              <a:t>Big Data</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FD486F9D-AAFB-4A13-8AF8-1ED79D863292}"/>
              </a:ext>
            </a:extLst>
          </p:cNvPr>
          <p:cNvSpPr>
            <a:spLocks noGrp="1"/>
          </p:cNvSpPr>
          <p:nvPr>
            <p:ph type="body" sz="quarter" idx="12"/>
          </p:nvPr>
        </p:nvSpPr>
        <p:spPr/>
        <p:txBody>
          <a:bodyPr/>
          <a:lstStyle/>
          <a:p>
            <a:r>
              <a:rPr lang="en-US" altLang="ko-KR" dirty="0" err="1">
                <a:ea typeface="SamsungOneKorean 400" panose="020B0503030303020204" pitchFamily="50" charset="-127"/>
              </a:rPr>
              <a:t>Chương</a:t>
            </a:r>
            <a:r>
              <a:rPr lang="en-US" altLang="ko-KR" dirty="0">
                <a:ea typeface="SamsungOneKorean 400" panose="020B0503030303020204" pitchFamily="50" charset="-127"/>
              </a:rPr>
              <a:t> 2. </a:t>
            </a:r>
          </a:p>
        </p:txBody>
      </p:sp>
    </p:spTree>
    <p:extLst>
      <p:ext uri="{BB962C8B-B14F-4D97-AF65-F5344CB8AC3E}">
        <p14:creationId xmlns:p14="http://schemas.microsoft.com/office/powerpoint/2010/main" val="4250481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Nhiều</a:t>
            </a:r>
            <a:r>
              <a:rPr lang="en-US" altLang="ko-KR" dirty="0">
                <a:ea typeface="SamsungOneKorean 400" panose="020B0503030303020204" pitchFamily="50" charset="-127"/>
              </a:rPr>
              <a:t> </a:t>
            </a:r>
            <a:r>
              <a:rPr lang="en-US" altLang="ko-KR" dirty="0" err="1">
                <a:ea typeface="SamsungOneKorean 400" panose="020B0503030303020204" pitchFamily="50" charset="-127"/>
              </a:rPr>
              <a:t>chu</a:t>
            </a:r>
            <a:r>
              <a:rPr lang="en-US" altLang="ko-KR" dirty="0">
                <a:ea typeface="SamsungOneKorean 400" panose="020B0503030303020204" pitchFamily="50" charset="-127"/>
              </a:rPr>
              <a:t> </a:t>
            </a:r>
            <a:r>
              <a:rPr lang="en-US" altLang="ko-KR" dirty="0" err="1">
                <a:ea typeface="SamsungOneKorean 400" panose="020B0503030303020204" pitchFamily="50" charset="-127"/>
              </a:rPr>
              <a:t>kỳ</a:t>
            </a:r>
            <a:r>
              <a:rPr lang="en-US" altLang="ko-KR" dirty="0">
                <a:ea typeface="SamsungOneKorean 400" panose="020B0503030303020204" pitchFamily="50" charset="-127"/>
              </a:rPr>
              <a:t> </a:t>
            </a:r>
            <a:r>
              <a:rPr lang="en-US" altLang="ko-KR" dirty="0" err="1">
                <a:ea typeface="SamsungOneKorean 400" panose="020B0503030303020204" pitchFamily="50" charset="-127"/>
              </a:rPr>
              <a:t>MapReduce</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p:txBody>
          <a:bodyPr/>
          <a:lstStyle/>
          <a:p>
            <a:r>
              <a:rPr lang="vi-VN" altLang="ko-KR" dirty="0"/>
              <a:t>Thông thường để có được bất kỳ kết quả thú vị nào, một công việc phải trải qua nhiều chu kỳ </a:t>
            </a:r>
            <a:r>
              <a:rPr lang="en-US" altLang="ko-KR" dirty="0"/>
              <a:t>Map</a:t>
            </a:r>
            <a:r>
              <a:rPr lang="vi-VN" altLang="ko-KR" dirty="0"/>
              <a:t> và </a:t>
            </a:r>
            <a:r>
              <a:rPr lang="en-US" altLang="ko-KR" dirty="0"/>
              <a:t>Reduce</a:t>
            </a:r>
            <a:endParaRPr lang="vi-VN" altLang="ko-KR" dirty="0"/>
          </a:p>
          <a:p>
            <a:r>
              <a:rPr lang="vi-VN" altLang="ko-KR" dirty="0"/>
              <a:t>Trong mỗi giai đoạn thu nhỏ </a:t>
            </a:r>
            <a:r>
              <a:rPr lang="en-US" altLang="ko-KR" dirty="0"/>
              <a:t>Map</a:t>
            </a:r>
            <a:r>
              <a:rPr lang="vi-VN" altLang="ko-KR" dirty="0"/>
              <a:t>, chúng tôi đã thấy đĩa đọc và ghi giữa trình </a:t>
            </a:r>
            <a:r>
              <a:rPr lang="en-US" altLang="ko-KR" dirty="0"/>
              <a:t>mapper</a:t>
            </a:r>
            <a:r>
              <a:rPr lang="vi-VN" altLang="ko-KR" dirty="0"/>
              <a:t> và trình </a:t>
            </a:r>
            <a:r>
              <a:rPr lang="en-US" altLang="ko-KR" dirty="0"/>
              <a:t>reducer</a:t>
            </a:r>
            <a:endParaRPr lang="vi-VN" altLang="ko-KR" dirty="0"/>
          </a:p>
          <a:p>
            <a:r>
              <a:rPr lang="vi-VN" altLang="ko-KR" dirty="0"/>
              <a:t>Ở giữa các giai đoạn, mỗi kết quả ngay lập tức được ghi vào đĩa và đọc ghi lại ở giai đoạn tiếp theo</a:t>
            </a:r>
          </a:p>
          <a:p>
            <a:r>
              <a:rPr lang="vi-VN" altLang="ko-KR" dirty="0"/>
              <a:t>Đĩa I/O rất Đắt</a:t>
            </a:r>
            <a:endParaRPr lang="ko-KR" altLang="en-US" dirty="0"/>
          </a:p>
        </p:txBody>
      </p:sp>
      <p:grpSp>
        <p:nvGrpSpPr>
          <p:cNvPr id="22" name="Group 21">
            <a:extLst>
              <a:ext uri="{FF2B5EF4-FFF2-40B4-BE49-F238E27FC236}">
                <a16:creationId xmlns:a16="http://schemas.microsoft.com/office/drawing/2014/main" id="{868768A3-AF07-D648-8F2D-647275F17441}"/>
              </a:ext>
            </a:extLst>
          </p:cNvPr>
          <p:cNvGrpSpPr/>
          <p:nvPr/>
        </p:nvGrpSpPr>
        <p:grpSpPr>
          <a:xfrm>
            <a:off x="1043271" y="3848820"/>
            <a:ext cx="7781729" cy="2175221"/>
            <a:chOff x="686910" y="3737609"/>
            <a:chExt cx="7781729" cy="2175221"/>
          </a:xfrm>
        </p:grpSpPr>
        <p:sp>
          <p:nvSpPr>
            <p:cNvPr id="7" name="원통 25">
              <a:extLst>
                <a:ext uri="{FF2B5EF4-FFF2-40B4-BE49-F238E27FC236}">
                  <a16:creationId xmlns:a16="http://schemas.microsoft.com/office/drawing/2014/main" id="{C452ED5B-4F17-4FD1-9C34-AFB90629BEE6}"/>
                </a:ext>
              </a:extLst>
            </p:cNvPr>
            <p:cNvSpPr/>
            <p:nvPr/>
          </p:nvSpPr>
          <p:spPr>
            <a:xfrm>
              <a:off x="686910" y="4394644"/>
              <a:ext cx="781688" cy="861151"/>
            </a:xfrm>
            <a:prstGeom prst="can">
              <a:avLst/>
            </a:prstGeom>
            <a:solidFill>
              <a:srgbClr val="779FD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 name="원통 26">
              <a:extLst>
                <a:ext uri="{FF2B5EF4-FFF2-40B4-BE49-F238E27FC236}">
                  <a16:creationId xmlns:a16="http://schemas.microsoft.com/office/drawing/2014/main" id="{5A1D050F-B3BC-42EE-9FB9-28CCEFB7F28A}"/>
                </a:ext>
              </a:extLst>
            </p:cNvPr>
            <p:cNvSpPr/>
            <p:nvPr/>
          </p:nvSpPr>
          <p:spPr>
            <a:xfrm>
              <a:off x="3099540" y="4394644"/>
              <a:ext cx="781688" cy="861151"/>
            </a:xfrm>
            <a:prstGeom prst="can">
              <a:avLst/>
            </a:prstGeom>
            <a:solidFill>
              <a:srgbClr val="7B97C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 name="원통 27">
              <a:extLst>
                <a:ext uri="{FF2B5EF4-FFF2-40B4-BE49-F238E27FC236}">
                  <a16:creationId xmlns:a16="http://schemas.microsoft.com/office/drawing/2014/main" id="{37BF758C-3938-4DE1-BAD3-E69E7A7C674F}"/>
                </a:ext>
              </a:extLst>
            </p:cNvPr>
            <p:cNvSpPr/>
            <p:nvPr/>
          </p:nvSpPr>
          <p:spPr>
            <a:xfrm>
              <a:off x="5512170" y="4394644"/>
              <a:ext cx="781688" cy="861151"/>
            </a:xfrm>
            <a:prstGeom prst="can">
              <a:avLst/>
            </a:prstGeom>
            <a:solidFill>
              <a:srgbClr val="C3CCE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모서리가 둥근 직사각형 49">
              <a:extLst>
                <a:ext uri="{FF2B5EF4-FFF2-40B4-BE49-F238E27FC236}">
                  <a16:creationId xmlns:a16="http://schemas.microsoft.com/office/drawing/2014/main" id="{304FB8F5-7D1D-4EA2-8499-00DA8DF6BB81}"/>
                </a:ext>
              </a:extLst>
            </p:cNvPr>
            <p:cNvSpPr/>
            <p:nvPr/>
          </p:nvSpPr>
          <p:spPr>
            <a:xfrm>
              <a:off x="1830162" y="3737609"/>
              <a:ext cx="919549" cy="2175221"/>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600" panose="020B0703030303020204"/>
                  <a:ea typeface="SamsungOne-600C" panose="020B0706030303020204" pitchFamily="34" charset="0"/>
                </a:rPr>
                <a:t>Map</a:t>
              </a:r>
            </a:p>
            <a:p>
              <a:pPr algn="ctr"/>
              <a:r>
                <a:rPr lang="en-US" altLang="ko-KR" sz="1200" dirty="0">
                  <a:solidFill>
                    <a:srgbClr val="0043B2"/>
                  </a:solidFill>
                  <a:latin typeface="SamsungOne-600" panose="020B0703030303020204"/>
                  <a:ea typeface="SamsungOne-600C" panose="020B0706030303020204" pitchFamily="34" charset="0"/>
                </a:rPr>
                <a:t>Reduce</a:t>
              </a:r>
            </a:p>
            <a:p>
              <a:pPr algn="ctr"/>
              <a:r>
                <a:rPr lang="en-US" altLang="ko-KR" sz="1200" dirty="0" err="1">
                  <a:solidFill>
                    <a:srgbClr val="0043B2"/>
                  </a:solidFill>
                  <a:latin typeface="SamsungOne-600" panose="020B0703030303020204"/>
                  <a:ea typeface="SamsungOne-600C" panose="020B0706030303020204" pitchFamily="34" charset="0"/>
                </a:rPr>
                <a:t>Giai</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đoạn</a:t>
              </a:r>
              <a:r>
                <a:rPr lang="en-US" altLang="ko-KR" sz="1200" dirty="0">
                  <a:solidFill>
                    <a:srgbClr val="0043B2"/>
                  </a:solidFill>
                  <a:latin typeface="SamsungOne-600" panose="020B0703030303020204"/>
                  <a:ea typeface="SamsungOne-600C" panose="020B0706030303020204" pitchFamily="34" charset="0"/>
                </a:rPr>
                <a:t> 1</a:t>
              </a:r>
              <a:endParaRPr lang="ko-KR" altLang="en-US" sz="1200" dirty="0">
                <a:solidFill>
                  <a:srgbClr val="0043B2"/>
                </a:solidFill>
                <a:latin typeface="SamsungOne-600" panose="020B0703030303020204"/>
                <a:ea typeface="SamsungOneKorean 400" panose="020B0503030303020204" pitchFamily="50" charset="-127"/>
              </a:endParaRPr>
            </a:p>
          </p:txBody>
        </p:sp>
        <p:sp>
          <p:nvSpPr>
            <p:cNvPr id="11" name="모서리가 둥근 직사각형 50">
              <a:extLst>
                <a:ext uri="{FF2B5EF4-FFF2-40B4-BE49-F238E27FC236}">
                  <a16:creationId xmlns:a16="http://schemas.microsoft.com/office/drawing/2014/main" id="{56F48599-2166-4C9D-9777-0733CA094516}"/>
                </a:ext>
              </a:extLst>
            </p:cNvPr>
            <p:cNvSpPr/>
            <p:nvPr/>
          </p:nvSpPr>
          <p:spPr>
            <a:xfrm>
              <a:off x="4231057" y="3737609"/>
              <a:ext cx="919549" cy="2175221"/>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600" panose="020B0703030303020204"/>
                  <a:ea typeface="SamsungOne-600C" panose="020B0706030303020204" pitchFamily="34" charset="0"/>
                </a:rPr>
                <a:t>Map</a:t>
              </a:r>
            </a:p>
            <a:p>
              <a:pPr algn="ctr"/>
              <a:r>
                <a:rPr lang="en-US" altLang="ko-KR" sz="1200" dirty="0">
                  <a:solidFill>
                    <a:srgbClr val="0043B2"/>
                  </a:solidFill>
                  <a:latin typeface="SamsungOne-600" panose="020B0703030303020204"/>
                  <a:ea typeface="SamsungOne-600C" panose="020B0706030303020204" pitchFamily="34" charset="0"/>
                </a:rPr>
                <a:t>Reduce</a:t>
              </a:r>
            </a:p>
            <a:p>
              <a:pPr algn="ctr"/>
              <a:r>
                <a:rPr lang="en-US" altLang="ko-KR" sz="1200" dirty="0" err="1">
                  <a:solidFill>
                    <a:srgbClr val="0043B2"/>
                  </a:solidFill>
                  <a:latin typeface="SamsungOne-600" panose="020B0703030303020204"/>
                  <a:ea typeface="SamsungOne-600C" panose="020B0706030303020204" pitchFamily="34" charset="0"/>
                </a:rPr>
                <a:t>Giai</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đoạn</a:t>
              </a:r>
              <a:r>
                <a:rPr lang="en-US" altLang="ko-KR" sz="1200" dirty="0">
                  <a:solidFill>
                    <a:srgbClr val="0043B2"/>
                  </a:solidFill>
                  <a:latin typeface="SamsungOne-600" panose="020B0703030303020204"/>
                  <a:ea typeface="SamsungOne-600C" panose="020B0706030303020204" pitchFamily="34" charset="0"/>
                </a:rPr>
                <a:t> 2</a:t>
              </a:r>
              <a:endParaRPr lang="ko-KR" altLang="en-US" sz="1200" dirty="0">
                <a:solidFill>
                  <a:srgbClr val="0043B2"/>
                </a:solidFill>
                <a:latin typeface="SamsungOne-600" panose="020B0703030303020204"/>
                <a:ea typeface="SamsungOneKorean 400" panose="020B0503030303020204" pitchFamily="50" charset="-127"/>
              </a:endParaRPr>
            </a:p>
          </p:txBody>
        </p:sp>
        <p:sp>
          <p:nvSpPr>
            <p:cNvPr id="12" name="모서리가 둥근 직사각형 51">
              <a:extLst>
                <a:ext uri="{FF2B5EF4-FFF2-40B4-BE49-F238E27FC236}">
                  <a16:creationId xmlns:a16="http://schemas.microsoft.com/office/drawing/2014/main" id="{7325BEEA-7CBA-4243-A096-F799F65F90E8}"/>
                </a:ext>
              </a:extLst>
            </p:cNvPr>
            <p:cNvSpPr/>
            <p:nvPr/>
          </p:nvSpPr>
          <p:spPr>
            <a:xfrm>
              <a:off x="7458617" y="3737609"/>
              <a:ext cx="919549" cy="2175221"/>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0043B2"/>
                  </a:solidFill>
                  <a:latin typeface="SamsungOne-600" panose="020B0703030303020204"/>
                  <a:ea typeface="SamsungOne-600C" panose="020B0706030303020204" pitchFamily="34" charset="0"/>
                </a:rPr>
                <a:t>Map</a:t>
              </a:r>
            </a:p>
            <a:p>
              <a:pPr algn="ctr"/>
              <a:r>
                <a:rPr lang="en-US" altLang="ko-KR" sz="1200" dirty="0">
                  <a:solidFill>
                    <a:srgbClr val="0043B2"/>
                  </a:solidFill>
                  <a:latin typeface="SamsungOne-600" panose="020B0703030303020204"/>
                  <a:ea typeface="SamsungOne-600C" panose="020B0706030303020204" pitchFamily="34" charset="0"/>
                </a:rPr>
                <a:t>Reduce</a:t>
              </a:r>
            </a:p>
            <a:p>
              <a:pPr algn="ctr"/>
              <a:r>
                <a:rPr lang="en-US" altLang="ko-KR" sz="1200" dirty="0" err="1">
                  <a:solidFill>
                    <a:srgbClr val="0043B2"/>
                  </a:solidFill>
                  <a:latin typeface="SamsungOne-600" panose="020B0703030303020204"/>
                  <a:ea typeface="SamsungOne-600C" panose="020B0706030303020204" pitchFamily="34" charset="0"/>
                </a:rPr>
                <a:t>Giai</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đoạn</a:t>
              </a:r>
              <a:r>
                <a:rPr lang="en-US" altLang="ko-KR" sz="1200" dirty="0">
                  <a:solidFill>
                    <a:srgbClr val="0043B2"/>
                  </a:solidFill>
                  <a:latin typeface="SamsungOne-600" panose="020B0703030303020204"/>
                  <a:ea typeface="SamsungOne-600C" panose="020B0706030303020204" pitchFamily="34" charset="0"/>
                </a:rPr>
                <a:t> N</a:t>
              </a:r>
              <a:endParaRPr lang="ko-KR" altLang="en-US" sz="1200" dirty="0">
                <a:solidFill>
                  <a:srgbClr val="0043B2"/>
                </a:solidFill>
                <a:latin typeface="SamsungOne-600" panose="020B0703030303020204"/>
                <a:ea typeface="SamsungOneKorean 400" panose="020B0503030303020204" pitchFamily="50" charset="-127"/>
              </a:endParaRPr>
            </a:p>
          </p:txBody>
        </p:sp>
        <p:grpSp>
          <p:nvGrpSpPr>
            <p:cNvPr id="13" name="그룹 12">
              <a:extLst>
                <a:ext uri="{FF2B5EF4-FFF2-40B4-BE49-F238E27FC236}">
                  <a16:creationId xmlns:a16="http://schemas.microsoft.com/office/drawing/2014/main" id="{53F936D9-90FE-484C-9CF2-DAEAF5882F4B}"/>
                </a:ext>
              </a:extLst>
            </p:cNvPr>
            <p:cNvGrpSpPr/>
            <p:nvPr/>
          </p:nvGrpSpPr>
          <p:grpSpPr>
            <a:xfrm>
              <a:off x="1507128" y="4722303"/>
              <a:ext cx="5096105" cy="290514"/>
              <a:chOff x="2292885" y="4767660"/>
              <a:chExt cx="5096105" cy="290514"/>
            </a:xfrm>
          </p:grpSpPr>
          <p:sp>
            <p:nvSpPr>
              <p:cNvPr id="14" name="오른쪽 화살표 3">
                <a:extLst>
                  <a:ext uri="{FF2B5EF4-FFF2-40B4-BE49-F238E27FC236}">
                    <a16:creationId xmlns:a16="http://schemas.microsoft.com/office/drawing/2014/main" id="{A11072C8-32A8-4C56-82D5-C92929F840FC}"/>
                  </a:ext>
                </a:extLst>
              </p:cNvPr>
              <p:cNvSpPr/>
              <p:nvPr/>
            </p:nvSpPr>
            <p:spPr>
              <a:xfrm>
                <a:off x="2292885" y="4767660"/>
                <a:ext cx="272769" cy="290514"/>
              </a:xfrm>
              <a:prstGeom prst="rightArrow">
                <a:avLst>
                  <a:gd name="adj1" fmla="val 27878"/>
                  <a:gd name="adj2" fmla="val 53492"/>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오른쪽 화살표 52">
                <a:extLst>
                  <a:ext uri="{FF2B5EF4-FFF2-40B4-BE49-F238E27FC236}">
                    <a16:creationId xmlns:a16="http://schemas.microsoft.com/office/drawing/2014/main" id="{C8EFF06D-4E3D-420D-ABA3-63202C74918C}"/>
                  </a:ext>
                </a:extLst>
              </p:cNvPr>
              <p:cNvSpPr/>
              <p:nvPr/>
            </p:nvSpPr>
            <p:spPr>
              <a:xfrm>
                <a:off x="3587657" y="4767660"/>
                <a:ext cx="272769" cy="290514"/>
              </a:xfrm>
              <a:prstGeom prst="rightArrow">
                <a:avLst>
                  <a:gd name="adj1" fmla="val 27878"/>
                  <a:gd name="adj2" fmla="val 53492"/>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오른쪽 화살표 53">
                <a:extLst>
                  <a:ext uri="{FF2B5EF4-FFF2-40B4-BE49-F238E27FC236}">
                    <a16:creationId xmlns:a16="http://schemas.microsoft.com/office/drawing/2014/main" id="{17BD6AB7-5EFF-45B2-B3C7-DB61A265BA30}"/>
                  </a:ext>
                </a:extLst>
              </p:cNvPr>
              <p:cNvSpPr/>
              <p:nvPr/>
            </p:nvSpPr>
            <p:spPr>
              <a:xfrm>
                <a:off x="4691856" y="4767660"/>
                <a:ext cx="272769" cy="290514"/>
              </a:xfrm>
              <a:prstGeom prst="rightArrow">
                <a:avLst>
                  <a:gd name="adj1" fmla="val 27878"/>
                  <a:gd name="adj2" fmla="val 53492"/>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오른쪽 화살표 54">
                <a:extLst>
                  <a:ext uri="{FF2B5EF4-FFF2-40B4-BE49-F238E27FC236}">
                    <a16:creationId xmlns:a16="http://schemas.microsoft.com/office/drawing/2014/main" id="{3694A8CF-142C-4B18-BD41-5F765F20DF73}"/>
                  </a:ext>
                </a:extLst>
              </p:cNvPr>
              <p:cNvSpPr/>
              <p:nvPr/>
            </p:nvSpPr>
            <p:spPr>
              <a:xfrm>
                <a:off x="5988552" y="4767660"/>
                <a:ext cx="272769" cy="290514"/>
              </a:xfrm>
              <a:prstGeom prst="rightArrow">
                <a:avLst>
                  <a:gd name="adj1" fmla="val 27878"/>
                  <a:gd name="adj2" fmla="val 53492"/>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오른쪽 화살표 55">
                <a:extLst>
                  <a:ext uri="{FF2B5EF4-FFF2-40B4-BE49-F238E27FC236}">
                    <a16:creationId xmlns:a16="http://schemas.microsoft.com/office/drawing/2014/main" id="{8AAA8EB6-2EAF-483C-98ED-6DC24CC05FA4}"/>
                  </a:ext>
                </a:extLst>
              </p:cNvPr>
              <p:cNvSpPr/>
              <p:nvPr/>
            </p:nvSpPr>
            <p:spPr>
              <a:xfrm>
                <a:off x="7116221" y="4767660"/>
                <a:ext cx="272769" cy="290514"/>
              </a:xfrm>
              <a:prstGeom prst="rightArrow">
                <a:avLst>
                  <a:gd name="adj1" fmla="val 27878"/>
                  <a:gd name="adj2" fmla="val 53492"/>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21" name="TextBox 20">
              <a:extLst>
                <a:ext uri="{FF2B5EF4-FFF2-40B4-BE49-F238E27FC236}">
                  <a16:creationId xmlns:a16="http://schemas.microsoft.com/office/drawing/2014/main" id="{1A65DB3C-56AE-0F41-8542-08B83F77C311}"/>
                </a:ext>
              </a:extLst>
            </p:cNvPr>
            <p:cNvSpPr txBox="1"/>
            <p:nvPr/>
          </p:nvSpPr>
          <p:spPr>
            <a:xfrm>
              <a:off x="6639839" y="4337582"/>
              <a:ext cx="1828800" cy="769441"/>
            </a:xfrm>
            <a:prstGeom prst="rect">
              <a:avLst/>
            </a:prstGeom>
            <a:noFill/>
          </p:spPr>
          <p:txBody>
            <a:bodyPr wrap="square" rtlCol="0">
              <a:spAutoFit/>
            </a:bodyPr>
            <a:lstStyle/>
            <a:p>
              <a:r>
                <a:rPr lang="en-KR" sz="4400" dirty="0">
                  <a:solidFill>
                    <a:srgbClr val="7B97CF"/>
                  </a:solidFill>
                </a:rPr>
                <a:t>. . .</a:t>
              </a:r>
            </a:p>
          </p:txBody>
        </p:sp>
      </p:grpSp>
    </p:spTree>
    <p:extLst>
      <p:ext uri="{BB962C8B-B14F-4D97-AF65-F5344CB8AC3E}">
        <p14:creationId xmlns:p14="http://schemas.microsoft.com/office/powerpoint/2010/main" val="301984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a:ea typeface="SamsungOneKorean 400" panose="020B0503030303020204" pitchFamily="50" charset="-127"/>
              </a:rPr>
              <a:t>MapReduce - Word Count</a:t>
            </a: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2643538" cy="914400"/>
          </a:xfrm>
        </p:spPr>
        <p:txBody>
          <a:bodyPr/>
          <a:lstStyle/>
          <a:p>
            <a:r>
              <a:rPr lang="en-US" altLang="ko-KR" dirty="0" err="1"/>
              <a:t>Giai</a:t>
            </a:r>
            <a:r>
              <a:rPr lang="en-US" altLang="ko-KR" dirty="0"/>
              <a:t> </a:t>
            </a:r>
            <a:r>
              <a:rPr lang="en-US" altLang="ko-KR" dirty="0" err="1"/>
              <a:t>đoạn</a:t>
            </a:r>
            <a:r>
              <a:rPr lang="en-US" altLang="ko-KR" dirty="0"/>
              <a:t> Map</a:t>
            </a:r>
          </a:p>
          <a:p>
            <a:pPr lvl="1"/>
            <a:r>
              <a:rPr lang="en-US" altLang="ko-KR" dirty="0" err="1"/>
              <a:t>Đọc</a:t>
            </a:r>
            <a:r>
              <a:rPr lang="en-US" altLang="ko-KR" dirty="0"/>
              <a:t> </a:t>
            </a:r>
            <a:r>
              <a:rPr lang="en-US" altLang="ko-KR" dirty="0" err="1"/>
              <a:t>văn</a:t>
            </a:r>
            <a:r>
              <a:rPr lang="en-US" altLang="ko-KR" dirty="0"/>
              <a:t> </a:t>
            </a:r>
            <a:r>
              <a:rPr lang="en-US" altLang="ko-KR" dirty="0" err="1"/>
              <a:t>bản</a:t>
            </a:r>
            <a:r>
              <a:rPr lang="en-US" altLang="ko-KR" dirty="0"/>
              <a:t> </a:t>
            </a:r>
            <a:r>
              <a:rPr lang="en-US" altLang="ko-KR" dirty="0" err="1"/>
              <a:t>từ</a:t>
            </a:r>
            <a:r>
              <a:rPr lang="en-US" altLang="ko-KR" dirty="0"/>
              <a:t> </a:t>
            </a:r>
            <a:r>
              <a:rPr lang="en-US" altLang="ko-KR" dirty="0" err="1"/>
              <a:t>nguồn</a:t>
            </a:r>
            <a:r>
              <a:rPr lang="en-US" altLang="ko-KR" dirty="0"/>
              <a:t> </a:t>
            </a:r>
            <a:r>
              <a:rPr lang="en-US" altLang="ko-KR" dirty="0" err="1"/>
              <a:t>đầu</a:t>
            </a:r>
            <a:r>
              <a:rPr lang="en-US" altLang="ko-KR" dirty="0"/>
              <a:t> </a:t>
            </a:r>
            <a:r>
              <a:rPr lang="en-US" altLang="ko-KR" dirty="0" err="1"/>
              <a:t>vào</a:t>
            </a:r>
            <a:endParaRPr lang="en-US" altLang="ko-KR" dirty="0"/>
          </a:p>
          <a:p>
            <a:pPr lvl="1"/>
            <a:r>
              <a:rPr lang="en-US" altLang="ko-KR" dirty="0" err="1"/>
              <a:t>Tạo</a:t>
            </a:r>
            <a:r>
              <a:rPr lang="en-US" altLang="ko-KR" dirty="0"/>
              <a:t> </a:t>
            </a:r>
            <a:r>
              <a:rPr lang="en-US" altLang="ko-KR" dirty="0" err="1"/>
              <a:t>khóa</a:t>
            </a:r>
            <a:r>
              <a:rPr lang="en-US" altLang="ko-KR" dirty="0"/>
              <a:t>: </a:t>
            </a:r>
            <a:r>
              <a:rPr lang="en-US" altLang="ko-KR" dirty="0" err="1"/>
              <a:t>cặp</a:t>
            </a:r>
            <a:r>
              <a:rPr lang="en-US" altLang="ko-KR" dirty="0"/>
              <a:t> </a:t>
            </a:r>
            <a:r>
              <a:rPr lang="en-US" altLang="ko-KR" dirty="0" err="1"/>
              <a:t>giá</a:t>
            </a:r>
            <a:r>
              <a:rPr lang="en-US" altLang="ko-KR" dirty="0"/>
              <a:t> </a:t>
            </a:r>
            <a:r>
              <a:rPr lang="en-US" altLang="ko-KR" dirty="0" err="1"/>
              <a:t>trị</a:t>
            </a:r>
            <a:endParaRPr lang="en-US" altLang="ko-KR" dirty="0"/>
          </a:p>
          <a:p>
            <a:pPr lvl="1"/>
            <a:r>
              <a:rPr lang="en-US" altLang="ko-KR" dirty="0" err="1"/>
              <a:t>Chìa</a:t>
            </a:r>
            <a:r>
              <a:rPr lang="en-US" altLang="ko-KR" dirty="0"/>
              <a:t> </a:t>
            </a:r>
            <a:r>
              <a:rPr lang="en-US" altLang="ko-KR" dirty="0" err="1"/>
              <a:t>khóa</a:t>
            </a:r>
            <a:r>
              <a:rPr lang="en-US" altLang="ko-KR" dirty="0"/>
              <a:t> </a:t>
            </a:r>
            <a:r>
              <a:rPr lang="en-US" altLang="ko-KR" dirty="0" err="1"/>
              <a:t>là</a:t>
            </a:r>
            <a:r>
              <a:rPr lang="en-US" altLang="ko-KR" dirty="0"/>
              <a:t> </a:t>
            </a:r>
            <a:r>
              <a:rPr lang="en-US" altLang="ko-KR" dirty="0" err="1"/>
              <a:t>mỗi</a:t>
            </a:r>
            <a:r>
              <a:rPr lang="en-US" altLang="ko-KR" dirty="0"/>
              <a:t> </a:t>
            </a:r>
            <a:r>
              <a:rPr lang="en-US" altLang="ko-KR" dirty="0" err="1"/>
              <a:t>từ</a:t>
            </a:r>
            <a:endParaRPr lang="en-US" altLang="ko-KR" dirty="0"/>
          </a:p>
          <a:p>
            <a:pPr lvl="1"/>
            <a:r>
              <a:rPr lang="en-US" altLang="ko-KR" dirty="0" err="1"/>
              <a:t>Giá</a:t>
            </a:r>
            <a:r>
              <a:rPr lang="en-US" altLang="ko-KR" dirty="0"/>
              <a:t> </a:t>
            </a:r>
            <a:r>
              <a:rPr lang="en-US" altLang="ko-KR" dirty="0" err="1"/>
              <a:t>trị</a:t>
            </a:r>
            <a:r>
              <a:rPr lang="en-US" altLang="ko-KR" dirty="0"/>
              <a:t> </a:t>
            </a:r>
            <a:r>
              <a:rPr lang="en-US" altLang="ko-KR" dirty="0" err="1"/>
              <a:t>không</a:t>
            </a:r>
            <a:r>
              <a:rPr lang="en-US" altLang="ko-KR" dirty="0"/>
              <a:t> </a:t>
            </a:r>
            <a:r>
              <a:rPr lang="en-US" altLang="ko-KR" dirty="0" err="1"/>
              <a:t>đổi</a:t>
            </a:r>
            <a:r>
              <a:rPr lang="en-US" altLang="ko-KR" dirty="0"/>
              <a:t> 1</a:t>
            </a:r>
            <a:endParaRPr lang="ko-KR" altLang="en-US" dirty="0"/>
          </a:p>
        </p:txBody>
      </p:sp>
      <p:grpSp>
        <p:nvGrpSpPr>
          <p:cNvPr id="6" name="그룹 5">
            <a:extLst>
              <a:ext uri="{FF2B5EF4-FFF2-40B4-BE49-F238E27FC236}">
                <a16:creationId xmlns:a16="http://schemas.microsoft.com/office/drawing/2014/main" id="{43546B20-4291-42A3-9C52-7E176977B90F}"/>
              </a:ext>
            </a:extLst>
          </p:cNvPr>
          <p:cNvGrpSpPr/>
          <p:nvPr/>
        </p:nvGrpSpPr>
        <p:grpSpPr>
          <a:xfrm>
            <a:off x="3003926" y="4639937"/>
            <a:ext cx="4042970" cy="1259485"/>
            <a:chOff x="4623967" y="2986407"/>
            <a:chExt cx="1690470" cy="2830193"/>
          </a:xfrm>
        </p:grpSpPr>
        <p:grpSp>
          <p:nvGrpSpPr>
            <p:cNvPr id="7" name="그룹 6">
              <a:extLst>
                <a:ext uri="{FF2B5EF4-FFF2-40B4-BE49-F238E27FC236}">
                  <a16:creationId xmlns:a16="http://schemas.microsoft.com/office/drawing/2014/main" id="{19D3CD73-0521-4DBD-A98D-AA9C63734876}"/>
                </a:ext>
              </a:extLst>
            </p:cNvPr>
            <p:cNvGrpSpPr/>
            <p:nvPr/>
          </p:nvGrpSpPr>
          <p:grpSpPr>
            <a:xfrm>
              <a:off x="4623967" y="2986407"/>
              <a:ext cx="1690470" cy="2830193"/>
              <a:chOff x="3476207" y="3073287"/>
              <a:chExt cx="1469553" cy="2991177"/>
            </a:xfrm>
          </p:grpSpPr>
          <p:sp>
            <p:nvSpPr>
              <p:cNvPr id="10" name="모서리가 둥근 직사각형 56">
                <a:extLst>
                  <a:ext uri="{FF2B5EF4-FFF2-40B4-BE49-F238E27FC236}">
                    <a16:creationId xmlns:a16="http://schemas.microsoft.com/office/drawing/2014/main" id="{4CC10D43-A3B6-4EA8-AB68-D9A86DBD5CF5}"/>
                  </a:ext>
                </a:extLst>
              </p:cNvPr>
              <p:cNvSpPr/>
              <p:nvPr/>
            </p:nvSpPr>
            <p:spPr>
              <a:xfrm>
                <a:off x="3758310" y="3073287"/>
                <a:ext cx="1187450" cy="2991177"/>
              </a:xfrm>
              <a:prstGeom prst="roundRect">
                <a:avLst>
                  <a:gd name="adj" fmla="val 7041"/>
                </a:avLst>
              </a:prstGeom>
              <a:no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모서리가 둥근 직사각형 57">
                <a:extLst>
                  <a:ext uri="{FF2B5EF4-FFF2-40B4-BE49-F238E27FC236}">
                    <a16:creationId xmlns:a16="http://schemas.microsoft.com/office/drawing/2014/main" id="{88124975-4BB7-4FA6-B3F4-0A02BF702B47}"/>
                  </a:ext>
                </a:extLst>
              </p:cNvPr>
              <p:cNvSpPr/>
              <p:nvPr/>
            </p:nvSpPr>
            <p:spPr>
              <a:xfrm>
                <a:off x="3476207" y="3737593"/>
                <a:ext cx="328943" cy="1628467"/>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Mapper</a:t>
                </a:r>
                <a:endParaRPr lang="ko-KR" altLang="en-US" sz="1400" dirty="0">
                  <a:solidFill>
                    <a:srgbClr val="0043B2"/>
                  </a:solidFill>
                  <a:latin typeface="SamsungOne-600" panose="020B0703030303020204"/>
                  <a:ea typeface="SamsungOneKorean 400" panose="020B0503030303020204" pitchFamily="50" charset="-127"/>
                </a:endParaRPr>
              </a:p>
            </p:txBody>
          </p:sp>
        </p:grpSp>
        <p:sp>
          <p:nvSpPr>
            <p:cNvPr id="8" name="오각형 58">
              <a:extLst>
                <a:ext uri="{FF2B5EF4-FFF2-40B4-BE49-F238E27FC236}">
                  <a16:creationId xmlns:a16="http://schemas.microsoft.com/office/drawing/2014/main" id="{10444C8B-4DF1-4916-AF62-BE27D8463F43}"/>
                </a:ext>
              </a:extLst>
            </p:cNvPr>
            <p:cNvSpPr/>
            <p:nvPr/>
          </p:nvSpPr>
          <p:spPr>
            <a:xfrm rot="5400000">
              <a:off x="4378730" y="4498424"/>
              <a:ext cx="1819129" cy="308065"/>
            </a:xfrm>
            <a:prstGeom prst="homePlate">
              <a:avLst>
                <a:gd name="adj" fmla="val 36048"/>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sz="1400" dirty="0">
                  <a:solidFill>
                    <a:srgbClr val="0043B2"/>
                  </a:solidFill>
                  <a:latin typeface="SamsungOne-600" panose="020B0703030303020204"/>
                  <a:ea typeface="SamsungOne-600C" panose="020B0706030303020204" pitchFamily="34" charset="0"/>
                </a:rPr>
                <a:t>Mapper 1</a:t>
              </a:r>
            </a:p>
          </p:txBody>
        </p:sp>
        <p:sp>
          <p:nvSpPr>
            <p:cNvPr id="51" name="오각형 58">
              <a:extLst>
                <a:ext uri="{FF2B5EF4-FFF2-40B4-BE49-F238E27FC236}">
                  <a16:creationId xmlns:a16="http://schemas.microsoft.com/office/drawing/2014/main" id="{1BDF96D5-1D20-4C98-AA34-D913F286DFE8}"/>
                </a:ext>
              </a:extLst>
            </p:cNvPr>
            <p:cNvSpPr/>
            <p:nvPr/>
          </p:nvSpPr>
          <p:spPr>
            <a:xfrm rot="5400000">
              <a:off x="5065055" y="4498424"/>
              <a:ext cx="1819129" cy="308065"/>
            </a:xfrm>
            <a:prstGeom prst="homePlate">
              <a:avLst>
                <a:gd name="adj" fmla="val 36048"/>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sz="1400" dirty="0">
                  <a:solidFill>
                    <a:srgbClr val="0043B2"/>
                  </a:solidFill>
                  <a:latin typeface="SamsungOne-600" panose="020B0703030303020204"/>
                  <a:ea typeface="SamsungOne-600C" panose="020B0706030303020204" pitchFamily="34" charset="0"/>
                </a:rPr>
                <a:t>Mapper 2</a:t>
              </a:r>
            </a:p>
          </p:txBody>
        </p:sp>
      </p:grpSp>
      <p:grpSp>
        <p:nvGrpSpPr>
          <p:cNvPr id="12" name="그룹 11">
            <a:extLst>
              <a:ext uri="{FF2B5EF4-FFF2-40B4-BE49-F238E27FC236}">
                <a16:creationId xmlns:a16="http://schemas.microsoft.com/office/drawing/2014/main" id="{22C134BB-CD63-4ABA-AB4D-7D84F4115115}"/>
              </a:ext>
            </a:extLst>
          </p:cNvPr>
          <p:cNvGrpSpPr/>
          <p:nvPr/>
        </p:nvGrpSpPr>
        <p:grpSpPr>
          <a:xfrm>
            <a:off x="3003925" y="2955493"/>
            <a:ext cx="4042975" cy="1520519"/>
            <a:chOff x="2925798" y="2986407"/>
            <a:chExt cx="1690472" cy="2830193"/>
          </a:xfrm>
        </p:grpSpPr>
        <p:grpSp>
          <p:nvGrpSpPr>
            <p:cNvPr id="13" name="그룹 12">
              <a:extLst>
                <a:ext uri="{FF2B5EF4-FFF2-40B4-BE49-F238E27FC236}">
                  <a16:creationId xmlns:a16="http://schemas.microsoft.com/office/drawing/2014/main" id="{EDA89A2E-E039-4367-ACF4-7ADDBE849E11}"/>
                </a:ext>
              </a:extLst>
            </p:cNvPr>
            <p:cNvGrpSpPr/>
            <p:nvPr/>
          </p:nvGrpSpPr>
          <p:grpSpPr>
            <a:xfrm>
              <a:off x="2925798" y="2986407"/>
              <a:ext cx="1690472" cy="2830193"/>
              <a:chOff x="3476206" y="3073287"/>
              <a:chExt cx="1469554" cy="2991177"/>
            </a:xfrm>
          </p:grpSpPr>
          <p:sp>
            <p:nvSpPr>
              <p:cNvPr id="20" name="모서리가 둥근 직사각형 53">
                <a:extLst>
                  <a:ext uri="{FF2B5EF4-FFF2-40B4-BE49-F238E27FC236}">
                    <a16:creationId xmlns:a16="http://schemas.microsoft.com/office/drawing/2014/main" id="{75B22C4E-E7A1-4CAE-AC07-4749B0701919}"/>
                  </a:ext>
                </a:extLst>
              </p:cNvPr>
              <p:cNvSpPr/>
              <p:nvPr/>
            </p:nvSpPr>
            <p:spPr>
              <a:xfrm>
                <a:off x="3758310" y="3073287"/>
                <a:ext cx="1187450" cy="2991177"/>
              </a:xfrm>
              <a:prstGeom prst="roundRect">
                <a:avLst>
                  <a:gd name="adj" fmla="val 7041"/>
                </a:avLst>
              </a:prstGeom>
              <a:no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모서리가 둥근 직사각형 54">
                <a:extLst>
                  <a:ext uri="{FF2B5EF4-FFF2-40B4-BE49-F238E27FC236}">
                    <a16:creationId xmlns:a16="http://schemas.microsoft.com/office/drawing/2014/main" id="{06AE13C9-3024-4F91-810A-0E4B749C1FC0}"/>
                  </a:ext>
                </a:extLst>
              </p:cNvPr>
              <p:cNvSpPr/>
              <p:nvPr/>
            </p:nvSpPr>
            <p:spPr>
              <a:xfrm>
                <a:off x="3476206" y="3902621"/>
                <a:ext cx="328943" cy="1487805"/>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Văn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bản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đầu</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vào</a:t>
                </a:r>
                <a:endParaRPr lang="ko-KR" altLang="en-US" sz="1400" dirty="0">
                  <a:solidFill>
                    <a:srgbClr val="0043B2"/>
                  </a:solidFill>
                  <a:latin typeface="SamsungOne-600" panose="020B0703030303020204"/>
                  <a:ea typeface="SamsungOne-600C" panose="020B0706030303020204" pitchFamily="34" charset="0"/>
                </a:endParaRPr>
              </a:p>
            </p:txBody>
          </p:sp>
        </p:grpSp>
        <p:sp>
          <p:nvSpPr>
            <p:cNvPr id="14" name="모서리가 둥근 직사각형 63">
              <a:extLst>
                <a:ext uri="{FF2B5EF4-FFF2-40B4-BE49-F238E27FC236}">
                  <a16:creationId xmlns:a16="http://schemas.microsoft.com/office/drawing/2014/main" id="{1BC98016-7258-45A8-B44E-028C0EAD65CC}"/>
                </a:ext>
              </a:extLst>
            </p:cNvPr>
            <p:cNvSpPr/>
            <p:nvPr/>
          </p:nvSpPr>
          <p:spPr>
            <a:xfrm>
              <a:off x="3354028" y="3225440"/>
              <a:ext cx="1158521" cy="870053"/>
            </a:xfrm>
            <a:prstGeom prst="roundRect">
              <a:avLst>
                <a:gd name="adj" fmla="val 6425"/>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400" panose="020B0503030303020204" pitchFamily="34" charset="0"/>
                  <a:ea typeface="SamsungOne 400" panose="020B0503030303020204" pitchFamily="34" charset="0"/>
                </a:rPr>
                <a:t>The man sat on the mat the apple is the best the cat hit</a:t>
              </a:r>
            </a:p>
            <a:p>
              <a:pPr algn="ctr"/>
              <a:r>
                <a:rPr lang="en-US" altLang="ko-KR" sz="900" dirty="0">
                  <a:solidFill>
                    <a:srgbClr val="0043B2"/>
                  </a:solidFill>
                  <a:latin typeface="SamsungOne 400" panose="020B0503030303020204" pitchFamily="34" charset="0"/>
                  <a:ea typeface="SamsungOne 400" panose="020B0503030303020204" pitchFamily="34" charset="0"/>
                </a:rPr>
                <a:t>The map job is the one or HDFS files</a:t>
              </a:r>
            </a:p>
          </p:txBody>
        </p:sp>
        <p:grpSp>
          <p:nvGrpSpPr>
            <p:cNvPr id="15" name="그룹 14">
              <a:extLst>
                <a:ext uri="{FF2B5EF4-FFF2-40B4-BE49-F238E27FC236}">
                  <a16:creationId xmlns:a16="http://schemas.microsoft.com/office/drawing/2014/main" id="{F2DA78E7-F2ED-4A00-BDFB-9924F316D784}"/>
                </a:ext>
              </a:extLst>
            </p:cNvPr>
            <p:cNvGrpSpPr/>
            <p:nvPr/>
          </p:nvGrpSpPr>
          <p:grpSpPr>
            <a:xfrm>
              <a:off x="3688411" y="4122203"/>
              <a:ext cx="457200" cy="546765"/>
              <a:chOff x="3702050" y="4125251"/>
              <a:chExt cx="457200" cy="546765"/>
            </a:xfrm>
          </p:grpSpPr>
          <p:cxnSp>
            <p:nvCxnSpPr>
              <p:cNvPr id="18" name="직선 화살표 연결선 17">
                <a:extLst>
                  <a:ext uri="{FF2B5EF4-FFF2-40B4-BE49-F238E27FC236}">
                    <a16:creationId xmlns:a16="http://schemas.microsoft.com/office/drawing/2014/main" id="{BF673342-3E1D-48C3-A943-09B65459D82F}"/>
                  </a:ext>
                </a:extLst>
              </p:cNvPr>
              <p:cNvCxnSpPr>
                <a:cxnSpLocks/>
              </p:cNvCxnSpPr>
              <p:nvPr/>
            </p:nvCxnSpPr>
            <p:spPr>
              <a:xfrm>
                <a:off x="3702050" y="4125251"/>
                <a:ext cx="0" cy="546765"/>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073FE08-7714-426F-A78C-AEBB226C7B82}"/>
                  </a:ext>
                </a:extLst>
              </p:cNvPr>
              <p:cNvCxnSpPr>
                <a:cxnSpLocks/>
              </p:cNvCxnSpPr>
              <p:nvPr/>
            </p:nvCxnSpPr>
            <p:spPr>
              <a:xfrm>
                <a:off x="4159250" y="4125251"/>
                <a:ext cx="0" cy="546765"/>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모서리가 둥근 직사각형 60">
              <a:extLst>
                <a:ext uri="{FF2B5EF4-FFF2-40B4-BE49-F238E27FC236}">
                  <a16:creationId xmlns:a16="http://schemas.microsoft.com/office/drawing/2014/main" id="{F2BDAE94-97F9-43EA-8BFE-C6E904B26460}"/>
                </a:ext>
              </a:extLst>
            </p:cNvPr>
            <p:cNvSpPr/>
            <p:nvPr/>
          </p:nvSpPr>
          <p:spPr>
            <a:xfrm>
              <a:off x="3354029" y="4668969"/>
              <a:ext cx="472195" cy="871992"/>
            </a:xfrm>
            <a:prstGeom prst="roundRect">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Input Split 1</a:t>
              </a:r>
            </a:p>
          </p:txBody>
        </p:sp>
        <p:sp>
          <p:nvSpPr>
            <p:cNvPr id="48" name="모서리가 둥근 직사각형 60">
              <a:extLst>
                <a:ext uri="{FF2B5EF4-FFF2-40B4-BE49-F238E27FC236}">
                  <a16:creationId xmlns:a16="http://schemas.microsoft.com/office/drawing/2014/main" id="{F80A6F51-413F-4D0C-A426-2E7D9B60AED3}"/>
                </a:ext>
              </a:extLst>
            </p:cNvPr>
            <p:cNvSpPr/>
            <p:nvPr/>
          </p:nvSpPr>
          <p:spPr>
            <a:xfrm>
              <a:off x="4040354" y="4668969"/>
              <a:ext cx="472195" cy="871992"/>
            </a:xfrm>
            <a:prstGeom prst="roundRect">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Input Split 2</a:t>
              </a:r>
            </a:p>
          </p:txBody>
        </p:sp>
      </p:grpSp>
      <p:grpSp>
        <p:nvGrpSpPr>
          <p:cNvPr id="22" name="그룹 21">
            <a:extLst>
              <a:ext uri="{FF2B5EF4-FFF2-40B4-BE49-F238E27FC236}">
                <a16:creationId xmlns:a16="http://schemas.microsoft.com/office/drawing/2014/main" id="{B14916F6-BD8F-4D57-8167-9DBC11AF3C24}"/>
              </a:ext>
            </a:extLst>
          </p:cNvPr>
          <p:cNvGrpSpPr/>
          <p:nvPr/>
        </p:nvGrpSpPr>
        <p:grpSpPr>
          <a:xfrm>
            <a:off x="7610347" y="2955493"/>
            <a:ext cx="1457325" cy="1074649"/>
            <a:chOff x="-1356139" y="2458490"/>
            <a:chExt cx="1457325" cy="1417384"/>
          </a:xfrm>
        </p:grpSpPr>
        <p:sp>
          <p:nvSpPr>
            <p:cNvPr id="23" name="직사각형 22">
              <a:extLst>
                <a:ext uri="{FF2B5EF4-FFF2-40B4-BE49-F238E27FC236}">
                  <a16:creationId xmlns:a16="http://schemas.microsoft.com/office/drawing/2014/main" id="{989C9D55-165B-405A-A810-AE5DBDE54187}"/>
                </a:ext>
              </a:extLst>
            </p:cNvPr>
            <p:cNvSpPr/>
            <p:nvPr/>
          </p:nvSpPr>
          <p:spPr>
            <a:xfrm>
              <a:off x="-1356139" y="2458491"/>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4" name="직사각형 23">
              <a:extLst>
                <a:ext uri="{FF2B5EF4-FFF2-40B4-BE49-F238E27FC236}">
                  <a16:creationId xmlns:a16="http://schemas.microsoft.com/office/drawing/2014/main" id="{DA075C83-DE46-411D-AB70-C39B113F3D1F}"/>
                </a:ext>
              </a:extLst>
            </p:cNvPr>
            <p:cNvSpPr/>
            <p:nvPr/>
          </p:nvSpPr>
          <p:spPr>
            <a:xfrm>
              <a:off x="-340162" y="2458490"/>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5" name="직사각형 24">
              <a:extLst>
                <a:ext uri="{FF2B5EF4-FFF2-40B4-BE49-F238E27FC236}">
                  <a16:creationId xmlns:a16="http://schemas.microsoft.com/office/drawing/2014/main" id="{59348A70-28A8-4C87-8DC8-757E4FCB9D5F}"/>
                </a:ext>
              </a:extLst>
            </p:cNvPr>
            <p:cNvSpPr/>
            <p:nvPr/>
          </p:nvSpPr>
          <p:spPr>
            <a:xfrm>
              <a:off x="-1356139" y="2812837"/>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6" name="직사각형 25">
              <a:extLst>
                <a:ext uri="{FF2B5EF4-FFF2-40B4-BE49-F238E27FC236}">
                  <a16:creationId xmlns:a16="http://schemas.microsoft.com/office/drawing/2014/main" id="{9AAC70BA-2DFF-4D5D-9C56-138C5C82764B}"/>
                </a:ext>
              </a:extLst>
            </p:cNvPr>
            <p:cNvSpPr/>
            <p:nvPr/>
          </p:nvSpPr>
          <p:spPr>
            <a:xfrm>
              <a:off x="-340162" y="2812836"/>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7" name="직사각형 26">
              <a:extLst>
                <a:ext uri="{FF2B5EF4-FFF2-40B4-BE49-F238E27FC236}">
                  <a16:creationId xmlns:a16="http://schemas.microsoft.com/office/drawing/2014/main" id="{68145138-2DEE-4209-A3C6-DE38AFE3C34C}"/>
                </a:ext>
              </a:extLst>
            </p:cNvPr>
            <p:cNvSpPr/>
            <p:nvPr/>
          </p:nvSpPr>
          <p:spPr>
            <a:xfrm>
              <a:off x="-1356139" y="3167183"/>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sat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8" name="직사각형 27">
              <a:extLst>
                <a:ext uri="{FF2B5EF4-FFF2-40B4-BE49-F238E27FC236}">
                  <a16:creationId xmlns:a16="http://schemas.microsoft.com/office/drawing/2014/main" id="{A399C4F6-C1D6-49BA-9686-6373769AFDC5}"/>
                </a:ext>
              </a:extLst>
            </p:cNvPr>
            <p:cNvSpPr/>
            <p:nvPr/>
          </p:nvSpPr>
          <p:spPr>
            <a:xfrm>
              <a:off x="-340162" y="3167182"/>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92739902-51D0-4921-B2E1-113ACEFC92BE}"/>
                </a:ext>
              </a:extLst>
            </p:cNvPr>
            <p:cNvSpPr/>
            <p:nvPr/>
          </p:nvSpPr>
          <p:spPr>
            <a:xfrm>
              <a:off x="-1356139" y="3521527"/>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443E84E4-F3ED-42D9-9521-080A40A578E7}"/>
                </a:ext>
              </a:extLst>
            </p:cNvPr>
            <p:cNvSpPr/>
            <p:nvPr/>
          </p:nvSpPr>
          <p:spPr>
            <a:xfrm>
              <a:off x="-340162" y="3521526"/>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31" name="그룹 30">
            <a:extLst>
              <a:ext uri="{FF2B5EF4-FFF2-40B4-BE49-F238E27FC236}">
                <a16:creationId xmlns:a16="http://schemas.microsoft.com/office/drawing/2014/main" id="{7B6AE651-CA2A-4698-8B10-06BF25D78857}"/>
              </a:ext>
            </a:extLst>
          </p:cNvPr>
          <p:cNvGrpSpPr/>
          <p:nvPr/>
        </p:nvGrpSpPr>
        <p:grpSpPr>
          <a:xfrm>
            <a:off x="7610347" y="4266678"/>
            <a:ext cx="1458747" cy="1604387"/>
            <a:chOff x="-1356139" y="2458490"/>
            <a:chExt cx="1458747" cy="2116070"/>
          </a:xfrm>
        </p:grpSpPr>
        <p:sp>
          <p:nvSpPr>
            <p:cNvPr id="32" name="직사각형 31">
              <a:extLst>
                <a:ext uri="{FF2B5EF4-FFF2-40B4-BE49-F238E27FC236}">
                  <a16:creationId xmlns:a16="http://schemas.microsoft.com/office/drawing/2014/main" id="{1E06D383-CB19-4E98-9CEE-4CF0DE8CD077}"/>
                </a:ext>
              </a:extLst>
            </p:cNvPr>
            <p:cNvSpPr/>
            <p:nvPr/>
          </p:nvSpPr>
          <p:spPr>
            <a:xfrm>
              <a:off x="-1356139" y="2458491"/>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3" name="직사각형 32">
              <a:extLst>
                <a:ext uri="{FF2B5EF4-FFF2-40B4-BE49-F238E27FC236}">
                  <a16:creationId xmlns:a16="http://schemas.microsoft.com/office/drawing/2014/main" id="{1741D554-B258-4369-A20E-61A85AEC1EC2}"/>
                </a:ext>
              </a:extLst>
            </p:cNvPr>
            <p:cNvSpPr/>
            <p:nvPr/>
          </p:nvSpPr>
          <p:spPr>
            <a:xfrm>
              <a:off x="-340162" y="2458490"/>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4" name="직사각형 33">
              <a:extLst>
                <a:ext uri="{FF2B5EF4-FFF2-40B4-BE49-F238E27FC236}">
                  <a16:creationId xmlns:a16="http://schemas.microsoft.com/office/drawing/2014/main" id="{590AC00D-2DC0-4956-9218-DC7653DDE697}"/>
                </a:ext>
              </a:extLst>
            </p:cNvPr>
            <p:cNvSpPr/>
            <p:nvPr/>
          </p:nvSpPr>
          <p:spPr>
            <a:xfrm>
              <a:off x="-1356139" y="2812837"/>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map</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5" name="직사각형 34">
              <a:extLst>
                <a:ext uri="{FF2B5EF4-FFF2-40B4-BE49-F238E27FC236}">
                  <a16:creationId xmlns:a16="http://schemas.microsoft.com/office/drawing/2014/main" id="{C081F42E-B966-4397-B770-6A77F43EFB73}"/>
                </a:ext>
              </a:extLst>
            </p:cNvPr>
            <p:cNvSpPr/>
            <p:nvPr/>
          </p:nvSpPr>
          <p:spPr>
            <a:xfrm>
              <a:off x="-340162" y="2812836"/>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6" name="직사각형 35">
              <a:extLst>
                <a:ext uri="{FF2B5EF4-FFF2-40B4-BE49-F238E27FC236}">
                  <a16:creationId xmlns:a16="http://schemas.microsoft.com/office/drawing/2014/main" id="{36C7CC5D-2EF6-4904-9BEC-112638DFFB32}"/>
                </a:ext>
              </a:extLst>
            </p:cNvPr>
            <p:cNvSpPr/>
            <p:nvPr/>
          </p:nvSpPr>
          <p:spPr>
            <a:xfrm>
              <a:off x="-1356139" y="3167183"/>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job</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7" name="직사각형 36">
              <a:extLst>
                <a:ext uri="{FF2B5EF4-FFF2-40B4-BE49-F238E27FC236}">
                  <a16:creationId xmlns:a16="http://schemas.microsoft.com/office/drawing/2014/main" id="{C27BCC27-4309-412E-92DC-F68732187ABF}"/>
                </a:ext>
              </a:extLst>
            </p:cNvPr>
            <p:cNvSpPr/>
            <p:nvPr/>
          </p:nvSpPr>
          <p:spPr>
            <a:xfrm>
              <a:off x="-340162" y="3167182"/>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8" name="직사각형 37">
              <a:extLst>
                <a:ext uri="{FF2B5EF4-FFF2-40B4-BE49-F238E27FC236}">
                  <a16:creationId xmlns:a16="http://schemas.microsoft.com/office/drawing/2014/main" id="{39481B63-0351-4D9F-8600-0BB9154473BC}"/>
                </a:ext>
              </a:extLst>
            </p:cNvPr>
            <p:cNvSpPr/>
            <p:nvPr/>
          </p:nvSpPr>
          <p:spPr>
            <a:xfrm>
              <a:off x="-1354717" y="3521530"/>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is</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9" name="직사각형 38">
              <a:extLst>
                <a:ext uri="{FF2B5EF4-FFF2-40B4-BE49-F238E27FC236}">
                  <a16:creationId xmlns:a16="http://schemas.microsoft.com/office/drawing/2014/main" id="{9D55B972-413A-4BDF-A56A-2020D128A6C0}"/>
                </a:ext>
              </a:extLst>
            </p:cNvPr>
            <p:cNvSpPr/>
            <p:nvPr/>
          </p:nvSpPr>
          <p:spPr>
            <a:xfrm>
              <a:off x="-338740" y="3521529"/>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40" name="직사각형 39">
              <a:extLst>
                <a:ext uri="{FF2B5EF4-FFF2-40B4-BE49-F238E27FC236}">
                  <a16:creationId xmlns:a16="http://schemas.microsoft.com/office/drawing/2014/main" id="{AA4DA8DF-B48C-4EC9-9DAA-9BC7DA7BAE2F}"/>
                </a:ext>
              </a:extLst>
            </p:cNvPr>
            <p:cNvSpPr/>
            <p:nvPr/>
          </p:nvSpPr>
          <p:spPr>
            <a:xfrm>
              <a:off x="-1354717" y="3875873"/>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41" name="직사각형 40">
              <a:extLst>
                <a:ext uri="{FF2B5EF4-FFF2-40B4-BE49-F238E27FC236}">
                  <a16:creationId xmlns:a16="http://schemas.microsoft.com/office/drawing/2014/main" id="{4F9CD0C0-251A-4486-9E7E-B64E1BCE5F28}"/>
                </a:ext>
              </a:extLst>
            </p:cNvPr>
            <p:cNvSpPr/>
            <p:nvPr/>
          </p:nvSpPr>
          <p:spPr>
            <a:xfrm>
              <a:off x="-338740" y="3875873"/>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191B1216-3599-45D5-9FA5-B5A14A59B8EA}"/>
                </a:ext>
              </a:extLst>
            </p:cNvPr>
            <p:cNvSpPr/>
            <p:nvPr/>
          </p:nvSpPr>
          <p:spPr>
            <a:xfrm>
              <a:off x="-1354717" y="4220213"/>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43" name="직사각형 42">
              <a:extLst>
                <a:ext uri="{FF2B5EF4-FFF2-40B4-BE49-F238E27FC236}">
                  <a16:creationId xmlns:a16="http://schemas.microsoft.com/office/drawing/2014/main" id="{4C952EAD-474B-4D92-9210-B582568CAE80}"/>
                </a:ext>
              </a:extLst>
            </p:cNvPr>
            <p:cNvSpPr/>
            <p:nvPr/>
          </p:nvSpPr>
          <p:spPr>
            <a:xfrm>
              <a:off x="-338740" y="4220212"/>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cxnSp>
        <p:nvCxnSpPr>
          <p:cNvPr id="44" name="꺾인 연결선 94">
            <a:extLst>
              <a:ext uri="{FF2B5EF4-FFF2-40B4-BE49-F238E27FC236}">
                <a16:creationId xmlns:a16="http://schemas.microsoft.com/office/drawing/2014/main" id="{F986B878-B0CE-4426-8E4E-4508C5E02E80}"/>
              </a:ext>
            </a:extLst>
          </p:cNvPr>
          <p:cNvCxnSpPr>
            <a:cxnSpLocks/>
            <a:stCxn id="51" idx="3"/>
            <a:endCxn id="36" idx="1"/>
          </p:cNvCxnSpPr>
          <p:nvPr/>
        </p:nvCxnSpPr>
        <p:spPr>
          <a:xfrm rot="5400000" flipH="1" flipV="1">
            <a:off x="6498365" y="4674149"/>
            <a:ext cx="847795" cy="1376167"/>
          </a:xfrm>
          <a:prstGeom prst="bentConnector4">
            <a:avLst>
              <a:gd name="adj1" fmla="val -24740"/>
              <a:gd name="adj2" fmla="val 86626"/>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98">
            <a:extLst>
              <a:ext uri="{FF2B5EF4-FFF2-40B4-BE49-F238E27FC236}">
                <a16:creationId xmlns:a16="http://schemas.microsoft.com/office/drawing/2014/main" id="{B7560452-4F56-4265-92DD-4467DE50FB66}"/>
              </a:ext>
            </a:extLst>
          </p:cNvPr>
          <p:cNvCxnSpPr>
            <a:cxnSpLocks/>
            <a:stCxn id="8" idx="3"/>
          </p:cNvCxnSpPr>
          <p:nvPr/>
        </p:nvCxnSpPr>
        <p:spPr>
          <a:xfrm rot="5400000" flipH="1" flipV="1">
            <a:off x="4951098" y="3126880"/>
            <a:ext cx="2300900" cy="3017600"/>
          </a:xfrm>
          <a:prstGeom prst="bentConnector4">
            <a:avLst>
              <a:gd name="adj1" fmla="val -18538"/>
              <a:gd name="adj2" fmla="val 8732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1EF39973-1D5D-4AAB-B380-C9408EB5F17F}"/>
              </a:ext>
            </a:extLst>
          </p:cNvPr>
          <p:cNvCxnSpPr>
            <a:cxnSpLocks/>
            <a:endCxn id="8" idx="1"/>
          </p:cNvCxnSpPr>
          <p:nvPr/>
        </p:nvCxnSpPr>
        <p:spPr>
          <a:xfrm>
            <a:off x="4592748" y="4329137"/>
            <a:ext cx="0" cy="647449"/>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ABDFBD2E-0837-4E11-933C-4487DCC6537F}"/>
              </a:ext>
            </a:extLst>
          </p:cNvPr>
          <p:cNvCxnSpPr>
            <a:cxnSpLocks/>
            <a:stCxn id="48" idx="2"/>
            <a:endCxn id="51" idx="1"/>
          </p:cNvCxnSpPr>
          <p:nvPr/>
        </p:nvCxnSpPr>
        <p:spPr>
          <a:xfrm flipH="1">
            <a:off x="6234180" y="4327925"/>
            <a:ext cx="2" cy="648661"/>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327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MapReduce</a:t>
            </a:r>
            <a:r>
              <a:rPr lang="en-US" altLang="ko-KR" dirty="0">
                <a:ea typeface="SamsungOneKorean 400" panose="020B0503030303020204" pitchFamily="50" charset="-127"/>
              </a:rPr>
              <a:t> – </a:t>
            </a:r>
            <a:r>
              <a:rPr lang="en-US" altLang="ko-KR" dirty="0" err="1">
                <a:ea typeface="SamsungOneKorean 400" panose="020B0503030303020204" pitchFamily="50" charset="-127"/>
              </a:rPr>
              <a:t>Số</a:t>
            </a:r>
            <a:r>
              <a:rPr lang="en-US" altLang="ko-KR" dirty="0">
                <a:ea typeface="SamsungOneKorean 400" panose="020B0503030303020204" pitchFamily="50" charset="-127"/>
              </a:rPr>
              <a:t> </a:t>
            </a:r>
            <a:r>
              <a:rPr lang="en-US" altLang="ko-KR" dirty="0" err="1">
                <a:ea typeface="SamsungOneKorean 400" panose="020B0503030303020204" pitchFamily="50" charset="-127"/>
              </a:rPr>
              <a:t>từ</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548448" cy="914400"/>
          </a:xfrm>
        </p:spPr>
        <p:txBody>
          <a:bodyPr/>
          <a:lstStyle/>
          <a:p>
            <a:r>
              <a:rPr lang="en-US" altLang="ko-KR" dirty="0" err="1"/>
              <a:t>Giai</a:t>
            </a:r>
            <a:r>
              <a:rPr lang="en-US" altLang="ko-KR" dirty="0"/>
              <a:t> </a:t>
            </a:r>
            <a:r>
              <a:rPr lang="en-US" altLang="ko-KR" dirty="0" err="1"/>
              <a:t>đoạn</a:t>
            </a:r>
            <a:r>
              <a:rPr lang="en-US" altLang="ko-KR" dirty="0"/>
              <a:t> Shuffle Sort</a:t>
            </a:r>
          </a:p>
          <a:p>
            <a:pPr lvl="1"/>
            <a:r>
              <a:rPr lang="vi-VN" altLang="ko-KR" dirty="0"/>
              <a:t>Kết quả của mỗi Mapper được sắp xếp theo khóa và được lưu trữ trên đĩa cục bộ</a:t>
            </a:r>
          </a:p>
          <a:p>
            <a:pPr lvl="1"/>
            <a:r>
              <a:rPr lang="vi-VN" altLang="ko-KR" dirty="0"/>
              <a:t>Theo tùy chọn, để có hiệu suất tốt hơn, khi các phím được sắp xếp, chúng có thể được tổng hợp</a:t>
            </a:r>
            <a:endParaRPr lang="ko-KR" altLang="en-US" dirty="0"/>
          </a:p>
        </p:txBody>
      </p:sp>
      <p:grpSp>
        <p:nvGrpSpPr>
          <p:cNvPr id="71" name="그룹 70">
            <a:extLst>
              <a:ext uri="{FF2B5EF4-FFF2-40B4-BE49-F238E27FC236}">
                <a16:creationId xmlns:a16="http://schemas.microsoft.com/office/drawing/2014/main" id="{74F58A85-7B84-4C32-916A-7121F3D0AE3C}"/>
              </a:ext>
            </a:extLst>
          </p:cNvPr>
          <p:cNvGrpSpPr/>
          <p:nvPr/>
        </p:nvGrpSpPr>
        <p:grpSpPr>
          <a:xfrm>
            <a:off x="3271200" y="3512469"/>
            <a:ext cx="6089843" cy="2830066"/>
            <a:chOff x="3271200" y="3512469"/>
            <a:chExt cx="6089843" cy="2830066"/>
          </a:xfrm>
        </p:grpSpPr>
        <p:sp>
          <p:nvSpPr>
            <p:cNvPr id="72" name="오각형 54">
              <a:extLst>
                <a:ext uri="{FF2B5EF4-FFF2-40B4-BE49-F238E27FC236}">
                  <a16:creationId xmlns:a16="http://schemas.microsoft.com/office/drawing/2014/main" id="{26272AE2-AB97-4EE7-A336-ED0096243403}"/>
                </a:ext>
              </a:extLst>
            </p:cNvPr>
            <p:cNvSpPr/>
            <p:nvPr/>
          </p:nvSpPr>
          <p:spPr>
            <a:xfrm>
              <a:off x="3285311" y="3810848"/>
              <a:ext cx="1158520" cy="477892"/>
            </a:xfrm>
            <a:prstGeom prst="homePlate">
              <a:avLst>
                <a:gd name="adj" fmla="val 36048"/>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Mapper 1</a:t>
              </a:r>
            </a:p>
          </p:txBody>
        </p:sp>
        <p:sp>
          <p:nvSpPr>
            <p:cNvPr id="73" name="오각형 55">
              <a:extLst>
                <a:ext uri="{FF2B5EF4-FFF2-40B4-BE49-F238E27FC236}">
                  <a16:creationId xmlns:a16="http://schemas.microsoft.com/office/drawing/2014/main" id="{745F0FFC-7932-409E-8E57-86AACC24DF9F}"/>
                </a:ext>
              </a:extLst>
            </p:cNvPr>
            <p:cNvSpPr/>
            <p:nvPr/>
          </p:nvSpPr>
          <p:spPr>
            <a:xfrm>
              <a:off x="3271200" y="5301396"/>
              <a:ext cx="1158520" cy="477892"/>
            </a:xfrm>
            <a:prstGeom prst="homePlate">
              <a:avLst>
                <a:gd name="adj" fmla="val 30069"/>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Mapper 2</a:t>
              </a:r>
            </a:p>
          </p:txBody>
        </p:sp>
        <p:grpSp>
          <p:nvGrpSpPr>
            <p:cNvPr id="74" name="그룹 73">
              <a:extLst>
                <a:ext uri="{FF2B5EF4-FFF2-40B4-BE49-F238E27FC236}">
                  <a16:creationId xmlns:a16="http://schemas.microsoft.com/office/drawing/2014/main" id="{37A0E12F-9D20-45E3-9CA2-F8716F376991}"/>
                </a:ext>
              </a:extLst>
            </p:cNvPr>
            <p:cNvGrpSpPr/>
            <p:nvPr/>
          </p:nvGrpSpPr>
          <p:grpSpPr>
            <a:xfrm>
              <a:off x="4601563" y="3512469"/>
              <a:ext cx="974461" cy="1074651"/>
              <a:chOff x="1826564" y="4205997"/>
              <a:chExt cx="1458747" cy="1074651"/>
            </a:xfrm>
          </p:grpSpPr>
          <p:sp>
            <p:nvSpPr>
              <p:cNvPr id="126" name="직사각형 125">
                <a:extLst>
                  <a:ext uri="{FF2B5EF4-FFF2-40B4-BE49-F238E27FC236}">
                    <a16:creationId xmlns:a16="http://schemas.microsoft.com/office/drawing/2014/main" id="{F5C3B16E-1C47-470A-B606-C818CD8F4CF7}"/>
                  </a:ext>
                </a:extLst>
              </p:cNvPr>
              <p:cNvSpPr/>
              <p:nvPr/>
            </p:nvSpPr>
            <p:spPr>
              <a:xfrm>
                <a:off x="1826564" y="4205998"/>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7" name="직사각형 126">
                <a:extLst>
                  <a:ext uri="{FF2B5EF4-FFF2-40B4-BE49-F238E27FC236}">
                    <a16:creationId xmlns:a16="http://schemas.microsoft.com/office/drawing/2014/main" id="{893A886A-B966-4570-9BBF-3ACAD16A3EAA}"/>
                  </a:ext>
                </a:extLst>
              </p:cNvPr>
              <p:cNvSpPr/>
              <p:nvPr/>
            </p:nvSpPr>
            <p:spPr>
              <a:xfrm>
                <a:off x="2842541" y="4205997"/>
                <a:ext cx="44134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8" name="직사각형 127">
                <a:extLst>
                  <a:ext uri="{FF2B5EF4-FFF2-40B4-BE49-F238E27FC236}">
                    <a16:creationId xmlns:a16="http://schemas.microsoft.com/office/drawing/2014/main" id="{66336CE8-36B6-47F3-B920-B66141FCC452}"/>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9" name="직사각형 128">
                <a:extLst>
                  <a:ext uri="{FF2B5EF4-FFF2-40B4-BE49-F238E27FC236}">
                    <a16:creationId xmlns:a16="http://schemas.microsoft.com/office/drawing/2014/main" id="{55C1F529-3B14-4423-AC4B-FAED99DA0117}"/>
                  </a:ext>
                </a:extLst>
              </p:cNvPr>
              <p:cNvSpPr/>
              <p:nvPr/>
            </p:nvSpPr>
            <p:spPr>
              <a:xfrm>
                <a:off x="2842541" y="4474659"/>
                <a:ext cx="44134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30" name="직사각형 129">
                <a:extLst>
                  <a:ext uri="{FF2B5EF4-FFF2-40B4-BE49-F238E27FC236}">
                    <a16:creationId xmlns:a16="http://schemas.microsoft.com/office/drawing/2014/main" id="{6EF65DC0-A52C-43FC-9E6D-AA04135C5027}"/>
                  </a:ext>
                </a:extLst>
              </p:cNvPr>
              <p:cNvSpPr/>
              <p:nvPr/>
            </p:nvSpPr>
            <p:spPr>
              <a:xfrm>
                <a:off x="1826564" y="4743322"/>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sat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31" name="직사각형 130">
                <a:extLst>
                  <a:ext uri="{FF2B5EF4-FFF2-40B4-BE49-F238E27FC236}">
                    <a16:creationId xmlns:a16="http://schemas.microsoft.com/office/drawing/2014/main" id="{7705BEB2-49B8-4196-849F-35711A1A1D81}"/>
                  </a:ext>
                </a:extLst>
              </p:cNvPr>
              <p:cNvSpPr/>
              <p:nvPr/>
            </p:nvSpPr>
            <p:spPr>
              <a:xfrm>
                <a:off x="2842541" y="4743321"/>
                <a:ext cx="44134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32" name="직사각형 131">
                <a:extLst>
                  <a:ext uri="{FF2B5EF4-FFF2-40B4-BE49-F238E27FC236}">
                    <a16:creationId xmlns:a16="http://schemas.microsoft.com/office/drawing/2014/main" id="{49AAB096-ABAE-4B7B-8CD9-BBD8BDA5D487}"/>
                  </a:ext>
                </a:extLst>
              </p:cNvPr>
              <p:cNvSpPr/>
              <p:nvPr/>
            </p:nvSpPr>
            <p:spPr>
              <a:xfrm>
                <a:off x="1827986" y="5011985"/>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33" name="직사각형 132">
                <a:extLst>
                  <a:ext uri="{FF2B5EF4-FFF2-40B4-BE49-F238E27FC236}">
                    <a16:creationId xmlns:a16="http://schemas.microsoft.com/office/drawing/2014/main" id="{C85E337A-FAB7-4BCD-BA57-B14947E0E07B}"/>
                  </a:ext>
                </a:extLst>
              </p:cNvPr>
              <p:cNvSpPr/>
              <p:nvPr/>
            </p:nvSpPr>
            <p:spPr>
              <a:xfrm>
                <a:off x="2843963" y="5011984"/>
                <a:ext cx="44134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75" name="그룹 74">
              <a:extLst>
                <a:ext uri="{FF2B5EF4-FFF2-40B4-BE49-F238E27FC236}">
                  <a16:creationId xmlns:a16="http://schemas.microsoft.com/office/drawing/2014/main" id="{7415629E-2ACE-4813-A28D-CE72C85C80B1}"/>
                </a:ext>
              </a:extLst>
            </p:cNvPr>
            <p:cNvGrpSpPr/>
            <p:nvPr/>
          </p:nvGrpSpPr>
          <p:grpSpPr>
            <a:xfrm>
              <a:off x="4602511" y="4738148"/>
              <a:ext cx="972563" cy="1604387"/>
              <a:chOff x="-1356139" y="2458490"/>
              <a:chExt cx="1457326" cy="2116070"/>
            </a:xfrm>
          </p:grpSpPr>
          <p:sp>
            <p:nvSpPr>
              <p:cNvPr id="114" name="직사각형 113">
                <a:extLst>
                  <a:ext uri="{FF2B5EF4-FFF2-40B4-BE49-F238E27FC236}">
                    <a16:creationId xmlns:a16="http://schemas.microsoft.com/office/drawing/2014/main" id="{76C6AB7C-D44D-4AF7-865C-2C8712A9DCCD}"/>
                  </a:ext>
                </a:extLst>
              </p:cNvPr>
              <p:cNvSpPr/>
              <p:nvPr/>
            </p:nvSpPr>
            <p:spPr>
              <a:xfrm>
                <a:off x="-1356139" y="2458491"/>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5" name="직사각형 114">
                <a:extLst>
                  <a:ext uri="{FF2B5EF4-FFF2-40B4-BE49-F238E27FC236}">
                    <a16:creationId xmlns:a16="http://schemas.microsoft.com/office/drawing/2014/main" id="{78340938-24E4-4CAB-9203-0E0CC9CBE6C3}"/>
                  </a:ext>
                </a:extLst>
              </p:cNvPr>
              <p:cNvSpPr/>
              <p:nvPr/>
            </p:nvSpPr>
            <p:spPr>
              <a:xfrm>
                <a:off x="-340162" y="2458490"/>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6" name="직사각형 115">
                <a:extLst>
                  <a:ext uri="{FF2B5EF4-FFF2-40B4-BE49-F238E27FC236}">
                    <a16:creationId xmlns:a16="http://schemas.microsoft.com/office/drawing/2014/main" id="{CAA55BE7-7AB2-42E8-AD17-C698168A9619}"/>
                  </a:ext>
                </a:extLst>
              </p:cNvPr>
              <p:cNvSpPr/>
              <p:nvPr/>
            </p:nvSpPr>
            <p:spPr>
              <a:xfrm>
                <a:off x="-1356139" y="2812837"/>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map</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7" name="직사각형 116">
                <a:extLst>
                  <a:ext uri="{FF2B5EF4-FFF2-40B4-BE49-F238E27FC236}">
                    <a16:creationId xmlns:a16="http://schemas.microsoft.com/office/drawing/2014/main" id="{24C4A017-DDB4-4C96-9255-80BC4DD5C9C1}"/>
                  </a:ext>
                </a:extLst>
              </p:cNvPr>
              <p:cNvSpPr/>
              <p:nvPr/>
            </p:nvSpPr>
            <p:spPr>
              <a:xfrm>
                <a:off x="-340162" y="2812836"/>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8" name="직사각형 117">
                <a:extLst>
                  <a:ext uri="{FF2B5EF4-FFF2-40B4-BE49-F238E27FC236}">
                    <a16:creationId xmlns:a16="http://schemas.microsoft.com/office/drawing/2014/main" id="{8402D4A3-8742-484C-BC2F-69B31E4A7584}"/>
                  </a:ext>
                </a:extLst>
              </p:cNvPr>
              <p:cNvSpPr/>
              <p:nvPr/>
            </p:nvSpPr>
            <p:spPr>
              <a:xfrm>
                <a:off x="-1356139" y="3167183"/>
                <a:ext cx="1021080"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job</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9" name="직사각형 118">
                <a:extLst>
                  <a:ext uri="{FF2B5EF4-FFF2-40B4-BE49-F238E27FC236}">
                    <a16:creationId xmlns:a16="http://schemas.microsoft.com/office/drawing/2014/main" id="{9947E343-F572-4589-81D9-F241F1DBBE2C}"/>
                  </a:ext>
                </a:extLst>
              </p:cNvPr>
              <p:cNvSpPr/>
              <p:nvPr/>
            </p:nvSpPr>
            <p:spPr>
              <a:xfrm>
                <a:off x="-340162" y="3167182"/>
                <a:ext cx="441348"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0" name="직사각형 119">
                <a:extLst>
                  <a:ext uri="{FF2B5EF4-FFF2-40B4-BE49-F238E27FC236}">
                    <a16:creationId xmlns:a16="http://schemas.microsoft.com/office/drawing/2014/main" id="{C171EBA1-0F3B-4729-BCA0-3526643AE1DC}"/>
                  </a:ext>
                </a:extLst>
              </p:cNvPr>
              <p:cNvSpPr/>
              <p:nvPr/>
            </p:nvSpPr>
            <p:spPr>
              <a:xfrm>
                <a:off x="-1354717" y="3521530"/>
                <a:ext cx="1014556"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is</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1" name="직사각형 120">
                <a:extLst>
                  <a:ext uri="{FF2B5EF4-FFF2-40B4-BE49-F238E27FC236}">
                    <a16:creationId xmlns:a16="http://schemas.microsoft.com/office/drawing/2014/main" id="{AF89726E-40D1-4B3A-83ED-AAA64CC50F37}"/>
                  </a:ext>
                </a:extLst>
              </p:cNvPr>
              <p:cNvSpPr/>
              <p:nvPr/>
            </p:nvSpPr>
            <p:spPr>
              <a:xfrm>
                <a:off x="-340160" y="3521528"/>
                <a:ext cx="441347"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2" name="직사각형 121">
                <a:extLst>
                  <a:ext uri="{FF2B5EF4-FFF2-40B4-BE49-F238E27FC236}">
                    <a16:creationId xmlns:a16="http://schemas.microsoft.com/office/drawing/2014/main" id="{DE13768C-5DB6-41B4-8B39-D42CFBECCFCB}"/>
                  </a:ext>
                </a:extLst>
              </p:cNvPr>
              <p:cNvSpPr/>
              <p:nvPr/>
            </p:nvSpPr>
            <p:spPr>
              <a:xfrm>
                <a:off x="-1354717" y="3875873"/>
                <a:ext cx="1014556"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3" name="직사각형 122">
                <a:extLst>
                  <a:ext uri="{FF2B5EF4-FFF2-40B4-BE49-F238E27FC236}">
                    <a16:creationId xmlns:a16="http://schemas.microsoft.com/office/drawing/2014/main" id="{5F7AA513-750E-46D8-8694-F3258CA3D27C}"/>
                  </a:ext>
                </a:extLst>
              </p:cNvPr>
              <p:cNvSpPr/>
              <p:nvPr/>
            </p:nvSpPr>
            <p:spPr>
              <a:xfrm>
                <a:off x="-340160" y="3875873"/>
                <a:ext cx="441347"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4" name="직사각형 123">
                <a:extLst>
                  <a:ext uri="{FF2B5EF4-FFF2-40B4-BE49-F238E27FC236}">
                    <a16:creationId xmlns:a16="http://schemas.microsoft.com/office/drawing/2014/main" id="{297BBC97-AFAE-4F29-82D5-7787DD6A28B4}"/>
                  </a:ext>
                </a:extLst>
              </p:cNvPr>
              <p:cNvSpPr/>
              <p:nvPr/>
            </p:nvSpPr>
            <p:spPr>
              <a:xfrm>
                <a:off x="-1354717" y="4220213"/>
                <a:ext cx="1014556"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25" name="직사각형 124">
                <a:extLst>
                  <a:ext uri="{FF2B5EF4-FFF2-40B4-BE49-F238E27FC236}">
                    <a16:creationId xmlns:a16="http://schemas.microsoft.com/office/drawing/2014/main" id="{5C6D4FB7-9BBA-4582-81A5-C5A48B27E014}"/>
                  </a:ext>
                </a:extLst>
              </p:cNvPr>
              <p:cNvSpPr/>
              <p:nvPr/>
            </p:nvSpPr>
            <p:spPr>
              <a:xfrm>
                <a:off x="-340160" y="4220212"/>
                <a:ext cx="441347" cy="354347"/>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76" name="그룹 75">
              <a:extLst>
                <a:ext uri="{FF2B5EF4-FFF2-40B4-BE49-F238E27FC236}">
                  <a16:creationId xmlns:a16="http://schemas.microsoft.com/office/drawing/2014/main" id="{1FBA08DE-5FE5-4BB5-9479-D1E0D091B324}"/>
                </a:ext>
              </a:extLst>
            </p:cNvPr>
            <p:cNvGrpSpPr/>
            <p:nvPr/>
          </p:nvGrpSpPr>
          <p:grpSpPr>
            <a:xfrm>
              <a:off x="6095324" y="3512469"/>
              <a:ext cx="1362994" cy="1074651"/>
              <a:chOff x="1826564" y="4205997"/>
              <a:chExt cx="2040372" cy="1074651"/>
            </a:xfrm>
          </p:grpSpPr>
          <p:sp>
            <p:nvSpPr>
              <p:cNvPr id="106" name="직사각형 105">
                <a:extLst>
                  <a:ext uri="{FF2B5EF4-FFF2-40B4-BE49-F238E27FC236}">
                    <a16:creationId xmlns:a16="http://schemas.microsoft.com/office/drawing/2014/main" id="{52226A1A-892B-4D80-B961-E63F5E0FA805}"/>
                  </a:ext>
                </a:extLst>
              </p:cNvPr>
              <p:cNvSpPr/>
              <p:nvPr/>
            </p:nvSpPr>
            <p:spPr>
              <a:xfrm>
                <a:off x="1826564" y="4205998"/>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7" name="직사각형 106">
                <a:extLst>
                  <a:ext uri="{FF2B5EF4-FFF2-40B4-BE49-F238E27FC236}">
                    <a16:creationId xmlns:a16="http://schemas.microsoft.com/office/drawing/2014/main" id="{BBC42EF1-F90E-4401-8343-756579EA50B6}"/>
                  </a:ext>
                </a:extLst>
              </p:cNvPr>
              <p:cNvSpPr/>
              <p:nvPr/>
            </p:nvSpPr>
            <p:spPr>
              <a:xfrm>
                <a:off x="2793826" y="4205997"/>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8" name="직사각형 107">
                <a:extLst>
                  <a:ext uri="{FF2B5EF4-FFF2-40B4-BE49-F238E27FC236}">
                    <a16:creationId xmlns:a16="http://schemas.microsoft.com/office/drawing/2014/main" id="{F1B5B72C-7143-4739-936C-636D07B1BF31}"/>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9" name="직사각형 108">
                <a:extLst>
                  <a:ext uri="{FF2B5EF4-FFF2-40B4-BE49-F238E27FC236}">
                    <a16:creationId xmlns:a16="http://schemas.microsoft.com/office/drawing/2014/main" id="{10C423C2-2B54-49AA-84A8-5C9834F669F8}"/>
                  </a:ext>
                </a:extLst>
              </p:cNvPr>
              <p:cNvSpPr/>
              <p:nvPr/>
            </p:nvSpPr>
            <p:spPr>
              <a:xfrm>
                <a:off x="2793826" y="4474659"/>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0" name="직사각형 109">
                <a:extLst>
                  <a:ext uri="{FF2B5EF4-FFF2-40B4-BE49-F238E27FC236}">
                    <a16:creationId xmlns:a16="http://schemas.microsoft.com/office/drawing/2014/main" id="{12133583-FE24-4480-96E1-99D45585A4A0}"/>
                  </a:ext>
                </a:extLst>
              </p:cNvPr>
              <p:cNvSpPr/>
              <p:nvPr/>
            </p:nvSpPr>
            <p:spPr>
              <a:xfrm>
                <a:off x="1826564" y="4743322"/>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sat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1" name="직사각형 110">
                <a:extLst>
                  <a:ext uri="{FF2B5EF4-FFF2-40B4-BE49-F238E27FC236}">
                    <a16:creationId xmlns:a16="http://schemas.microsoft.com/office/drawing/2014/main" id="{696D17AA-5BA1-4B98-BC19-D92C538B6B4D}"/>
                  </a:ext>
                </a:extLst>
              </p:cNvPr>
              <p:cNvSpPr/>
              <p:nvPr/>
            </p:nvSpPr>
            <p:spPr>
              <a:xfrm>
                <a:off x="2793826" y="4743321"/>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2" name="직사각형 111">
                <a:extLst>
                  <a:ext uri="{FF2B5EF4-FFF2-40B4-BE49-F238E27FC236}">
                    <a16:creationId xmlns:a16="http://schemas.microsoft.com/office/drawing/2014/main" id="{40328856-B932-481C-B95D-9FB511C1E441}"/>
                  </a:ext>
                </a:extLst>
              </p:cNvPr>
              <p:cNvSpPr/>
              <p:nvPr/>
            </p:nvSpPr>
            <p:spPr>
              <a:xfrm>
                <a:off x="1827986" y="5011985"/>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13" name="직사각형 112">
                <a:extLst>
                  <a:ext uri="{FF2B5EF4-FFF2-40B4-BE49-F238E27FC236}">
                    <a16:creationId xmlns:a16="http://schemas.microsoft.com/office/drawing/2014/main" id="{8B3214E3-D68E-48F5-9078-1207E358E1DF}"/>
                  </a:ext>
                </a:extLst>
              </p:cNvPr>
              <p:cNvSpPr/>
              <p:nvPr/>
            </p:nvSpPr>
            <p:spPr>
              <a:xfrm>
                <a:off x="2795248" y="5011984"/>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77" name="그룹 76">
              <a:extLst>
                <a:ext uri="{FF2B5EF4-FFF2-40B4-BE49-F238E27FC236}">
                  <a16:creationId xmlns:a16="http://schemas.microsoft.com/office/drawing/2014/main" id="{C830031C-69E5-4ED3-8B9B-F27C5714858C}"/>
                </a:ext>
              </a:extLst>
            </p:cNvPr>
            <p:cNvGrpSpPr/>
            <p:nvPr/>
          </p:nvGrpSpPr>
          <p:grpSpPr>
            <a:xfrm>
              <a:off x="6095324" y="5003017"/>
              <a:ext cx="1362994" cy="1074651"/>
              <a:chOff x="1826564" y="4205997"/>
              <a:chExt cx="2040372" cy="1074651"/>
            </a:xfrm>
          </p:grpSpPr>
          <p:sp>
            <p:nvSpPr>
              <p:cNvPr id="98" name="직사각형 97">
                <a:extLst>
                  <a:ext uri="{FF2B5EF4-FFF2-40B4-BE49-F238E27FC236}">
                    <a16:creationId xmlns:a16="http://schemas.microsoft.com/office/drawing/2014/main" id="{729BB1F8-B8F5-42A5-AD20-7A141CBA19B5}"/>
                  </a:ext>
                </a:extLst>
              </p:cNvPr>
              <p:cNvSpPr/>
              <p:nvPr/>
            </p:nvSpPr>
            <p:spPr>
              <a:xfrm>
                <a:off x="1826564" y="4205998"/>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9" name="직사각형 98">
                <a:extLst>
                  <a:ext uri="{FF2B5EF4-FFF2-40B4-BE49-F238E27FC236}">
                    <a16:creationId xmlns:a16="http://schemas.microsoft.com/office/drawing/2014/main" id="{159EDDE1-0F9F-4C9F-9D79-E64F00D47DA3}"/>
                  </a:ext>
                </a:extLst>
              </p:cNvPr>
              <p:cNvSpPr/>
              <p:nvPr/>
            </p:nvSpPr>
            <p:spPr>
              <a:xfrm>
                <a:off x="2793826" y="4205997"/>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0" name="직사각형 99">
                <a:extLst>
                  <a:ext uri="{FF2B5EF4-FFF2-40B4-BE49-F238E27FC236}">
                    <a16:creationId xmlns:a16="http://schemas.microsoft.com/office/drawing/2014/main" id="{F2AA15D0-8D77-4AF4-823A-E3821B80BECD}"/>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Map</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1" name="직사각형 100">
                <a:extLst>
                  <a:ext uri="{FF2B5EF4-FFF2-40B4-BE49-F238E27FC236}">
                    <a16:creationId xmlns:a16="http://schemas.microsoft.com/office/drawing/2014/main" id="{FC17933D-B161-4DF6-AA99-E07D1769AC57}"/>
                  </a:ext>
                </a:extLst>
              </p:cNvPr>
              <p:cNvSpPr/>
              <p:nvPr/>
            </p:nvSpPr>
            <p:spPr>
              <a:xfrm>
                <a:off x="2793826" y="4474659"/>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2" name="직사각형 101">
                <a:extLst>
                  <a:ext uri="{FF2B5EF4-FFF2-40B4-BE49-F238E27FC236}">
                    <a16:creationId xmlns:a16="http://schemas.microsoft.com/office/drawing/2014/main" id="{FBF3125F-CA8E-44A8-BECA-A8EF1BA0341A}"/>
                  </a:ext>
                </a:extLst>
              </p:cNvPr>
              <p:cNvSpPr/>
              <p:nvPr/>
            </p:nvSpPr>
            <p:spPr>
              <a:xfrm>
                <a:off x="1826564" y="4743322"/>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is</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3" name="직사각형 102">
                <a:extLst>
                  <a:ext uri="{FF2B5EF4-FFF2-40B4-BE49-F238E27FC236}">
                    <a16:creationId xmlns:a16="http://schemas.microsoft.com/office/drawing/2014/main" id="{47950588-721E-4DC3-B0FE-5D307C454C7F}"/>
                  </a:ext>
                </a:extLst>
              </p:cNvPr>
              <p:cNvSpPr/>
              <p:nvPr/>
            </p:nvSpPr>
            <p:spPr>
              <a:xfrm>
                <a:off x="2793826" y="4743321"/>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4" name="직사각형 103">
                <a:extLst>
                  <a:ext uri="{FF2B5EF4-FFF2-40B4-BE49-F238E27FC236}">
                    <a16:creationId xmlns:a16="http://schemas.microsoft.com/office/drawing/2014/main" id="{681D86DD-2332-4CF1-B7B7-6177E6C11502}"/>
                  </a:ext>
                </a:extLst>
              </p:cNvPr>
              <p:cNvSpPr/>
              <p:nvPr/>
            </p:nvSpPr>
            <p:spPr>
              <a:xfrm>
                <a:off x="1827986" y="5011985"/>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105" name="직사각형 104">
                <a:extLst>
                  <a:ext uri="{FF2B5EF4-FFF2-40B4-BE49-F238E27FC236}">
                    <a16:creationId xmlns:a16="http://schemas.microsoft.com/office/drawing/2014/main" id="{3F6A4BF8-7D48-4D14-8D36-E9EBF4B4D72F}"/>
                  </a:ext>
                </a:extLst>
              </p:cNvPr>
              <p:cNvSpPr/>
              <p:nvPr/>
            </p:nvSpPr>
            <p:spPr>
              <a:xfrm>
                <a:off x="2795248" y="5011984"/>
                <a:ext cx="1071688"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78" name="그룹 77">
              <a:extLst>
                <a:ext uri="{FF2B5EF4-FFF2-40B4-BE49-F238E27FC236}">
                  <a16:creationId xmlns:a16="http://schemas.microsoft.com/office/drawing/2014/main" id="{8610A34B-84EF-47BB-9C48-A2C16D4686C9}"/>
                </a:ext>
              </a:extLst>
            </p:cNvPr>
            <p:cNvGrpSpPr/>
            <p:nvPr/>
          </p:nvGrpSpPr>
          <p:grpSpPr>
            <a:xfrm>
              <a:off x="7959009" y="3714613"/>
              <a:ext cx="1397839" cy="537326"/>
              <a:chOff x="1826564" y="4205997"/>
              <a:chExt cx="2092535" cy="537326"/>
            </a:xfrm>
          </p:grpSpPr>
          <p:sp>
            <p:nvSpPr>
              <p:cNvPr id="94" name="직사각형 93">
                <a:extLst>
                  <a:ext uri="{FF2B5EF4-FFF2-40B4-BE49-F238E27FC236}">
                    <a16:creationId xmlns:a16="http://schemas.microsoft.com/office/drawing/2014/main" id="{F4744DEA-F99B-4014-A398-465000FE0A96}"/>
                  </a:ext>
                </a:extLst>
              </p:cNvPr>
              <p:cNvSpPr/>
              <p:nvPr/>
            </p:nvSpPr>
            <p:spPr>
              <a:xfrm>
                <a:off x="1826564" y="4205998"/>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5" name="직사각형 94">
                <a:extLst>
                  <a:ext uri="{FF2B5EF4-FFF2-40B4-BE49-F238E27FC236}">
                    <a16:creationId xmlns:a16="http://schemas.microsoft.com/office/drawing/2014/main" id="{903CDAD2-5DAF-4394-8F37-482E532B6E22}"/>
                  </a:ext>
                </a:extLst>
              </p:cNvPr>
              <p:cNvSpPr/>
              <p:nvPr/>
            </p:nvSpPr>
            <p:spPr>
              <a:xfrm>
                <a:off x="2740242" y="4205997"/>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6" name="직사각형 95">
                <a:extLst>
                  <a:ext uri="{FF2B5EF4-FFF2-40B4-BE49-F238E27FC236}">
                    <a16:creationId xmlns:a16="http://schemas.microsoft.com/office/drawing/2014/main" id="{D812ECB8-0094-4C80-8FC3-9941C0DD8954}"/>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7" name="직사각형 96">
                <a:extLst>
                  <a:ext uri="{FF2B5EF4-FFF2-40B4-BE49-F238E27FC236}">
                    <a16:creationId xmlns:a16="http://schemas.microsoft.com/office/drawing/2014/main" id="{823AD750-7105-48B5-AAEB-7E71CB43B960}"/>
                  </a:ext>
                </a:extLst>
              </p:cNvPr>
              <p:cNvSpPr/>
              <p:nvPr/>
            </p:nvSpPr>
            <p:spPr>
              <a:xfrm>
                <a:off x="2740242" y="4474659"/>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79" name="그룹 78">
              <a:extLst>
                <a:ext uri="{FF2B5EF4-FFF2-40B4-BE49-F238E27FC236}">
                  <a16:creationId xmlns:a16="http://schemas.microsoft.com/office/drawing/2014/main" id="{72D423CA-EF6C-41E5-8AF2-CAF000208A7A}"/>
                </a:ext>
              </a:extLst>
            </p:cNvPr>
            <p:cNvGrpSpPr/>
            <p:nvPr/>
          </p:nvGrpSpPr>
          <p:grpSpPr>
            <a:xfrm>
              <a:off x="7963204" y="4491186"/>
              <a:ext cx="1397839" cy="537326"/>
              <a:chOff x="1826564" y="4205997"/>
              <a:chExt cx="2092535" cy="537326"/>
            </a:xfrm>
          </p:grpSpPr>
          <p:sp>
            <p:nvSpPr>
              <p:cNvPr id="90" name="직사각형 89">
                <a:extLst>
                  <a:ext uri="{FF2B5EF4-FFF2-40B4-BE49-F238E27FC236}">
                    <a16:creationId xmlns:a16="http://schemas.microsoft.com/office/drawing/2014/main" id="{575672E9-6919-44AA-831E-AE2ECD153B7D}"/>
                  </a:ext>
                </a:extLst>
              </p:cNvPr>
              <p:cNvSpPr/>
              <p:nvPr/>
            </p:nvSpPr>
            <p:spPr>
              <a:xfrm>
                <a:off x="1826564" y="4205998"/>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map</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1" name="직사각형 90">
                <a:extLst>
                  <a:ext uri="{FF2B5EF4-FFF2-40B4-BE49-F238E27FC236}">
                    <a16:creationId xmlns:a16="http://schemas.microsoft.com/office/drawing/2014/main" id="{60F59742-BA6F-4555-8171-5D8244583AC7}"/>
                  </a:ext>
                </a:extLst>
              </p:cNvPr>
              <p:cNvSpPr/>
              <p:nvPr/>
            </p:nvSpPr>
            <p:spPr>
              <a:xfrm>
                <a:off x="2740242" y="4205997"/>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2" name="직사각형 91">
                <a:extLst>
                  <a:ext uri="{FF2B5EF4-FFF2-40B4-BE49-F238E27FC236}">
                    <a16:creationId xmlns:a16="http://schemas.microsoft.com/office/drawing/2014/main" id="{591CEB1A-0476-472B-95A9-0B27A487ECA3}"/>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sat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93" name="직사각형 92">
                <a:extLst>
                  <a:ext uri="{FF2B5EF4-FFF2-40B4-BE49-F238E27FC236}">
                    <a16:creationId xmlns:a16="http://schemas.microsoft.com/office/drawing/2014/main" id="{4B867974-0F19-4F56-BCBC-E1088DA0F56B}"/>
                  </a:ext>
                </a:extLst>
              </p:cNvPr>
              <p:cNvSpPr/>
              <p:nvPr/>
            </p:nvSpPr>
            <p:spPr>
              <a:xfrm>
                <a:off x="2740242" y="4474659"/>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grpSp>
          <p:nvGrpSpPr>
            <p:cNvPr id="80" name="그룹 79">
              <a:extLst>
                <a:ext uri="{FF2B5EF4-FFF2-40B4-BE49-F238E27FC236}">
                  <a16:creationId xmlns:a16="http://schemas.microsoft.com/office/drawing/2014/main" id="{E960EAB4-5260-4636-BC5E-3669105B3A9F}"/>
                </a:ext>
              </a:extLst>
            </p:cNvPr>
            <p:cNvGrpSpPr/>
            <p:nvPr/>
          </p:nvGrpSpPr>
          <p:grpSpPr>
            <a:xfrm>
              <a:off x="7962254" y="5257012"/>
              <a:ext cx="1398789" cy="805989"/>
              <a:chOff x="1826564" y="4474659"/>
              <a:chExt cx="2093957" cy="805989"/>
            </a:xfrm>
          </p:grpSpPr>
          <p:sp>
            <p:nvSpPr>
              <p:cNvPr id="84" name="직사각형 83">
                <a:extLst>
                  <a:ext uri="{FF2B5EF4-FFF2-40B4-BE49-F238E27FC236}">
                    <a16:creationId xmlns:a16="http://schemas.microsoft.com/office/drawing/2014/main" id="{F7E1EDD4-465A-4466-83E2-1BB5A5AFFD9C}"/>
                  </a:ext>
                </a:extLst>
              </p:cNvPr>
              <p:cNvSpPr/>
              <p:nvPr/>
            </p:nvSpPr>
            <p:spPr>
              <a:xfrm>
                <a:off x="1826564" y="4474660"/>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is</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85" name="직사각형 84">
                <a:extLst>
                  <a:ext uri="{FF2B5EF4-FFF2-40B4-BE49-F238E27FC236}">
                    <a16:creationId xmlns:a16="http://schemas.microsoft.com/office/drawing/2014/main" id="{6D27AC52-5F1F-4265-86EF-C9E295E78E82}"/>
                  </a:ext>
                </a:extLst>
              </p:cNvPr>
              <p:cNvSpPr/>
              <p:nvPr/>
            </p:nvSpPr>
            <p:spPr>
              <a:xfrm>
                <a:off x="2740242" y="4474659"/>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86" name="직사각형 85">
                <a:extLst>
                  <a:ext uri="{FF2B5EF4-FFF2-40B4-BE49-F238E27FC236}">
                    <a16:creationId xmlns:a16="http://schemas.microsoft.com/office/drawing/2014/main" id="{AE6A01EE-E894-48CD-B464-0CFE6142B032}"/>
                  </a:ext>
                </a:extLst>
              </p:cNvPr>
              <p:cNvSpPr/>
              <p:nvPr/>
            </p:nvSpPr>
            <p:spPr>
              <a:xfrm>
                <a:off x="1826564" y="4743322"/>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one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87" name="직사각형 86">
                <a:extLst>
                  <a:ext uri="{FF2B5EF4-FFF2-40B4-BE49-F238E27FC236}">
                    <a16:creationId xmlns:a16="http://schemas.microsoft.com/office/drawing/2014/main" id="{6E302925-2C4E-48FF-86B2-106DB6A0A3FD}"/>
                  </a:ext>
                </a:extLst>
              </p:cNvPr>
              <p:cNvSpPr/>
              <p:nvPr/>
            </p:nvSpPr>
            <p:spPr>
              <a:xfrm>
                <a:off x="2740242" y="4743321"/>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88" name="직사각형 87">
                <a:extLst>
                  <a:ext uri="{FF2B5EF4-FFF2-40B4-BE49-F238E27FC236}">
                    <a16:creationId xmlns:a16="http://schemas.microsoft.com/office/drawing/2014/main" id="{B8ED7056-1C2C-4DDB-9EC5-CF72FC1FD1AF}"/>
                  </a:ext>
                </a:extLst>
              </p:cNvPr>
              <p:cNvSpPr/>
              <p:nvPr/>
            </p:nvSpPr>
            <p:spPr>
              <a:xfrm>
                <a:off x="1827986" y="5011985"/>
                <a:ext cx="1021080"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89" name="직사각형 88">
                <a:extLst>
                  <a:ext uri="{FF2B5EF4-FFF2-40B4-BE49-F238E27FC236}">
                    <a16:creationId xmlns:a16="http://schemas.microsoft.com/office/drawing/2014/main" id="{5982E525-CF71-4A1D-BFDC-805E9DD8F0D2}"/>
                  </a:ext>
                </a:extLst>
              </p:cNvPr>
              <p:cNvSpPr/>
              <p:nvPr/>
            </p:nvSpPr>
            <p:spPr>
              <a:xfrm>
                <a:off x="2741664" y="5011984"/>
                <a:ext cx="117885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1,1,1,1,1,1</a:t>
                </a:r>
                <a:endParaRPr lang="ko-KR" altLang="en-US" sz="1050" dirty="0">
                  <a:solidFill>
                    <a:srgbClr val="0043B2"/>
                  </a:solidFill>
                  <a:latin typeface="SamsungOne 400" panose="020B0503030303020204" pitchFamily="34" charset="0"/>
                  <a:ea typeface="SamsungOneKorean 400" panose="020B0503030303020204" pitchFamily="50" charset="-127"/>
                </a:endParaRPr>
              </a:p>
            </p:txBody>
          </p:sp>
        </p:grpSp>
        <p:sp>
          <p:nvSpPr>
            <p:cNvPr id="81" name="오른쪽 화살표 145">
              <a:extLst>
                <a:ext uri="{FF2B5EF4-FFF2-40B4-BE49-F238E27FC236}">
                  <a16:creationId xmlns:a16="http://schemas.microsoft.com/office/drawing/2014/main" id="{D2E0C1FA-338D-4A47-9B70-6E9B2E2F97A1}"/>
                </a:ext>
              </a:extLst>
            </p:cNvPr>
            <p:cNvSpPr/>
            <p:nvPr/>
          </p:nvSpPr>
          <p:spPr>
            <a:xfrm>
              <a:off x="5698814" y="3961424"/>
              <a:ext cx="272769" cy="290514"/>
            </a:xfrm>
            <a:prstGeom prst="rightArrow">
              <a:avLst>
                <a:gd name="adj1" fmla="val 27878"/>
                <a:gd name="adj2" fmla="val 53492"/>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ea typeface="SamsungOneKorean 400" panose="020B0503030303020204" pitchFamily="50" charset="-127"/>
              </a:endParaRPr>
            </a:p>
          </p:txBody>
        </p:sp>
        <p:sp>
          <p:nvSpPr>
            <p:cNvPr id="82" name="오른쪽 화살표 146">
              <a:extLst>
                <a:ext uri="{FF2B5EF4-FFF2-40B4-BE49-F238E27FC236}">
                  <a16:creationId xmlns:a16="http://schemas.microsoft.com/office/drawing/2014/main" id="{6C57B7A6-680E-418F-976D-D30EAC6895E9}"/>
                </a:ext>
              </a:extLst>
            </p:cNvPr>
            <p:cNvSpPr/>
            <p:nvPr/>
          </p:nvSpPr>
          <p:spPr>
            <a:xfrm>
              <a:off x="5698814" y="5369491"/>
              <a:ext cx="272769" cy="290514"/>
            </a:xfrm>
            <a:prstGeom prst="rightArrow">
              <a:avLst>
                <a:gd name="adj1" fmla="val 27878"/>
                <a:gd name="adj2" fmla="val 53492"/>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ea typeface="SamsungOneKorean 400" panose="020B0503030303020204" pitchFamily="50" charset="-127"/>
              </a:endParaRPr>
            </a:p>
          </p:txBody>
        </p:sp>
        <p:sp>
          <p:nvSpPr>
            <p:cNvPr id="83" name="왼쪽/오른쪽/위쪽/아래쪽 화살표 4">
              <a:extLst>
                <a:ext uri="{FF2B5EF4-FFF2-40B4-BE49-F238E27FC236}">
                  <a16:creationId xmlns:a16="http://schemas.microsoft.com/office/drawing/2014/main" id="{A5930B82-4B88-42B3-9CA8-6E89349390B3}"/>
                </a:ext>
              </a:extLst>
            </p:cNvPr>
            <p:cNvSpPr/>
            <p:nvPr/>
          </p:nvSpPr>
          <p:spPr>
            <a:xfrm>
              <a:off x="7428697" y="4567375"/>
              <a:ext cx="479583" cy="479583"/>
            </a:xfrm>
            <a:prstGeom prst="quadArrow">
              <a:avLst>
                <a:gd name="adj1" fmla="val 14128"/>
                <a:gd name="adj2" fmla="val 16919"/>
                <a:gd name="adj3" fmla="val 22500"/>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43B2"/>
                </a:solidFill>
                <a:ea typeface="SamsungOneKorean 400" panose="020B0503030303020204" pitchFamily="50" charset="-127"/>
              </a:endParaRPr>
            </a:p>
          </p:txBody>
        </p:sp>
      </p:grpSp>
    </p:spTree>
    <p:extLst>
      <p:ext uri="{BB962C8B-B14F-4D97-AF65-F5344CB8AC3E}">
        <p14:creationId xmlns:p14="http://schemas.microsoft.com/office/powerpoint/2010/main" val="375052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MapReduce</a:t>
            </a:r>
            <a:r>
              <a:rPr lang="en-US" altLang="ko-KR" dirty="0">
                <a:ea typeface="SamsungOneKorean 400" panose="020B0503030303020204" pitchFamily="50" charset="-127"/>
              </a:rPr>
              <a:t> – </a:t>
            </a:r>
            <a:r>
              <a:rPr lang="en-US" altLang="ko-KR" dirty="0" err="1">
                <a:ea typeface="SamsungOneKorean 400" panose="020B0503030303020204" pitchFamily="50" charset="-127"/>
              </a:rPr>
              <a:t>Số</a:t>
            </a:r>
            <a:r>
              <a:rPr lang="en-US" altLang="ko-KR" dirty="0">
                <a:ea typeface="SamsungOneKorean 400" panose="020B0503030303020204" pitchFamily="50" charset="-127"/>
              </a:rPr>
              <a:t> </a:t>
            </a:r>
            <a:r>
              <a:rPr lang="en-US" altLang="ko-KR" dirty="0" err="1">
                <a:ea typeface="SamsungOneKorean 400" panose="020B0503030303020204" pitchFamily="50" charset="-127"/>
              </a:rPr>
              <a:t>từ</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a:xfrm>
            <a:off x="535872" y="2226568"/>
            <a:ext cx="3287191" cy="914400"/>
          </a:xfrm>
        </p:spPr>
        <p:txBody>
          <a:bodyPr/>
          <a:lstStyle/>
          <a:p>
            <a:r>
              <a:rPr lang="en-US" altLang="ko-KR" dirty="0" err="1"/>
              <a:t>Giai</a:t>
            </a:r>
            <a:r>
              <a:rPr lang="en-US" altLang="ko-KR" dirty="0"/>
              <a:t> </a:t>
            </a:r>
            <a:r>
              <a:rPr lang="en-US" altLang="ko-KR" dirty="0" err="1"/>
              <a:t>đoạn</a:t>
            </a:r>
            <a:r>
              <a:rPr lang="en-US" altLang="ko-KR" dirty="0"/>
              <a:t> Reducer</a:t>
            </a:r>
          </a:p>
          <a:p>
            <a:pPr lvl="1"/>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trung</a:t>
            </a:r>
            <a:r>
              <a:rPr lang="en-US" altLang="ko-KR" dirty="0"/>
              <a:t> </a:t>
            </a:r>
            <a:r>
              <a:rPr lang="en-US" altLang="ko-KR" dirty="0" err="1"/>
              <a:t>gian</a:t>
            </a:r>
            <a:r>
              <a:rPr lang="en-US" altLang="ko-KR" dirty="0"/>
              <a:t> </a:t>
            </a:r>
            <a:r>
              <a:rPr lang="en-US" altLang="ko-KR" dirty="0" err="1"/>
              <a:t>cho</a:t>
            </a:r>
            <a:r>
              <a:rPr lang="en-US" altLang="ko-KR" dirty="0"/>
              <a:t> </a:t>
            </a:r>
            <a:r>
              <a:rPr lang="en-US" altLang="ko-KR" dirty="0" err="1"/>
              <a:t>mỗi</a:t>
            </a:r>
            <a:r>
              <a:rPr lang="en-US" altLang="ko-KR" dirty="0"/>
              <a:t> </a:t>
            </a:r>
            <a:r>
              <a:rPr lang="en-US" altLang="ko-KR" dirty="0" err="1"/>
              <a:t>khóa</a:t>
            </a:r>
            <a:r>
              <a:rPr lang="en-US" altLang="ko-KR" dirty="0"/>
              <a:t> </a:t>
            </a:r>
            <a:r>
              <a:rPr lang="en-US" altLang="ko-KR" dirty="0" err="1"/>
              <a:t>thành</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cuối</a:t>
            </a:r>
            <a:r>
              <a:rPr lang="en-US" altLang="ko-KR" dirty="0"/>
              <a:t> </a:t>
            </a:r>
            <a:r>
              <a:rPr lang="en-US" altLang="ko-KR" dirty="0" err="1"/>
              <a:t>cùng</a:t>
            </a:r>
            <a:endParaRPr lang="en-US" altLang="ko-KR" dirty="0"/>
          </a:p>
          <a:p>
            <a:pPr lvl="1"/>
            <a:r>
              <a:rPr lang="en-US" altLang="ko-KR" dirty="0" err="1"/>
              <a:t>Mỗi</a:t>
            </a:r>
            <a:r>
              <a:rPr lang="en-US" altLang="ko-KR" dirty="0"/>
              <a:t> </a:t>
            </a:r>
            <a:r>
              <a:rPr lang="en-US" altLang="ko-KR" dirty="0" err="1"/>
              <a:t>bộ</a:t>
            </a:r>
            <a:r>
              <a:rPr lang="en-US" altLang="ko-KR" dirty="0"/>
              <a:t> </a:t>
            </a:r>
            <a:r>
              <a:rPr lang="en-US" altLang="ko-KR" dirty="0" err="1"/>
              <a:t>giảm</a:t>
            </a:r>
            <a:r>
              <a:rPr lang="en-US" altLang="ko-KR" dirty="0"/>
              <a:t> </a:t>
            </a:r>
            <a:r>
              <a:rPr lang="en-US" altLang="ko-KR" dirty="0" err="1"/>
              <a:t>tốc</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chạy</a:t>
            </a:r>
            <a:r>
              <a:rPr lang="en-US" altLang="ko-KR" dirty="0"/>
              <a:t> song </a:t>
            </a:r>
            <a:r>
              <a:rPr lang="en-US" altLang="ko-KR" dirty="0" err="1"/>
              <a:t>song</a:t>
            </a:r>
            <a:r>
              <a:rPr lang="en-US" altLang="ko-KR" dirty="0"/>
              <a:t>,</a:t>
            </a:r>
          </a:p>
          <a:p>
            <a:pPr lvl="1"/>
            <a:r>
              <a:rPr lang="vi-VN" altLang="ko-KR" dirty="0"/>
              <a:t>Mỗi bộ giảm tốc hoạt động trên một tập hợp con khác nhau của khóa: cặp, được phân vùng theo khóa</a:t>
            </a:r>
            <a:endParaRPr lang="en-US" altLang="ko-KR" dirty="0"/>
          </a:p>
          <a:p>
            <a:r>
              <a:rPr lang="en-US" altLang="ko-KR" dirty="0"/>
              <a:t>Bottleneck</a:t>
            </a:r>
          </a:p>
          <a:p>
            <a:pPr lvl="1"/>
            <a:r>
              <a:rPr lang="vi-VN" altLang="ko-KR" dirty="0"/>
              <a:t>Bước</a:t>
            </a:r>
            <a:r>
              <a:rPr lang="en-US" altLang="ko-KR" dirty="0"/>
              <a:t> reduce</a:t>
            </a:r>
            <a:r>
              <a:rPr lang="vi-VN" altLang="ko-KR" dirty="0"/>
              <a:t> chỉ có thể tiến hành sau khi tất cả những người lập bản đồ đã hoàn thành</a:t>
            </a:r>
          </a:p>
          <a:p>
            <a:pPr lvl="1"/>
            <a:r>
              <a:rPr lang="vi-VN" altLang="ko-KR" dirty="0"/>
              <a:t>Người lập bản đồ chậm nhất quyết định tốc độ</a:t>
            </a:r>
            <a:endParaRPr lang="ko-KR" altLang="en-US" dirty="0"/>
          </a:p>
        </p:txBody>
      </p:sp>
      <p:grpSp>
        <p:nvGrpSpPr>
          <p:cNvPr id="6" name="그룹 5">
            <a:extLst>
              <a:ext uri="{FF2B5EF4-FFF2-40B4-BE49-F238E27FC236}">
                <a16:creationId xmlns:a16="http://schemas.microsoft.com/office/drawing/2014/main" id="{1ED65E60-9C3A-44EC-9AE1-2389AC02AA6C}"/>
              </a:ext>
            </a:extLst>
          </p:cNvPr>
          <p:cNvGrpSpPr/>
          <p:nvPr/>
        </p:nvGrpSpPr>
        <p:grpSpPr>
          <a:xfrm>
            <a:off x="4038702" y="2486933"/>
            <a:ext cx="5099258" cy="3262312"/>
            <a:chOff x="4038702" y="2486933"/>
            <a:chExt cx="5099258" cy="3262312"/>
          </a:xfrm>
        </p:grpSpPr>
        <p:sp>
          <p:nvSpPr>
            <p:cNvPr id="7" name="모서리가 둥근 직사각형 80">
              <a:extLst>
                <a:ext uri="{FF2B5EF4-FFF2-40B4-BE49-F238E27FC236}">
                  <a16:creationId xmlns:a16="http://schemas.microsoft.com/office/drawing/2014/main" id="{F93B0EB7-AEBA-4259-B75D-5C7E1E9447E6}"/>
                </a:ext>
              </a:extLst>
            </p:cNvPr>
            <p:cNvSpPr/>
            <p:nvPr/>
          </p:nvSpPr>
          <p:spPr>
            <a:xfrm>
              <a:off x="7539476" y="2486933"/>
              <a:ext cx="1560910" cy="255295"/>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Đầu</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ra</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cuối</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cùng</a:t>
              </a:r>
              <a:endParaRPr lang="ko-KR" altLang="en-US" sz="1400" dirty="0">
                <a:solidFill>
                  <a:srgbClr val="0043B2"/>
                </a:solidFill>
                <a:latin typeface="SamsungOne-600" panose="020B0703030303020204"/>
                <a:ea typeface="SamsungOneKorean 400" panose="020B0503030303020204" pitchFamily="50" charset="-127"/>
              </a:endParaRPr>
            </a:p>
          </p:txBody>
        </p:sp>
        <p:grpSp>
          <p:nvGrpSpPr>
            <p:cNvPr id="8" name="그룹 7">
              <a:extLst>
                <a:ext uri="{FF2B5EF4-FFF2-40B4-BE49-F238E27FC236}">
                  <a16:creationId xmlns:a16="http://schemas.microsoft.com/office/drawing/2014/main" id="{98661464-6113-4846-BBBE-9957FC3F2731}"/>
                </a:ext>
              </a:extLst>
            </p:cNvPr>
            <p:cNvGrpSpPr/>
            <p:nvPr/>
          </p:nvGrpSpPr>
          <p:grpSpPr>
            <a:xfrm>
              <a:off x="4038702" y="2837091"/>
              <a:ext cx="1581149" cy="514477"/>
              <a:chOff x="2040557" y="4205997"/>
              <a:chExt cx="2366946" cy="537326"/>
            </a:xfrm>
          </p:grpSpPr>
          <p:sp>
            <p:nvSpPr>
              <p:cNvPr id="36" name="직사각형 35">
                <a:extLst>
                  <a:ext uri="{FF2B5EF4-FFF2-40B4-BE49-F238E27FC236}">
                    <a16:creationId xmlns:a16="http://schemas.microsoft.com/office/drawing/2014/main" id="{4A3B470A-7EE1-44C7-8B0C-7EAEAD0B21DF}"/>
                  </a:ext>
                </a:extLst>
              </p:cNvPr>
              <p:cNvSpPr/>
              <p:nvPr/>
            </p:nvSpPr>
            <p:spPr>
              <a:xfrm>
                <a:off x="2040557" y="4205998"/>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man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7" name="직사각형 36">
                <a:extLst>
                  <a:ext uri="{FF2B5EF4-FFF2-40B4-BE49-F238E27FC236}">
                    <a16:creationId xmlns:a16="http://schemas.microsoft.com/office/drawing/2014/main" id="{ECDDC5CC-89DF-4A13-A0E4-C2206681CAA6}"/>
                  </a:ext>
                </a:extLst>
              </p:cNvPr>
              <p:cNvSpPr/>
              <p:nvPr/>
            </p:nvSpPr>
            <p:spPr>
              <a:xfrm>
                <a:off x="2842539" y="4205997"/>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8" name="직사각형 37">
                <a:extLst>
                  <a:ext uri="{FF2B5EF4-FFF2-40B4-BE49-F238E27FC236}">
                    <a16:creationId xmlns:a16="http://schemas.microsoft.com/office/drawing/2014/main" id="{6B0D502E-D127-4DBA-9FB8-42B4022B5ED5}"/>
                  </a:ext>
                </a:extLst>
              </p:cNvPr>
              <p:cNvSpPr/>
              <p:nvPr/>
            </p:nvSpPr>
            <p:spPr>
              <a:xfrm>
                <a:off x="2040557" y="4474660"/>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on</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9" name="직사각형 38">
                <a:extLst>
                  <a:ext uri="{FF2B5EF4-FFF2-40B4-BE49-F238E27FC236}">
                    <a16:creationId xmlns:a16="http://schemas.microsoft.com/office/drawing/2014/main" id="{991E6F6F-EA9E-4852-B261-3C1CD8FCFAB2}"/>
                  </a:ext>
                </a:extLst>
              </p:cNvPr>
              <p:cNvSpPr/>
              <p:nvPr/>
            </p:nvSpPr>
            <p:spPr>
              <a:xfrm>
                <a:off x="2842539" y="4474659"/>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sp>
          <p:nvSpPr>
            <p:cNvPr id="9" name="오각형 79">
              <a:extLst>
                <a:ext uri="{FF2B5EF4-FFF2-40B4-BE49-F238E27FC236}">
                  <a16:creationId xmlns:a16="http://schemas.microsoft.com/office/drawing/2014/main" id="{B52A1C97-09CB-411C-9AAA-6DB28DACB240}"/>
                </a:ext>
              </a:extLst>
            </p:cNvPr>
            <p:cNvSpPr/>
            <p:nvPr/>
          </p:nvSpPr>
          <p:spPr>
            <a:xfrm>
              <a:off x="6049526" y="2855383"/>
              <a:ext cx="1158520" cy="477892"/>
            </a:xfrm>
            <a:prstGeom prst="homePlate">
              <a:avLst>
                <a:gd name="adj" fmla="val 36048"/>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Reducer 0</a:t>
              </a:r>
            </a:p>
          </p:txBody>
        </p:sp>
        <p:sp>
          <p:nvSpPr>
            <p:cNvPr id="10" name="모서리가 둥근 직사각형 3">
              <a:extLst>
                <a:ext uri="{FF2B5EF4-FFF2-40B4-BE49-F238E27FC236}">
                  <a16:creationId xmlns:a16="http://schemas.microsoft.com/office/drawing/2014/main" id="{9AC86AC6-687D-4258-BE25-98D46E67DFE7}"/>
                </a:ext>
              </a:extLst>
            </p:cNvPr>
            <p:cNvSpPr/>
            <p:nvPr/>
          </p:nvSpPr>
          <p:spPr>
            <a:xfrm>
              <a:off x="7539476" y="2822232"/>
              <a:ext cx="1590864" cy="544194"/>
            </a:xfrm>
            <a:prstGeom prst="roundRect">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man 2</a:t>
              </a:r>
            </a:p>
            <a:p>
              <a:r>
                <a:rPr lang="en-US" altLang="ko-KR" sz="1400" dirty="0">
                  <a:solidFill>
                    <a:srgbClr val="0043B2"/>
                  </a:solidFill>
                  <a:latin typeface="SamsungOne 400" panose="020B0503030303020204" pitchFamily="34" charset="0"/>
                  <a:ea typeface="SamsungOne 400" panose="020B0503030303020204" pitchFamily="34" charset="0"/>
                </a:rPr>
                <a:t>on     1</a:t>
              </a:r>
              <a:endParaRPr lang="ko-KR" altLang="en-US" sz="1400" dirty="0">
                <a:solidFill>
                  <a:srgbClr val="0043B2"/>
                </a:solidFill>
                <a:ea typeface="SamsungOneKorean 400" panose="020B0503030303020204" pitchFamily="50" charset="-127"/>
              </a:endParaRPr>
            </a:p>
          </p:txBody>
        </p:sp>
        <p:cxnSp>
          <p:nvCxnSpPr>
            <p:cNvPr id="11" name="직선 화살표 연결선 10">
              <a:extLst>
                <a:ext uri="{FF2B5EF4-FFF2-40B4-BE49-F238E27FC236}">
                  <a16:creationId xmlns:a16="http://schemas.microsoft.com/office/drawing/2014/main" id="{F02357E7-37CF-4B5F-8577-F545A22B532A}"/>
                </a:ext>
              </a:extLst>
            </p:cNvPr>
            <p:cNvCxnSpPr/>
            <p:nvPr/>
          </p:nvCxnSpPr>
          <p:spPr>
            <a:xfrm flipH="1">
              <a:off x="5629275" y="3094329"/>
              <a:ext cx="410726" cy="0"/>
            </a:xfrm>
            <a:prstGeom prst="straightConnector1">
              <a:avLst/>
            </a:prstGeom>
            <a:ln w="1905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8EA9B02D-7460-46F4-921C-05B3760C4E31}"/>
                </a:ext>
              </a:extLst>
            </p:cNvPr>
            <p:cNvCxnSpPr>
              <a:stCxn id="9" idx="3"/>
              <a:endCxn id="10" idx="1"/>
            </p:cNvCxnSpPr>
            <p:nvPr/>
          </p:nvCxnSpPr>
          <p:spPr>
            <a:xfrm>
              <a:off x="7208046" y="3094329"/>
              <a:ext cx="331430"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24EF37BE-870F-477A-9EE8-F06C033BD221}"/>
                </a:ext>
              </a:extLst>
            </p:cNvPr>
            <p:cNvSpPr/>
            <p:nvPr/>
          </p:nvSpPr>
          <p:spPr>
            <a:xfrm>
              <a:off x="7506615" y="3372688"/>
              <a:ext cx="1051891" cy="261610"/>
            </a:xfrm>
            <a:prstGeom prst="rect">
              <a:avLst/>
            </a:prstGeom>
            <a:ln>
              <a:noFill/>
            </a:ln>
          </p:spPr>
          <p:txBody>
            <a:bodyPr wrap="none">
              <a:spAutoFit/>
            </a:bodyPr>
            <a:lstStyle/>
            <a:p>
              <a:pPr algn="ctr"/>
              <a:r>
                <a:rPr lang="en-US" altLang="ko-KR" sz="1100" dirty="0">
                  <a:solidFill>
                    <a:srgbClr val="0043B2"/>
                  </a:solidFill>
                  <a:latin typeface="SamsungOne-600" panose="020B0703030303020204"/>
                  <a:ea typeface="SamsungOneKorean 400" panose="020B0503030303020204" pitchFamily="50" charset="-127"/>
                </a:rPr>
                <a:t>Part-r-00000</a:t>
              </a:r>
              <a:endParaRPr lang="ko-KR" altLang="en-US" sz="1100" dirty="0">
                <a:solidFill>
                  <a:srgbClr val="0043B2"/>
                </a:solidFill>
                <a:latin typeface="SamsungOne-600" panose="020B0703030303020204"/>
                <a:ea typeface="SamsungOneKorean 400" panose="020B0503030303020204" pitchFamily="50" charset="-127"/>
              </a:endParaRPr>
            </a:p>
          </p:txBody>
        </p:sp>
        <p:grpSp>
          <p:nvGrpSpPr>
            <p:cNvPr id="14" name="그룹 13">
              <a:extLst>
                <a:ext uri="{FF2B5EF4-FFF2-40B4-BE49-F238E27FC236}">
                  <a16:creationId xmlns:a16="http://schemas.microsoft.com/office/drawing/2014/main" id="{0EF653F2-9EC5-4288-85F8-C01D1934A374}"/>
                </a:ext>
              </a:extLst>
            </p:cNvPr>
            <p:cNvGrpSpPr/>
            <p:nvPr/>
          </p:nvGrpSpPr>
          <p:grpSpPr>
            <a:xfrm>
              <a:off x="4038702" y="3815388"/>
              <a:ext cx="1581149" cy="514477"/>
              <a:chOff x="2040557" y="4205997"/>
              <a:chExt cx="2366946" cy="537326"/>
            </a:xfrm>
          </p:grpSpPr>
          <p:sp>
            <p:nvSpPr>
              <p:cNvPr id="32" name="직사각형 31">
                <a:extLst>
                  <a:ext uri="{FF2B5EF4-FFF2-40B4-BE49-F238E27FC236}">
                    <a16:creationId xmlns:a16="http://schemas.microsoft.com/office/drawing/2014/main" id="{9FC96D9C-02F0-40D0-88BD-F02950D12919}"/>
                  </a:ext>
                </a:extLst>
              </p:cNvPr>
              <p:cNvSpPr/>
              <p:nvPr/>
            </p:nvSpPr>
            <p:spPr>
              <a:xfrm>
                <a:off x="2040557" y="4205998"/>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map</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3" name="직사각형 32">
                <a:extLst>
                  <a:ext uri="{FF2B5EF4-FFF2-40B4-BE49-F238E27FC236}">
                    <a16:creationId xmlns:a16="http://schemas.microsoft.com/office/drawing/2014/main" id="{A72E0E69-4475-4BF0-8630-C47B132D7EE0}"/>
                  </a:ext>
                </a:extLst>
              </p:cNvPr>
              <p:cNvSpPr/>
              <p:nvPr/>
            </p:nvSpPr>
            <p:spPr>
              <a:xfrm>
                <a:off x="2842539" y="4205997"/>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4" name="직사각형 33">
                <a:extLst>
                  <a:ext uri="{FF2B5EF4-FFF2-40B4-BE49-F238E27FC236}">
                    <a16:creationId xmlns:a16="http://schemas.microsoft.com/office/drawing/2014/main" id="{F2F0103B-4ADA-43B5-889A-26A4427B6072}"/>
                  </a:ext>
                </a:extLst>
              </p:cNvPr>
              <p:cNvSpPr/>
              <p:nvPr/>
            </p:nvSpPr>
            <p:spPr>
              <a:xfrm>
                <a:off x="2040557" y="4474660"/>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sat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5" name="직사각형 34">
                <a:extLst>
                  <a:ext uri="{FF2B5EF4-FFF2-40B4-BE49-F238E27FC236}">
                    <a16:creationId xmlns:a16="http://schemas.microsoft.com/office/drawing/2014/main" id="{EF037728-AD60-4A24-ADE7-BA50525F4C53}"/>
                  </a:ext>
                </a:extLst>
              </p:cNvPr>
              <p:cNvSpPr/>
              <p:nvPr/>
            </p:nvSpPr>
            <p:spPr>
              <a:xfrm>
                <a:off x="2842539" y="4474659"/>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sp>
          <p:nvSpPr>
            <p:cNvPr id="15" name="오각형 81">
              <a:extLst>
                <a:ext uri="{FF2B5EF4-FFF2-40B4-BE49-F238E27FC236}">
                  <a16:creationId xmlns:a16="http://schemas.microsoft.com/office/drawing/2014/main" id="{1D4D469D-4652-469A-B672-CF9892656999}"/>
                </a:ext>
              </a:extLst>
            </p:cNvPr>
            <p:cNvSpPr/>
            <p:nvPr/>
          </p:nvSpPr>
          <p:spPr>
            <a:xfrm>
              <a:off x="6049526" y="3833680"/>
              <a:ext cx="1158520" cy="477892"/>
            </a:xfrm>
            <a:prstGeom prst="homePlate">
              <a:avLst>
                <a:gd name="adj" fmla="val 36048"/>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Reducer 1</a:t>
              </a:r>
            </a:p>
          </p:txBody>
        </p:sp>
        <p:sp>
          <p:nvSpPr>
            <p:cNvPr id="16" name="모서리가 둥근 직사각형 82">
              <a:extLst>
                <a:ext uri="{FF2B5EF4-FFF2-40B4-BE49-F238E27FC236}">
                  <a16:creationId xmlns:a16="http://schemas.microsoft.com/office/drawing/2014/main" id="{31E66112-6189-4213-B400-F3A64A7E4987}"/>
                </a:ext>
              </a:extLst>
            </p:cNvPr>
            <p:cNvSpPr/>
            <p:nvPr/>
          </p:nvSpPr>
          <p:spPr>
            <a:xfrm>
              <a:off x="7539476" y="3800529"/>
              <a:ext cx="1590864" cy="544194"/>
            </a:xfrm>
            <a:prstGeom prst="roundRect">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map 1</a:t>
              </a:r>
            </a:p>
            <a:p>
              <a:r>
                <a:rPr lang="en-US" altLang="ko-KR" sz="1400" dirty="0">
                  <a:solidFill>
                    <a:srgbClr val="0043B2"/>
                  </a:solidFill>
                  <a:latin typeface="SamsungOne 400" panose="020B0503030303020204" pitchFamily="34" charset="0"/>
                  <a:ea typeface="SamsungOne 400" panose="020B0503030303020204" pitchFamily="34" charset="0"/>
                </a:rPr>
                <a:t>sat    1</a:t>
              </a:r>
              <a:endParaRPr lang="ko-KR" altLang="en-US" sz="1400" dirty="0">
                <a:solidFill>
                  <a:srgbClr val="0043B2"/>
                </a:solidFill>
                <a:ea typeface="SamsungOneKorean 400" panose="020B0503030303020204" pitchFamily="50" charset="-127"/>
              </a:endParaRPr>
            </a:p>
          </p:txBody>
        </p:sp>
        <p:cxnSp>
          <p:nvCxnSpPr>
            <p:cNvPr id="17" name="직선 화살표 연결선 16">
              <a:extLst>
                <a:ext uri="{FF2B5EF4-FFF2-40B4-BE49-F238E27FC236}">
                  <a16:creationId xmlns:a16="http://schemas.microsoft.com/office/drawing/2014/main" id="{2E52647A-648B-4A07-96E0-0D2F21ACB13C}"/>
                </a:ext>
              </a:extLst>
            </p:cNvPr>
            <p:cNvCxnSpPr/>
            <p:nvPr/>
          </p:nvCxnSpPr>
          <p:spPr>
            <a:xfrm flipH="1">
              <a:off x="5629275" y="4072626"/>
              <a:ext cx="410726" cy="0"/>
            </a:xfrm>
            <a:prstGeom prst="straightConnector1">
              <a:avLst/>
            </a:prstGeom>
            <a:ln w="1905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3D30853-F260-4760-948D-4AC09C58218E}"/>
                </a:ext>
              </a:extLst>
            </p:cNvPr>
            <p:cNvCxnSpPr>
              <a:stCxn id="15" idx="3"/>
              <a:endCxn id="16" idx="1"/>
            </p:cNvCxnSpPr>
            <p:nvPr/>
          </p:nvCxnSpPr>
          <p:spPr>
            <a:xfrm>
              <a:off x="7208046" y="4072626"/>
              <a:ext cx="331430" cy="0"/>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E6F49BF9-826A-474F-B422-44F50EE2D3B1}"/>
                </a:ext>
              </a:extLst>
            </p:cNvPr>
            <p:cNvSpPr/>
            <p:nvPr/>
          </p:nvSpPr>
          <p:spPr>
            <a:xfrm>
              <a:off x="7517836" y="4350985"/>
              <a:ext cx="1029449" cy="261610"/>
            </a:xfrm>
            <a:prstGeom prst="rect">
              <a:avLst/>
            </a:prstGeom>
            <a:ln>
              <a:noFill/>
            </a:ln>
          </p:spPr>
          <p:txBody>
            <a:bodyPr wrap="none">
              <a:spAutoFit/>
            </a:bodyPr>
            <a:lstStyle/>
            <a:p>
              <a:pPr algn="ctr"/>
              <a:r>
                <a:rPr lang="en-US" altLang="ko-KR" sz="1100" dirty="0">
                  <a:solidFill>
                    <a:srgbClr val="0043B2"/>
                  </a:solidFill>
                  <a:latin typeface="SamsungOne-600" panose="020B0703030303020204"/>
                  <a:ea typeface="SamsungOneKorean 400" panose="020B0503030303020204" pitchFamily="50" charset="-127"/>
                </a:rPr>
                <a:t>Part-r-00001</a:t>
              </a:r>
              <a:endParaRPr lang="ko-KR" altLang="en-US" sz="1100" dirty="0">
                <a:solidFill>
                  <a:srgbClr val="0043B2"/>
                </a:solidFill>
                <a:latin typeface="SamsungOne-600" panose="020B0703030303020204"/>
                <a:ea typeface="SamsungOneKorean 400" panose="020B0503030303020204" pitchFamily="50" charset="-127"/>
              </a:endParaRPr>
            </a:p>
          </p:txBody>
        </p:sp>
        <p:grpSp>
          <p:nvGrpSpPr>
            <p:cNvPr id="20" name="그룹 19">
              <a:extLst>
                <a:ext uri="{FF2B5EF4-FFF2-40B4-BE49-F238E27FC236}">
                  <a16:creationId xmlns:a16="http://schemas.microsoft.com/office/drawing/2014/main" id="{08C0346B-B7E3-4FCD-9F97-4AE98CBFA57A}"/>
                </a:ext>
              </a:extLst>
            </p:cNvPr>
            <p:cNvGrpSpPr/>
            <p:nvPr/>
          </p:nvGrpSpPr>
          <p:grpSpPr>
            <a:xfrm>
              <a:off x="4038702" y="4780586"/>
              <a:ext cx="1581149" cy="771716"/>
              <a:chOff x="2040557" y="4205997"/>
              <a:chExt cx="2366946" cy="805990"/>
            </a:xfrm>
          </p:grpSpPr>
          <p:sp>
            <p:nvSpPr>
              <p:cNvPr id="26" name="직사각형 25">
                <a:extLst>
                  <a:ext uri="{FF2B5EF4-FFF2-40B4-BE49-F238E27FC236}">
                    <a16:creationId xmlns:a16="http://schemas.microsoft.com/office/drawing/2014/main" id="{D55DF46F-DFDA-4830-AEED-EB01C06003C2}"/>
                  </a:ext>
                </a:extLst>
              </p:cNvPr>
              <p:cNvSpPr/>
              <p:nvPr/>
            </p:nvSpPr>
            <p:spPr>
              <a:xfrm>
                <a:off x="2040557" y="4205998"/>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is</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7" name="직사각형 26">
                <a:extLst>
                  <a:ext uri="{FF2B5EF4-FFF2-40B4-BE49-F238E27FC236}">
                    <a16:creationId xmlns:a16="http://schemas.microsoft.com/office/drawing/2014/main" id="{FE1EDB26-7456-4AD6-A3A7-163D8CE7648D}"/>
                  </a:ext>
                </a:extLst>
              </p:cNvPr>
              <p:cNvSpPr/>
              <p:nvPr/>
            </p:nvSpPr>
            <p:spPr>
              <a:xfrm>
                <a:off x="2842539" y="4205997"/>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8" name="직사각형 27">
                <a:extLst>
                  <a:ext uri="{FF2B5EF4-FFF2-40B4-BE49-F238E27FC236}">
                    <a16:creationId xmlns:a16="http://schemas.microsoft.com/office/drawing/2014/main" id="{2CA2A452-68E0-49D2-AAAD-00B5F9276E95}"/>
                  </a:ext>
                </a:extLst>
              </p:cNvPr>
              <p:cNvSpPr/>
              <p:nvPr/>
            </p:nvSpPr>
            <p:spPr>
              <a:xfrm>
                <a:off x="2040557" y="4474660"/>
                <a:ext cx="807087"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one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1E1FD636-EFDD-4F09-8AA3-78719B170500}"/>
                  </a:ext>
                </a:extLst>
              </p:cNvPr>
              <p:cNvSpPr/>
              <p:nvPr/>
            </p:nvSpPr>
            <p:spPr>
              <a:xfrm>
                <a:off x="2842539" y="4474659"/>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A0E2F80C-2BC9-4061-ABBF-862DAF44E32F}"/>
                  </a:ext>
                </a:extLst>
              </p:cNvPr>
              <p:cNvSpPr/>
              <p:nvPr/>
            </p:nvSpPr>
            <p:spPr>
              <a:xfrm>
                <a:off x="2040557" y="4743323"/>
                <a:ext cx="807087" cy="268664"/>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the</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sp>
            <p:nvSpPr>
              <p:cNvPr id="31" name="직사각형 30">
                <a:extLst>
                  <a:ext uri="{FF2B5EF4-FFF2-40B4-BE49-F238E27FC236}">
                    <a16:creationId xmlns:a16="http://schemas.microsoft.com/office/drawing/2014/main" id="{FB2EEDC1-2D39-4B89-A48F-BA9D5CB44A0D}"/>
                  </a:ext>
                </a:extLst>
              </p:cNvPr>
              <p:cNvSpPr/>
              <p:nvPr/>
            </p:nvSpPr>
            <p:spPr>
              <a:xfrm>
                <a:off x="2842539" y="4743321"/>
                <a:ext cx="1564964" cy="268663"/>
              </a:xfrm>
              <a:prstGeom prst="rect">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1,1,1,1,1,1</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sp>
          <p:nvSpPr>
            <p:cNvPr id="21" name="오각형 93">
              <a:extLst>
                <a:ext uri="{FF2B5EF4-FFF2-40B4-BE49-F238E27FC236}">
                  <a16:creationId xmlns:a16="http://schemas.microsoft.com/office/drawing/2014/main" id="{CF8370E0-093A-4C8F-82C8-B0A6826960D7}"/>
                </a:ext>
              </a:extLst>
            </p:cNvPr>
            <p:cNvSpPr/>
            <p:nvPr/>
          </p:nvSpPr>
          <p:spPr>
            <a:xfrm>
              <a:off x="6049526" y="4798880"/>
              <a:ext cx="1158520" cy="477892"/>
            </a:xfrm>
            <a:prstGeom prst="homePlate">
              <a:avLst>
                <a:gd name="adj" fmla="val 36048"/>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Reducer 2</a:t>
              </a:r>
            </a:p>
          </p:txBody>
        </p:sp>
        <p:sp>
          <p:nvSpPr>
            <p:cNvPr id="22" name="모서리가 둥근 직사각형 94">
              <a:extLst>
                <a:ext uri="{FF2B5EF4-FFF2-40B4-BE49-F238E27FC236}">
                  <a16:creationId xmlns:a16="http://schemas.microsoft.com/office/drawing/2014/main" id="{007971C1-5996-41AD-A875-E1980D1CDB73}"/>
                </a:ext>
              </a:extLst>
            </p:cNvPr>
            <p:cNvSpPr/>
            <p:nvPr/>
          </p:nvSpPr>
          <p:spPr>
            <a:xfrm>
              <a:off x="7547096" y="4765728"/>
              <a:ext cx="1590864" cy="705431"/>
            </a:xfrm>
            <a:prstGeom prst="roundRect">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0043B2"/>
                  </a:solidFill>
                  <a:latin typeface="SamsungOne 400" panose="020B0503030303020204" pitchFamily="34" charset="0"/>
                  <a:ea typeface="SamsungOne 400" panose="020B0503030303020204" pitchFamily="34" charset="0"/>
                </a:rPr>
                <a:t>is       2</a:t>
              </a:r>
            </a:p>
            <a:p>
              <a:r>
                <a:rPr lang="en-US" altLang="ko-KR" sz="1400" dirty="0">
                  <a:solidFill>
                    <a:srgbClr val="0043B2"/>
                  </a:solidFill>
                  <a:latin typeface="SamsungOne 400" panose="020B0503030303020204" pitchFamily="34" charset="0"/>
                  <a:ea typeface="SamsungOne 400" panose="020B0503030303020204" pitchFamily="34" charset="0"/>
                </a:rPr>
                <a:t>one   1</a:t>
              </a:r>
            </a:p>
            <a:p>
              <a:r>
                <a:rPr lang="en-US" altLang="ko-KR" sz="1400" dirty="0">
                  <a:solidFill>
                    <a:srgbClr val="0043B2"/>
                  </a:solidFill>
                  <a:latin typeface="SamsungOne 400" panose="020B0503030303020204" pitchFamily="34" charset="0"/>
                  <a:ea typeface="SamsungOne 400" panose="020B0503030303020204" pitchFamily="34" charset="0"/>
                </a:rPr>
                <a:t>the    6</a:t>
              </a:r>
              <a:endParaRPr lang="ko-KR" altLang="en-US" sz="1400" dirty="0">
                <a:solidFill>
                  <a:srgbClr val="0043B2"/>
                </a:solidFill>
                <a:ea typeface="SamsungOneKorean 400" panose="020B0503030303020204" pitchFamily="50" charset="-127"/>
              </a:endParaRPr>
            </a:p>
          </p:txBody>
        </p:sp>
        <p:cxnSp>
          <p:nvCxnSpPr>
            <p:cNvPr id="23" name="직선 화살표 연결선 22">
              <a:extLst>
                <a:ext uri="{FF2B5EF4-FFF2-40B4-BE49-F238E27FC236}">
                  <a16:creationId xmlns:a16="http://schemas.microsoft.com/office/drawing/2014/main" id="{1D0B2258-6EBD-4C77-AF6A-AAAAA1E38659}"/>
                </a:ext>
              </a:extLst>
            </p:cNvPr>
            <p:cNvCxnSpPr/>
            <p:nvPr/>
          </p:nvCxnSpPr>
          <p:spPr>
            <a:xfrm flipH="1">
              <a:off x="5629275" y="5037826"/>
              <a:ext cx="410726" cy="0"/>
            </a:xfrm>
            <a:prstGeom prst="straightConnector1">
              <a:avLst/>
            </a:prstGeom>
            <a:ln w="19050">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05C8763A-49AC-4968-BC4C-C150568D5F5B}"/>
                </a:ext>
              </a:extLst>
            </p:cNvPr>
            <p:cNvCxnSpPr>
              <a:stCxn id="21" idx="3"/>
            </p:cNvCxnSpPr>
            <p:nvPr/>
          </p:nvCxnSpPr>
          <p:spPr>
            <a:xfrm flipV="1">
              <a:off x="7208046" y="5037823"/>
              <a:ext cx="307179" cy="3"/>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DAAB1075-E98F-4615-96F7-3A42FE60CB93}"/>
                </a:ext>
              </a:extLst>
            </p:cNvPr>
            <p:cNvSpPr/>
            <p:nvPr/>
          </p:nvSpPr>
          <p:spPr>
            <a:xfrm>
              <a:off x="7513026" y="5487635"/>
              <a:ext cx="1039067" cy="261610"/>
            </a:xfrm>
            <a:prstGeom prst="rect">
              <a:avLst/>
            </a:prstGeom>
            <a:ln>
              <a:noFill/>
            </a:ln>
          </p:spPr>
          <p:txBody>
            <a:bodyPr wrap="none">
              <a:spAutoFit/>
            </a:bodyPr>
            <a:lstStyle/>
            <a:p>
              <a:pPr algn="ctr"/>
              <a:r>
                <a:rPr lang="en-US" altLang="ko-KR" sz="1100" dirty="0">
                  <a:solidFill>
                    <a:srgbClr val="0043B2"/>
                  </a:solidFill>
                  <a:latin typeface="SamsungOne-600" panose="020B0703030303020204"/>
                  <a:ea typeface="SamsungOneKorean 400" panose="020B0503030303020204" pitchFamily="50" charset="-127"/>
                </a:rPr>
                <a:t>Part-r-00002</a:t>
              </a:r>
              <a:endParaRPr lang="ko-KR" altLang="en-US" sz="1100" dirty="0">
                <a:solidFill>
                  <a:srgbClr val="0043B2"/>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133520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77F5E14-0FF8-4082-B8C4-623CC5C63361}"/>
              </a:ext>
            </a:extLst>
          </p:cNvPr>
          <p:cNvSpPr>
            <a:spLocks noGrp="1"/>
          </p:cNvSpPr>
          <p:nvPr>
            <p:ph type="body" sz="quarter" idx="10"/>
          </p:nvPr>
        </p:nvSpPr>
        <p:spPr/>
        <p:txBody>
          <a:bodyPr/>
          <a:lstStyle/>
          <a:p>
            <a:r>
              <a:rPr lang="en-US" altLang="ko-KR" sz="3600" dirty="0" err="1">
                <a:solidFill>
                  <a:schemeClr val="tx1"/>
                </a:solidFill>
                <a:ea typeface="Samsung Sharp Sans Regular" pitchFamily="2" charset="0"/>
                <a:cs typeface="Samsung Sharp Sans Regular" pitchFamily="2" charset="0"/>
              </a:rPr>
              <a:t>Xử</a:t>
            </a:r>
            <a:r>
              <a:rPr lang="en-US" altLang="ko-KR" sz="3600" dirty="0">
                <a:solidFill>
                  <a:schemeClr val="tx1"/>
                </a:solidFill>
                <a:ea typeface="Samsung Sharp Sans Regular" pitchFamily="2" charset="0"/>
                <a:cs typeface="Samsung Sharp Sans Regular" pitchFamily="2" charset="0"/>
              </a:rPr>
              <a:t> </a:t>
            </a:r>
            <a:r>
              <a:rPr lang="en-US" altLang="ko-KR" sz="3600" dirty="0" err="1">
                <a:solidFill>
                  <a:schemeClr val="tx1"/>
                </a:solidFill>
                <a:ea typeface="Samsung Sharp Sans Regular" pitchFamily="2" charset="0"/>
                <a:cs typeface="Samsung Sharp Sans Regular" pitchFamily="2" charset="0"/>
              </a:rPr>
              <a:t>lý</a:t>
            </a:r>
            <a:r>
              <a:rPr lang="en-US" altLang="ko-KR" sz="3600" dirty="0">
                <a:solidFill>
                  <a:schemeClr val="tx1"/>
                </a:solidFill>
                <a:ea typeface="Samsung Sharp Sans Regular" pitchFamily="2" charset="0"/>
                <a:cs typeface="Samsung Sharp Sans Regular" pitchFamily="2" charset="0"/>
              </a:rPr>
              <a:t> Big Data</a:t>
            </a:r>
          </a:p>
        </p:txBody>
      </p:sp>
      <p:sp>
        <p:nvSpPr>
          <p:cNvPr id="3" name="텍스트 개체 틀 2">
            <a:extLst>
              <a:ext uri="{FF2B5EF4-FFF2-40B4-BE49-F238E27FC236}">
                <a16:creationId xmlns:a16="http://schemas.microsoft.com/office/drawing/2014/main" id="{A42C5F88-02CB-450C-97B8-7B9262368F6F}"/>
              </a:ext>
            </a:extLst>
          </p:cNvPr>
          <p:cNvSpPr>
            <a:spLocks noGrp="1"/>
          </p:cNvSpPr>
          <p:nvPr>
            <p:ph type="body" sz="quarter" idx="11"/>
          </p:nvPr>
        </p:nvSpPr>
        <p:spPr/>
        <p:txBody>
          <a:bodyPr/>
          <a:lstStyle/>
          <a:p>
            <a:r>
              <a:rPr lang="en-US" altLang="ko-KR" sz="2000" dirty="0" err="1">
                <a:solidFill>
                  <a:schemeClr val="bg1">
                    <a:lumMod val="50000"/>
                  </a:schemeClr>
                </a:solidFill>
                <a:ea typeface="Samsung Sharp Sans Regular" pitchFamily="2" charset="0"/>
                <a:cs typeface="Samsung Sharp Sans Regular" pitchFamily="2" charset="0"/>
              </a:rPr>
              <a:t>Bài</a:t>
            </a:r>
            <a:r>
              <a:rPr lang="en-US" altLang="ko-KR" sz="2000" dirty="0">
                <a:solidFill>
                  <a:schemeClr val="bg1">
                    <a:lumMod val="50000"/>
                  </a:schemeClr>
                </a:solidFill>
                <a:ea typeface="Samsung Sharp Sans Regular" pitchFamily="2" charset="0"/>
                <a:cs typeface="Samsung Sharp Sans Regular" pitchFamily="2" charset="0"/>
              </a:rPr>
              <a:t> 1. </a:t>
            </a:r>
            <a:endParaRPr lang="en-US" altLang="ko-KR" sz="5400" dirty="0">
              <a:solidFill>
                <a:schemeClr val="bg1">
                  <a:lumMod val="50000"/>
                </a:schemeClr>
              </a:solidFill>
              <a:ea typeface="Samsung Sharp Sans Regular" pitchFamily="2" charset="0"/>
              <a:cs typeface="Samsung Sharp Sans Regular" pitchFamily="2" charset="0"/>
            </a:endParaRPr>
          </a:p>
        </p:txBody>
      </p:sp>
      <p:sp>
        <p:nvSpPr>
          <p:cNvPr id="4" name="직사각형 3">
            <a:extLst>
              <a:ext uri="{FF2B5EF4-FFF2-40B4-BE49-F238E27FC236}">
                <a16:creationId xmlns:a16="http://schemas.microsoft.com/office/drawing/2014/main" id="{0ABCCBD6-CA5B-4C24-9BDF-FE837616839B}"/>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1.1. </a:t>
            </a:r>
            <a:r>
              <a:rPr lang="en-US" altLang="ko-KR" dirty="0" err="1">
                <a:solidFill>
                  <a:schemeClr val="bg1">
                    <a:lumMod val="65000"/>
                  </a:schemeClr>
                </a:solidFill>
                <a:latin typeface="SamsungOne-400" panose="020B0503030303020204" pitchFamily="34" charset="0"/>
                <a:ea typeface="SamsungOne-400" panose="020B0503030303020204" pitchFamily="34" charset="0"/>
              </a:rPr>
              <a:t>Ứng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dụng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5" name="직사각형 4">
            <a:extLst>
              <a:ext uri="{FF2B5EF4-FFF2-40B4-BE49-F238E27FC236}">
                <a16:creationId xmlns:a16="http://schemas.microsoft.com/office/drawing/2014/main" id="{EFE9E2F9-2D95-4E5C-B045-440EA151472E}"/>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9338827B-8C32-418A-840E-0644B59A97AC}"/>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solidFill>
                <a:latin typeface="SamsungOne-400" panose="020B0503030303020204" pitchFamily="34" charset="0"/>
                <a:ea typeface="SamsungOne-400" panose="020B0503030303020204" pitchFamily="34" charset="0"/>
              </a:rPr>
              <a:t>1.2. Big Data </a:t>
            </a:r>
            <a:r>
              <a:rPr lang="en-US" altLang="ko-KR" dirty="0" err="1">
                <a:solidFill>
                  <a:schemeClr val="tx1"/>
                </a:solidFill>
                <a:latin typeface="SamsungOne-400" panose="020B0503030303020204" pitchFamily="34" charset="0"/>
                <a:ea typeface="SamsungOne-400" panose="020B0503030303020204" pitchFamily="34" charset="0"/>
              </a:rPr>
              <a:t>trên</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Đám</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mây</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công</a:t>
            </a:r>
            <a:r>
              <a:rPr lang="en-US" altLang="ko-KR" dirty="0">
                <a:solidFill>
                  <a:schemeClr val="tx1"/>
                </a:solidFill>
                <a:latin typeface="SamsungOne-400" panose="020B0503030303020204" pitchFamily="34" charset="0"/>
                <a:ea typeface="SamsungOne-400" panose="020B0503030303020204" pitchFamily="34" charset="0"/>
              </a:rPr>
              <a:t> </a:t>
            </a:r>
            <a:r>
              <a:rPr lang="en-US" altLang="ko-KR" dirty="0" err="1">
                <a:solidFill>
                  <a:schemeClr val="tx1"/>
                </a:solidFill>
                <a:latin typeface="SamsungOne-400" panose="020B0503030303020204" pitchFamily="34" charset="0"/>
                <a:ea typeface="SamsungOne-400" panose="020B0503030303020204" pitchFamily="34" charset="0"/>
              </a:rPr>
              <a:t>cộng</a:t>
            </a:r>
            <a:r>
              <a:rPr lang="en-US" altLang="ko-KR" dirty="0">
                <a:solidFill>
                  <a:schemeClr val="tx1"/>
                </a:solidFill>
                <a:latin typeface="SamsungOne-400" panose="020B0503030303020204" pitchFamily="34" charset="0"/>
                <a:ea typeface="SamsungOne-400" panose="020B0503030303020204" pitchFamily="34" charset="0"/>
              </a:rPr>
              <a:t> </a:t>
            </a:r>
          </a:p>
        </p:txBody>
      </p:sp>
      <p:sp>
        <p:nvSpPr>
          <p:cNvPr id="7" name="직사각형 6">
            <a:extLst>
              <a:ext uri="{FF2B5EF4-FFF2-40B4-BE49-F238E27FC236}">
                <a16:creationId xmlns:a16="http://schemas.microsoft.com/office/drawing/2014/main" id="{3A80568F-CD8C-4996-AB20-9073F8A82E89}"/>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31079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Định</a:t>
            </a:r>
            <a:r>
              <a:rPr lang="en-US" altLang="ko-KR" dirty="0"/>
              <a:t> </a:t>
            </a:r>
            <a:r>
              <a:rPr lang="en-US" altLang="ko-KR" dirty="0" err="1"/>
              <a:t>nghĩa</a:t>
            </a:r>
            <a:r>
              <a:rPr lang="en-US" altLang="ko-KR" dirty="0"/>
              <a:t> </a:t>
            </a:r>
            <a:r>
              <a:rPr lang="en-US" altLang="ko-KR" dirty="0" err="1"/>
              <a:t>từ</a:t>
            </a:r>
            <a:r>
              <a:rPr lang="en-US" altLang="ko-KR" dirty="0"/>
              <a:t> </a:t>
            </a:r>
            <a:r>
              <a:rPr lang="en-US" altLang="ko-KR" dirty="0" err="1"/>
              <a:t>điển</a:t>
            </a:r>
            <a:r>
              <a:rPr lang="en-US" altLang="ko-KR" dirty="0"/>
              <a:t> “</a:t>
            </a:r>
            <a:r>
              <a:rPr lang="en-US" altLang="ko-KR" dirty="0" err="1"/>
              <a:t>Điện</a:t>
            </a:r>
            <a:r>
              <a:rPr lang="en-US" altLang="ko-KR" dirty="0"/>
              <a:t> </a:t>
            </a:r>
            <a:r>
              <a:rPr lang="en-US" altLang="ko-KR" dirty="0" err="1"/>
              <a:t>toán</a:t>
            </a:r>
            <a:r>
              <a:rPr lang="en-US" altLang="ko-KR" dirty="0"/>
              <a:t> </a:t>
            </a:r>
            <a:r>
              <a:rPr lang="en-US" altLang="ko-KR" dirty="0" err="1"/>
              <a:t>đám</a:t>
            </a:r>
            <a:r>
              <a:rPr lang="en-US" altLang="ko-KR" dirty="0"/>
              <a:t> </a:t>
            </a:r>
            <a:r>
              <a:rPr lang="en-US" altLang="ko-KR" dirty="0" err="1"/>
              <a:t>mây</a:t>
            </a:r>
            <a:r>
              <a:rPr lang="en-US" altLang="ko-KR" dirty="0"/>
              <a:t>”</a:t>
            </a:r>
            <a:endParaRPr lang="ko-KR" altLang="en-US" dirty="0"/>
          </a:p>
        </p:txBody>
      </p:sp>
      <p:pic>
        <p:nvPicPr>
          <p:cNvPr id="8" name="Picture 2">
            <a:extLst>
              <a:ext uri="{FF2B5EF4-FFF2-40B4-BE49-F238E27FC236}">
                <a16:creationId xmlns:a16="http://schemas.microsoft.com/office/drawing/2014/main" id="{7D2F9B37-9F0C-46EA-96F5-9FFC55CACB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984" y="3074138"/>
            <a:ext cx="1241030" cy="1241030"/>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a:extLst>
              <a:ext uri="{FF2B5EF4-FFF2-40B4-BE49-F238E27FC236}">
                <a16:creationId xmlns:a16="http://schemas.microsoft.com/office/drawing/2014/main" id="{68F7028B-C10E-4C8E-AD00-89B5F4A8F188}"/>
              </a:ext>
            </a:extLst>
          </p:cNvPr>
          <p:cNvPicPr>
            <a:picLocks noChangeAspect="1"/>
          </p:cNvPicPr>
          <p:nvPr/>
        </p:nvPicPr>
        <p:blipFill rotWithShape="1">
          <a:blip r:embed="rId4"/>
          <a:srcRect l="32738" r="32677"/>
          <a:stretch/>
        </p:blipFill>
        <p:spPr>
          <a:xfrm>
            <a:off x="7972975" y="4834997"/>
            <a:ext cx="941323" cy="1259803"/>
          </a:xfrm>
          <a:prstGeom prst="rect">
            <a:avLst/>
          </a:prstGeom>
        </p:spPr>
      </p:pic>
      <p:sp>
        <p:nvSpPr>
          <p:cNvPr id="10" name="TextBox 9">
            <a:extLst>
              <a:ext uri="{FF2B5EF4-FFF2-40B4-BE49-F238E27FC236}">
                <a16:creationId xmlns:a16="http://schemas.microsoft.com/office/drawing/2014/main" id="{060193D9-0EA6-4892-A97E-BB2D7A63BA70}"/>
              </a:ext>
            </a:extLst>
          </p:cNvPr>
          <p:cNvSpPr txBox="1"/>
          <p:nvPr/>
        </p:nvSpPr>
        <p:spPr>
          <a:xfrm>
            <a:off x="2576148" y="2758077"/>
            <a:ext cx="6544663" cy="1021556"/>
          </a:xfrm>
          <a:prstGeom prst="wedgeRoundRectCallout">
            <a:avLst>
              <a:gd name="adj1" fmla="val -55927"/>
              <a:gd name="adj2" fmla="val 70584"/>
              <a:gd name="adj3" fmla="val 16667"/>
            </a:avLst>
          </a:prstGeom>
          <a:noFill/>
          <a:ln w="28575">
            <a:solidFill>
              <a:srgbClr val="2D95EC"/>
            </a:solidFill>
          </a:ln>
        </p:spPr>
        <p:txBody>
          <a:bodyPr wrap="square" anchor="ctr">
            <a:noAutofit/>
          </a:bodyPr>
          <a:lstStyle>
            <a:defPPr>
              <a:defRPr lang="en-US"/>
            </a:defPPr>
            <a:lvl2pPr marL="0" lvl="1" algn="ctr">
              <a:defRPr>
                <a:solidFill>
                  <a:schemeClr val="tx1">
                    <a:lumMod val="75000"/>
                    <a:lumOff val="25000"/>
                  </a:schemeClr>
                </a:solidFill>
                <a:latin typeface="SamsungOne-600" panose="020B0703030303020204" pitchFamily="34" charset="0"/>
                <a:ea typeface="SamsungOne-600" panose="020B0703030303020204" pitchFamily="34" charset="0"/>
              </a:defRPr>
            </a:lvl2pPr>
          </a:lstStyle>
          <a:p>
            <a:pPr lvl="1"/>
            <a:r>
              <a:rPr lang="vi-VN" altLang="ko-KR" dirty="0"/>
              <a:t>“Việc sử dụng một mạng máy chủ từ xa được lưu trữ trên Internet để lưu trữ, quản lý và xử lý dữ liệu, thay vì máy chủ cục bộ hoặc máy tính cá nhân.”</a:t>
            </a:r>
            <a:endParaRPr lang="en-US" altLang="ko-KR" dirty="0"/>
          </a:p>
        </p:txBody>
      </p:sp>
      <p:sp>
        <p:nvSpPr>
          <p:cNvPr id="11" name="TextBox 10">
            <a:extLst>
              <a:ext uri="{FF2B5EF4-FFF2-40B4-BE49-F238E27FC236}">
                <a16:creationId xmlns:a16="http://schemas.microsoft.com/office/drawing/2014/main" id="{302788DC-BB44-414A-885C-C81BC8EC8803}"/>
              </a:ext>
            </a:extLst>
          </p:cNvPr>
          <p:cNvSpPr txBox="1"/>
          <p:nvPr/>
        </p:nvSpPr>
        <p:spPr>
          <a:xfrm>
            <a:off x="863277" y="4551518"/>
            <a:ext cx="6544663" cy="782763"/>
          </a:xfrm>
          <a:prstGeom prst="wedgeRoundRectCallout">
            <a:avLst>
              <a:gd name="adj1" fmla="val 57024"/>
              <a:gd name="adj2" fmla="val 102418"/>
              <a:gd name="adj3" fmla="val 16667"/>
            </a:avLst>
          </a:prstGeom>
          <a:noFill/>
          <a:ln w="28575">
            <a:solidFill>
              <a:srgbClr val="2D95EC"/>
            </a:solidFill>
          </a:ln>
        </p:spPr>
        <p:txBody>
          <a:bodyPr wrap="square" anchor="ctr">
            <a:noAutofit/>
          </a:bodyPr>
          <a:lstStyle>
            <a:defPPr>
              <a:defRPr lang="en-US"/>
            </a:defPPr>
            <a:lvl2pPr marL="0" lvl="1" algn="ctr">
              <a:defRPr sz="2000">
                <a:latin typeface="SamsungOne-600" panose="020B0703030303020204" pitchFamily="34" charset="0"/>
                <a:ea typeface="SamsungOne-600" panose="020B0703030303020204" pitchFamily="34" charset="0"/>
              </a:defRPr>
            </a:lvl2pPr>
          </a:lstStyle>
          <a:p>
            <a:pPr lvl="1"/>
            <a:r>
              <a:rPr lang="vi-VN" altLang="ko-KR" sz="1800" dirty="0">
                <a:solidFill>
                  <a:schemeClr val="tx1">
                    <a:lumMod val="75000"/>
                    <a:lumOff val="25000"/>
                  </a:schemeClr>
                </a:solidFill>
              </a:rPr>
              <a:t>“Việc lưu trữ dữ liệu máy tính được sử dụng thường xuyên trên nhiều máy chủ có thể được truy cập thông qua Internet.”</a:t>
            </a:r>
            <a:endParaRPr lang="en-US" altLang="ko-KR" sz="1800" dirty="0">
              <a:solidFill>
                <a:schemeClr val="tx1">
                  <a:lumMod val="75000"/>
                  <a:lumOff val="25000"/>
                </a:schemeClr>
              </a:solidFill>
            </a:endParaRPr>
          </a:p>
        </p:txBody>
      </p:sp>
    </p:spTree>
    <p:extLst>
      <p:ext uri="{BB962C8B-B14F-4D97-AF65-F5344CB8AC3E}">
        <p14:creationId xmlns:p14="http://schemas.microsoft.com/office/powerpoint/2010/main" val="3367761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pic>
        <p:nvPicPr>
          <p:cNvPr id="8" name="그림 7">
            <a:extLst>
              <a:ext uri="{FF2B5EF4-FFF2-40B4-BE49-F238E27FC236}">
                <a16:creationId xmlns:a16="http://schemas.microsoft.com/office/drawing/2014/main" id="{CE2D4E86-4A7F-4305-88EC-70237E9CD7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7926" y="2239609"/>
            <a:ext cx="4632420" cy="3887926"/>
          </a:xfrm>
          <a:prstGeom prst="rect">
            <a:avLst/>
          </a:prstGeom>
        </p:spPr>
      </p:pic>
      <p:sp>
        <p:nvSpPr>
          <p:cNvPr id="9" name="TextBox 8">
            <a:extLst>
              <a:ext uri="{FF2B5EF4-FFF2-40B4-BE49-F238E27FC236}">
                <a16:creationId xmlns:a16="http://schemas.microsoft.com/office/drawing/2014/main" id="{37C15D31-4B6B-4622-B539-2F28EAB85B09}"/>
              </a:ext>
            </a:extLst>
          </p:cNvPr>
          <p:cNvSpPr txBox="1"/>
          <p:nvPr/>
        </p:nvSpPr>
        <p:spPr>
          <a:xfrm>
            <a:off x="7904193" y="1839499"/>
            <a:ext cx="1441420" cy="400110"/>
          </a:xfrm>
          <a:prstGeom prst="rect">
            <a:avLst/>
          </a:prstGeom>
          <a:noFill/>
        </p:spPr>
        <p:txBody>
          <a:bodyPr wrap="none" rtlCol="0">
            <a:spAutoFit/>
          </a:bodyPr>
          <a:lstStyle/>
          <a:p>
            <a:pPr algn="r"/>
            <a:r>
              <a:rPr lang="en-US" altLang="ko-KR" sz="2000" dirty="0">
                <a:latin typeface="SamsungOne-800C" panose="020B0906030303020204" pitchFamily="34" charset="0"/>
                <a:ea typeface="SamsungOne-800C" panose="020B0906030303020204" pitchFamily="34" charset="0"/>
              </a:rPr>
              <a:t>[</a:t>
            </a:r>
            <a:r>
              <a:rPr lang="en-US" altLang="ko-KR" sz="2000" dirty="0" err="1">
                <a:latin typeface="SamsungOne-700" panose="020B0803030303020204" pitchFamily="34" charset="0"/>
                <a:ea typeface="SamsungOne-700" panose="020B0803030303020204" pitchFamily="34" charset="0"/>
              </a:rPr>
              <a:t>Thảo</a:t>
            </a:r>
            <a:r>
              <a:rPr lang="en-US" altLang="ko-KR" sz="2000" dirty="0">
                <a:latin typeface="SamsungOne-700" panose="020B0803030303020204" pitchFamily="34" charset="0"/>
                <a:ea typeface="SamsungOne-700" panose="020B0803030303020204" pitchFamily="34" charset="0"/>
              </a:rPr>
              <a:t> </a:t>
            </a:r>
            <a:r>
              <a:rPr lang="en-US" altLang="ko-KR" sz="2000" dirty="0" err="1">
                <a:latin typeface="SamsungOne-700" panose="020B0803030303020204" pitchFamily="34" charset="0"/>
                <a:ea typeface="SamsungOne-700" panose="020B0803030303020204" pitchFamily="34" charset="0"/>
              </a:rPr>
              <a:t>luận</a:t>
            </a:r>
            <a:r>
              <a:rPr lang="en-US" altLang="ko-KR" sz="2000" dirty="0">
                <a:latin typeface="SamsungOne-800C" panose="020B0906030303020204" pitchFamily="34" charset="0"/>
                <a:ea typeface="SamsungOne-800C" panose="020B0906030303020204" pitchFamily="34" charset="0"/>
              </a:rPr>
              <a:t>]</a:t>
            </a:r>
            <a:endParaRPr lang="ko-KR" altLang="en-US" sz="2000" dirty="0">
              <a:latin typeface="SamsungOne-800C" panose="020B0906030303020204" pitchFamily="34" charset="0"/>
              <a:ea typeface="SamsungOneKorean 400" panose="020B0503030303020204" pitchFamily="50" charset="-127"/>
            </a:endParaRPr>
          </a:p>
        </p:txBody>
      </p:sp>
    </p:spTree>
    <p:extLst>
      <p:ext uri="{BB962C8B-B14F-4D97-AF65-F5344CB8AC3E}">
        <p14:creationId xmlns:p14="http://schemas.microsoft.com/office/powerpoint/2010/main" val="44436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điểm</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Điện</a:t>
            </a:r>
            <a:r>
              <a:rPr lang="en-US" altLang="ko-KR" dirty="0"/>
              <a:t> </a:t>
            </a:r>
            <a:r>
              <a:rPr lang="en-US" altLang="ko-KR" dirty="0" err="1"/>
              <a:t>toán</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có</a:t>
            </a:r>
            <a:r>
              <a:rPr lang="en-US" altLang="ko-KR" dirty="0"/>
              <a:t> ý </a:t>
            </a:r>
            <a:r>
              <a:rPr lang="en-US" altLang="ko-KR" dirty="0" err="1"/>
              <a:t>nghĩa</a:t>
            </a:r>
            <a:r>
              <a:rPr lang="en-US" altLang="ko-KR" dirty="0"/>
              <a:t> </a:t>
            </a:r>
            <a:r>
              <a:rPr lang="en-US" altLang="ko-KR" dirty="0" err="1"/>
              <a:t>gì</a:t>
            </a:r>
            <a:r>
              <a:rPr lang="en-US" altLang="ko-KR" dirty="0"/>
              <a:t> </a:t>
            </a:r>
            <a:r>
              <a:rPr lang="en-US" altLang="ko-KR" dirty="0" err="1"/>
              <a:t>từ</a:t>
            </a:r>
            <a:r>
              <a:rPr lang="en-US" altLang="ko-KR" dirty="0"/>
              <a:t> </a:t>
            </a:r>
            <a:r>
              <a:rPr lang="en-US" altLang="ko-KR" dirty="0" err="1"/>
              <a:t>các</a:t>
            </a:r>
            <a:r>
              <a:rPr lang="en-US" altLang="ko-KR" dirty="0"/>
              <a:t> </a:t>
            </a:r>
            <a:r>
              <a:rPr lang="en-US" altLang="ko-KR" dirty="0" err="1"/>
              <a:t>quan</a:t>
            </a:r>
            <a:r>
              <a:rPr lang="en-US" altLang="ko-KR" dirty="0"/>
              <a:t> </a:t>
            </a:r>
            <a:r>
              <a:rPr lang="en-US" altLang="ko-KR" dirty="0" err="1"/>
              <a:t>điểm</a:t>
            </a:r>
            <a:r>
              <a:rPr lang="en-US" altLang="ko-KR" dirty="0"/>
              <a:t> </a:t>
            </a:r>
            <a:r>
              <a:rPr lang="en-US" altLang="ko-KR" dirty="0" err="1"/>
              <a:t>khác</a:t>
            </a:r>
            <a:r>
              <a:rPr lang="en-US" altLang="ko-KR" dirty="0"/>
              <a:t> </a:t>
            </a:r>
            <a:r>
              <a:rPr lang="en-US" altLang="ko-KR" dirty="0" err="1"/>
              <a:t>nhau</a:t>
            </a:r>
            <a:endParaRPr lang="en-US" altLang="ko-KR" dirty="0"/>
          </a:p>
          <a:p>
            <a:pPr lvl="1"/>
            <a:r>
              <a:rPr lang="vi-VN" altLang="ko-KR" dirty="0"/>
              <a:t>Người dùng cuối</a:t>
            </a:r>
          </a:p>
          <a:p>
            <a:pPr lvl="1"/>
            <a:r>
              <a:rPr lang="vi-VN" altLang="ko-KR" dirty="0"/>
              <a:t>N</a:t>
            </a:r>
            <a:r>
              <a:rPr lang="en-US" altLang="ko-KR" dirty="0" err="1"/>
              <a:t>gười</a:t>
            </a:r>
            <a:r>
              <a:rPr lang="en-US" altLang="ko-KR" dirty="0"/>
              <a:t> </a:t>
            </a:r>
            <a:r>
              <a:rPr lang="en-US" altLang="ko-KR" dirty="0" err="1"/>
              <a:t>lập</a:t>
            </a:r>
            <a:r>
              <a:rPr lang="en-US" altLang="ko-KR" dirty="0"/>
              <a:t> </a:t>
            </a:r>
            <a:r>
              <a:rPr lang="en-US" altLang="ko-KR" dirty="0" err="1"/>
              <a:t>trình</a:t>
            </a:r>
            <a:r>
              <a:rPr lang="vi-VN" altLang="ko-KR" dirty="0"/>
              <a:t> ứng dụng</a:t>
            </a:r>
          </a:p>
          <a:p>
            <a:pPr lvl="1"/>
            <a:r>
              <a:rPr lang="vi-VN" altLang="ko-KR" dirty="0"/>
              <a:t>Nhà cung cấp dịch vụ</a:t>
            </a:r>
          </a:p>
          <a:p>
            <a:pPr lvl="1"/>
            <a:r>
              <a:rPr lang="vi-VN" altLang="ko-KR" dirty="0"/>
              <a:t>Quản lý cơ sở hạ tầng CNTT</a:t>
            </a:r>
          </a:p>
          <a:p>
            <a:pPr lvl="1"/>
            <a:r>
              <a:rPr lang="vi-VN" altLang="ko-KR" dirty="0"/>
              <a:t>CIO</a:t>
            </a:r>
          </a:p>
          <a:p>
            <a:pPr lvl="1"/>
            <a:r>
              <a:rPr lang="vi-VN" altLang="ko-KR" dirty="0"/>
              <a:t>CFO</a:t>
            </a:r>
            <a:endParaRPr lang="en-US" altLang="ko-KR" dirty="0"/>
          </a:p>
          <a:p>
            <a:endParaRPr lang="ko-KR" altLang="en-US" dirty="0"/>
          </a:p>
        </p:txBody>
      </p:sp>
      <p:grpSp>
        <p:nvGrpSpPr>
          <p:cNvPr id="49" name="그룹 48">
            <a:extLst>
              <a:ext uri="{FF2B5EF4-FFF2-40B4-BE49-F238E27FC236}">
                <a16:creationId xmlns:a16="http://schemas.microsoft.com/office/drawing/2014/main" id="{9238DCB2-9EA1-4EFE-9C3D-1A0222406BF7}"/>
              </a:ext>
            </a:extLst>
          </p:cNvPr>
          <p:cNvGrpSpPr/>
          <p:nvPr/>
        </p:nvGrpSpPr>
        <p:grpSpPr>
          <a:xfrm>
            <a:off x="3417037" y="2402915"/>
            <a:ext cx="5905083" cy="3771290"/>
            <a:chOff x="3417037" y="2402915"/>
            <a:chExt cx="5905083" cy="3771290"/>
          </a:xfrm>
        </p:grpSpPr>
        <p:grpSp>
          <p:nvGrpSpPr>
            <p:cNvPr id="50" name="그룹 49">
              <a:extLst>
                <a:ext uri="{FF2B5EF4-FFF2-40B4-BE49-F238E27FC236}">
                  <a16:creationId xmlns:a16="http://schemas.microsoft.com/office/drawing/2014/main" id="{ACA8A3BE-8473-44B9-89E4-43CB75E9D77A}"/>
                </a:ext>
              </a:extLst>
            </p:cNvPr>
            <p:cNvGrpSpPr/>
            <p:nvPr/>
          </p:nvGrpSpPr>
          <p:grpSpPr>
            <a:xfrm>
              <a:off x="4604198" y="3036791"/>
              <a:ext cx="3579229" cy="2399826"/>
              <a:chOff x="3951213" y="3211906"/>
              <a:chExt cx="3579229" cy="2399826"/>
            </a:xfrm>
          </p:grpSpPr>
          <p:pic>
            <p:nvPicPr>
              <p:cNvPr id="78" name="그림 77">
                <a:extLst>
                  <a:ext uri="{FF2B5EF4-FFF2-40B4-BE49-F238E27FC236}">
                    <a16:creationId xmlns:a16="http://schemas.microsoft.com/office/drawing/2014/main" id="{C7403AEA-8EFE-4E49-BF4D-933D48566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1213" y="3211906"/>
                <a:ext cx="3579229" cy="2399826"/>
              </a:xfrm>
              <a:prstGeom prst="rect">
                <a:avLst/>
              </a:prstGeom>
            </p:spPr>
          </p:pic>
          <p:grpSp>
            <p:nvGrpSpPr>
              <p:cNvPr id="79" name="그룹 78">
                <a:extLst>
                  <a:ext uri="{FF2B5EF4-FFF2-40B4-BE49-F238E27FC236}">
                    <a16:creationId xmlns:a16="http://schemas.microsoft.com/office/drawing/2014/main" id="{51BB9E6C-43B0-4511-829E-1070AF99CAED}"/>
                  </a:ext>
                </a:extLst>
              </p:cNvPr>
              <p:cNvGrpSpPr/>
              <p:nvPr/>
            </p:nvGrpSpPr>
            <p:grpSpPr>
              <a:xfrm>
                <a:off x="5149562" y="4451515"/>
                <a:ext cx="1498905" cy="887705"/>
                <a:chOff x="4309249" y="4925595"/>
                <a:chExt cx="1498905" cy="887705"/>
              </a:xfrm>
            </p:grpSpPr>
            <p:pic>
              <p:nvPicPr>
                <p:cNvPr id="84" name="그림 83">
                  <a:extLst>
                    <a:ext uri="{FF2B5EF4-FFF2-40B4-BE49-F238E27FC236}">
                      <a16:creationId xmlns:a16="http://schemas.microsoft.com/office/drawing/2014/main" id="{D0E2A182-32BC-44C0-BEAE-6343BF3421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249" y="4925595"/>
                  <a:ext cx="1066874" cy="887705"/>
                </a:xfrm>
                <a:prstGeom prst="rect">
                  <a:avLst/>
                </a:prstGeom>
              </p:spPr>
            </p:pic>
            <p:pic>
              <p:nvPicPr>
                <p:cNvPr id="85" name="그림 84">
                  <a:extLst>
                    <a:ext uri="{FF2B5EF4-FFF2-40B4-BE49-F238E27FC236}">
                      <a16:creationId xmlns:a16="http://schemas.microsoft.com/office/drawing/2014/main" id="{999BBB47-E92F-43D4-9C87-8A39105123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4091" y="4978941"/>
                  <a:ext cx="864063" cy="664049"/>
                </a:xfrm>
                <a:prstGeom prst="rect">
                  <a:avLst/>
                </a:prstGeom>
              </p:spPr>
            </p:pic>
          </p:grpSp>
          <p:pic>
            <p:nvPicPr>
              <p:cNvPr id="80" name="그림 79">
                <a:extLst>
                  <a:ext uri="{FF2B5EF4-FFF2-40B4-BE49-F238E27FC236}">
                    <a16:creationId xmlns:a16="http://schemas.microsoft.com/office/drawing/2014/main" id="{3B368BE5-4D03-4A3A-9E59-FC7C1181FB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8102" y="3953560"/>
                <a:ext cx="429769" cy="493777"/>
              </a:xfrm>
              <a:prstGeom prst="rect">
                <a:avLst/>
              </a:prstGeom>
            </p:spPr>
          </p:pic>
          <p:pic>
            <p:nvPicPr>
              <p:cNvPr id="81" name="그림 80">
                <a:extLst>
                  <a:ext uri="{FF2B5EF4-FFF2-40B4-BE49-F238E27FC236}">
                    <a16:creationId xmlns:a16="http://schemas.microsoft.com/office/drawing/2014/main" id="{6FB0ECCA-B823-4FAE-A740-D5CEB0E5A3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1385" y="4353982"/>
                <a:ext cx="408433" cy="496825"/>
              </a:xfrm>
              <a:prstGeom prst="rect">
                <a:avLst/>
              </a:prstGeom>
            </p:spPr>
          </p:pic>
          <p:pic>
            <p:nvPicPr>
              <p:cNvPr id="82" name="그림 81">
                <a:extLst>
                  <a:ext uri="{FF2B5EF4-FFF2-40B4-BE49-F238E27FC236}">
                    <a16:creationId xmlns:a16="http://schemas.microsoft.com/office/drawing/2014/main" id="{4F0EF140-26CF-488F-96F0-074A83360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6467" y="4341972"/>
                <a:ext cx="454153" cy="493777"/>
              </a:xfrm>
              <a:prstGeom prst="rect">
                <a:avLst/>
              </a:prstGeom>
            </p:spPr>
          </p:pic>
          <p:pic>
            <p:nvPicPr>
              <p:cNvPr id="83" name="그림 82">
                <a:extLst>
                  <a:ext uri="{FF2B5EF4-FFF2-40B4-BE49-F238E27FC236}">
                    <a16:creationId xmlns:a16="http://schemas.microsoft.com/office/drawing/2014/main" id="{E2BB64F4-91E5-47A4-BA20-50C3085AB1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5897" y="3880199"/>
                <a:ext cx="539497" cy="493777"/>
              </a:xfrm>
              <a:prstGeom prst="rect">
                <a:avLst/>
              </a:prstGeom>
            </p:spPr>
          </p:pic>
        </p:grpSp>
        <p:pic>
          <p:nvPicPr>
            <p:cNvPr id="51" name="그림 50">
              <a:extLst>
                <a:ext uri="{FF2B5EF4-FFF2-40B4-BE49-F238E27FC236}">
                  <a16:creationId xmlns:a16="http://schemas.microsoft.com/office/drawing/2014/main" id="{9FD732B0-8618-4667-9B5F-CE412528C9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53119" y="5453551"/>
              <a:ext cx="323089" cy="426721"/>
            </a:xfrm>
            <a:prstGeom prst="rect">
              <a:avLst/>
            </a:prstGeom>
          </p:spPr>
        </p:pic>
        <p:grpSp>
          <p:nvGrpSpPr>
            <p:cNvPr id="52" name="그룹 51">
              <a:extLst>
                <a:ext uri="{FF2B5EF4-FFF2-40B4-BE49-F238E27FC236}">
                  <a16:creationId xmlns:a16="http://schemas.microsoft.com/office/drawing/2014/main" id="{A6BA9B1C-28D7-483D-AC04-7A6AE238017E}"/>
                </a:ext>
              </a:extLst>
            </p:cNvPr>
            <p:cNvGrpSpPr/>
            <p:nvPr/>
          </p:nvGrpSpPr>
          <p:grpSpPr>
            <a:xfrm>
              <a:off x="5205840" y="2402915"/>
              <a:ext cx="768159" cy="680074"/>
              <a:chOff x="3753453" y="3066061"/>
              <a:chExt cx="768159" cy="680074"/>
            </a:xfrm>
          </p:grpSpPr>
          <p:pic>
            <p:nvPicPr>
              <p:cNvPr id="76" name="그림 75">
                <a:extLst>
                  <a:ext uri="{FF2B5EF4-FFF2-40B4-BE49-F238E27FC236}">
                    <a16:creationId xmlns:a16="http://schemas.microsoft.com/office/drawing/2014/main" id="{0B0CF990-47FC-4369-84C8-80D6FAE85DE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67972" y="3066061"/>
                <a:ext cx="323089" cy="426721"/>
              </a:xfrm>
              <a:prstGeom prst="rect">
                <a:avLst/>
              </a:prstGeom>
            </p:spPr>
          </p:pic>
          <p:sp>
            <p:nvSpPr>
              <p:cNvPr id="77" name="직사각형 76">
                <a:extLst>
                  <a:ext uri="{FF2B5EF4-FFF2-40B4-BE49-F238E27FC236}">
                    <a16:creationId xmlns:a16="http://schemas.microsoft.com/office/drawing/2014/main" id="{11BC1790-6A15-4CD3-A10D-9EE34E476401}"/>
                  </a:ext>
                </a:extLst>
              </p:cNvPr>
              <p:cNvSpPr/>
              <p:nvPr/>
            </p:nvSpPr>
            <p:spPr>
              <a:xfrm>
                <a:off x="3753453" y="3469136"/>
                <a:ext cx="768159" cy="276999"/>
              </a:xfrm>
              <a:prstGeom prst="rect">
                <a:avLst/>
              </a:prstGeom>
            </p:spPr>
            <p:txBody>
              <a:bodyPr wrap="none">
                <a:spAutoFit/>
              </a:bodyPr>
              <a:lstStyle/>
              <a:p>
                <a:r>
                  <a:rPr lang="en-US" altLang="ko-KR" sz="1200" dirty="0" err="1">
                    <a:solidFill>
                      <a:srgbClr val="0043B2"/>
                    </a:solidFill>
                    <a:latin typeface="SamsungOne-600" panose="020B0703030303020204"/>
                    <a:ea typeface="SamsungOne-600C" panose="020B0706030303020204" pitchFamily="34" charset="0"/>
                  </a:rPr>
                  <a:t>Học</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sinh</a:t>
                </a:r>
                <a:endParaRPr lang="ko-KR" altLang="en-US" sz="1200" dirty="0">
                  <a:ea typeface="SamsungOneKorean 400" panose="020B0503030303020204" pitchFamily="50" charset="-127"/>
                </a:endParaRPr>
              </a:p>
            </p:txBody>
          </p:sp>
        </p:grpSp>
        <p:grpSp>
          <p:nvGrpSpPr>
            <p:cNvPr id="53" name="그룹 52">
              <a:extLst>
                <a:ext uri="{FF2B5EF4-FFF2-40B4-BE49-F238E27FC236}">
                  <a16:creationId xmlns:a16="http://schemas.microsoft.com/office/drawing/2014/main" id="{AC86576A-AE58-44F3-B1D4-1B0E7708DBFD}"/>
                </a:ext>
              </a:extLst>
            </p:cNvPr>
            <p:cNvGrpSpPr/>
            <p:nvPr/>
          </p:nvGrpSpPr>
          <p:grpSpPr>
            <a:xfrm>
              <a:off x="6812455" y="2402915"/>
              <a:ext cx="904415" cy="709639"/>
              <a:chOff x="6813746" y="3071731"/>
              <a:chExt cx="904415" cy="709639"/>
            </a:xfrm>
          </p:grpSpPr>
          <p:pic>
            <p:nvPicPr>
              <p:cNvPr id="74" name="그림 73">
                <a:extLst>
                  <a:ext uri="{FF2B5EF4-FFF2-40B4-BE49-F238E27FC236}">
                    <a16:creationId xmlns:a16="http://schemas.microsoft.com/office/drawing/2014/main" id="{84A34457-2771-4D28-8AEC-25D63C6065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2391" y="3071731"/>
                <a:ext cx="323089" cy="426721"/>
              </a:xfrm>
              <a:prstGeom prst="rect">
                <a:avLst/>
              </a:prstGeom>
            </p:spPr>
          </p:pic>
          <p:sp>
            <p:nvSpPr>
              <p:cNvPr id="75" name="직사각형 74">
                <a:extLst>
                  <a:ext uri="{FF2B5EF4-FFF2-40B4-BE49-F238E27FC236}">
                    <a16:creationId xmlns:a16="http://schemas.microsoft.com/office/drawing/2014/main" id="{C2624443-8D88-438D-BCB3-0B11B301C6ED}"/>
                  </a:ext>
                </a:extLst>
              </p:cNvPr>
              <p:cNvSpPr/>
              <p:nvPr/>
            </p:nvSpPr>
            <p:spPr>
              <a:xfrm>
                <a:off x="6813746" y="3504371"/>
                <a:ext cx="904415" cy="276999"/>
              </a:xfrm>
              <a:prstGeom prst="rect">
                <a:avLst/>
              </a:prstGeom>
            </p:spPr>
            <p:txBody>
              <a:bodyPr wrap="none">
                <a:spAutoFit/>
              </a:bodyPr>
              <a:lstStyle/>
              <a:p>
                <a:r>
                  <a:rPr lang="en-US" altLang="ko-KR" sz="1200" dirty="0" err="1">
                    <a:solidFill>
                      <a:srgbClr val="0043B2"/>
                    </a:solidFill>
                    <a:latin typeface="SamsungOne-600" panose="020B0703030303020204"/>
                    <a:ea typeface="SamsungOne-600C" panose="020B0706030303020204" pitchFamily="34" charset="0"/>
                  </a:rPr>
                  <a:t>Giảng</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viên</a:t>
                </a:r>
                <a:endParaRPr lang="ko-KR" altLang="en-US" sz="1200" dirty="0">
                  <a:ea typeface="SamsungOneKorean 400" panose="020B0503030303020204" pitchFamily="50" charset="-127"/>
                </a:endParaRPr>
              </a:p>
            </p:txBody>
          </p:sp>
        </p:grpSp>
        <p:grpSp>
          <p:nvGrpSpPr>
            <p:cNvPr id="54" name="그룹 53">
              <a:extLst>
                <a:ext uri="{FF2B5EF4-FFF2-40B4-BE49-F238E27FC236}">
                  <a16:creationId xmlns:a16="http://schemas.microsoft.com/office/drawing/2014/main" id="{F4DFC8F1-B48D-47C4-9731-C3F92708215A}"/>
                </a:ext>
              </a:extLst>
            </p:cNvPr>
            <p:cNvGrpSpPr/>
            <p:nvPr/>
          </p:nvGrpSpPr>
          <p:grpSpPr>
            <a:xfrm>
              <a:off x="3417037" y="4447274"/>
              <a:ext cx="1404552" cy="699162"/>
              <a:chOff x="3023464" y="4756686"/>
              <a:chExt cx="1404552" cy="699162"/>
            </a:xfrm>
          </p:grpSpPr>
          <p:pic>
            <p:nvPicPr>
              <p:cNvPr id="72" name="그림 71">
                <a:extLst>
                  <a:ext uri="{FF2B5EF4-FFF2-40B4-BE49-F238E27FC236}">
                    <a16:creationId xmlns:a16="http://schemas.microsoft.com/office/drawing/2014/main" id="{5743F68D-53DE-466C-B92F-0AFEAA7ADA5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52157" y="4756686"/>
                <a:ext cx="323089" cy="426721"/>
              </a:xfrm>
              <a:prstGeom prst="rect">
                <a:avLst/>
              </a:prstGeom>
            </p:spPr>
          </p:pic>
          <p:sp>
            <p:nvSpPr>
              <p:cNvPr id="73" name="직사각형 72">
                <a:extLst>
                  <a:ext uri="{FF2B5EF4-FFF2-40B4-BE49-F238E27FC236}">
                    <a16:creationId xmlns:a16="http://schemas.microsoft.com/office/drawing/2014/main" id="{61D135B4-D5E2-4229-8625-39A94EA666F1}"/>
                  </a:ext>
                </a:extLst>
              </p:cNvPr>
              <p:cNvSpPr/>
              <p:nvPr/>
            </p:nvSpPr>
            <p:spPr>
              <a:xfrm>
                <a:off x="3023464" y="5178849"/>
                <a:ext cx="1404552" cy="276999"/>
              </a:xfrm>
              <a:prstGeom prst="rect">
                <a:avLst/>
              </a:prstGeom>
            </p:spPr>
            <p:txBody>
              <a:bodyPr wrap="none">
                <a:spAutoFit/>
              </a:bodyPr>
              <a:lstStyle/>
              <a:p>
                <a:pPr algn="ctr"/>
                <a:r>
                  <a:rPr lang="en-US" altLang="ko-KR" sz="1200" dirty="0" err="1">
                    <a:solidFill>
                      <a:srgbClr val="0043B2"/>
                    </a:solidFill>
                    <a:latin typeface="SamsungOne-600" panose="020B0703030303020204"/>
                    <a:ea typeface="SamsungOne-600C" panose="020B0706030303020204" pitchFamily="34" charset="0"/>
                  </a:rPr>
                  <a:t>Nhân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viên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quản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lý</a:t>
                </a:r>
                <a:endParaRPr lang="ko-KR" altLang="en-US" sz="1200" dirty="0">
                  <a:ea typeface="SamsungOneKorean 400" panose="020B0503030303020204" pitchFamily="50" charset="-127"/>
                </a:endParaRPr>
              </a:p>
            </p:txBody>
          </p:sp>
        </p:grpSp>
        <p:grpSp>
          <p:nvGrpSpPr>
            <p:cNvPr id="55" name="그룹 54">
              <a:extLst>
                <a:ext uri="{FF2B5EF4-FFF2-40B4-BE49-F238E27FC236}">
                  <a16:creationId xmlns:a16="http://schemas.microsoft.com/office/drawing/2014/main" id="{C90662F5-2E55-4C47-8F45-0BC398B95DC8}"/>
                </a:ext>
              </a:extLst>
            </p:cNvPr>
            <p:cNvGrpSpPr/>
            <p:nvPr/>
          </p:nvGrpSpPr>
          <p:grpSpPr>
            <a:xfrm>
              <a:off x="4886805" y="5460720"/>
              <a:ext cx="1588897" cy="713485"/>
              <a:chOff x="4318487" y="5635835"/>
              <a:chExt cx="1588897" cy="713485"/>
            </a:xfrm>
          </p:grpSpPr>
          <p:pic>
            <p:nvPicPr>
              <p:cNvPr id="70" name="그림 69">
                <a:extLst>
                  <a:ext uri="{FF2B5EF4-FFF2-40B4-BE49-F238E27FC236}">
                    <a16:creationId xmlns:a16="http://schemas.microsoft.com/office/drawing/2014/main" id="{DB5EC617-6781-47A9-96F6-040FE5DE74B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51392" y="5635835"/>
                <a:ext cx="323089" cy="426721"/>
              </a:xfrm>
              <a:prstGeom prst="rect">
                <a:avLst/>
              </a:prstGeom>
            </p:spPr>
          </p:pic>
          <p:sp>
            <p:nvSpPr>
              <p:cNvPr id="71" name="직사각형 70">
                <a:extLst>
                  <a:ext uri="{FF2B5EF4-FFF2-40B4-BE49-F238E27FC236}">
                    <a16:creationId xmlns:a16="http://schemas.microsoft.com/office/drawing/2014/main" id="{524A6665-2E38-4D26-A6B5-9E4AD14FA667}"/>
                  </a:ext>
                </a:extLst>
              </p:cNvPr>
              <p:cNvSpPr/>
              <p:nvPr/>
            </p:nvSpPr>
            <p:spPr>
              <a:xfrm>
                <a:off x="4318487" y="6072321"/>
                <a:ext cx="1588897" cy="276999"/>
              </a:xfrm>
              <a:prstGeom prst="rect">
                <a:avLst/>
              </a:prstGeom>
            </p:spPr>
            <p:txBody>
              <a:bodyPr wrap="none">
                <a:spAutoFit/>
              </a:bodyPr>
              <a:lstStyle/>
              <a:p>
                <a:r>
                  <a:rPr lang="vi-VN" altLang="ko-KR" sz="1200" dirty="0">
                    <a:solidFill>
                      <a:srgbClr val="0043B2"/>
                    </a:solidFill>
                    <a:latin typeface="SamsungOne-600" panose="020B0703030303020204"/>
                    <a:ea typeface="SamsungOne-600C" panose="020B0706030303020204" pitchFamily="34" charset="0"/>
                  </a:rPr>
                  <a:t>Khách thăm thư viện</a:t>
                </a:r>
                <a:endParaRPr lang="ko-KR" altLang="en-US" sz="1200" dirty="0">
                  <a:ea typeface="SamsungOneKorean 400" panose="020B0503030303020204" pitchFamily="50" charset="-127"/>
                </a:endParaRPr>
              </a:p>
            </p:txBody>
          </p:sp>
        </p:grpSp>
        <p:sp>
          <p:nvSpPr>
            <p:cNvPr id="56" name="직사각형 55">
              <a:extLst>
                <a:ext uri="{FF2B5EF4-FFF2-40B4-BE49-F238E27FC236}">
                  <a16:creationId xmlns:a16="http://schemas.microsoft.com/office/drawing/2014/main" id="{B5D26E05-C5D0-4412-B179-B3D6E182EDC8}"/>
                </a:ext>
              </a:extLst>
            </p:cNvPr>
            <p:cNvSpPr/>
            <p:nvPr/>
          </p:nvSpPr>
          <p:spPr>
            <a:xfrm>
              <a:off x="6752650" y="5897206"/>
              <a:ext cx="1124026" cy="276999"/>
            </a:xfrm>
            <a:prstGeom prst="rect">
              <a:avLst/>
            </a:prstGeom>
          </p:spPr>
          <p:txBody>
            <a:bodyPr wrap="none">
              <a:spAutoFit/>
            </a:bodyPr>
            <a:lstStyle/>
            <a:p>
              <a:r>
                <a:rPr lang="en-US" altLang="ko-KR" sz="1200" dirty="0" err="1">
                  <a:solidFill>
                    <a:srgbClr val="0043B2"/>
                  </a:solidFill>
                  <a:latin typeface="SamsungOne-600" panose="020B0703030303020204"/>
                  <a:ea typeface="SamsungOne-600C" panose="020B0706030303020204" pitchFamily="34" charset="0"/>
                </a:rPr>
                <a:t>Lập</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trình</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viên</a:t>
              </a:r>
              <a:endParaRPr lang="ko-KR" altLang="en-US" sz="1200" dirty="0">
                <a:ea typeface="SamsungOneKorean 400" panose="020B0503030303020204" pitchFamily="50" charset="-127"/>
              </a:endParaRPr>
            </a:p>
          </p:txBody>
        </p:sp>
        <p:grpSp>
          <p:nvGrpSpPr>
            <p:cNvPr id="57" name="그룹 56">
              <a:extLst>
                <a:ext uri="{FF2B5EF4-FFF2-40B4-BE49-F238E27FC236}">
                  <a16:creationId xmlns:a16="http://schemas.microsoft.com/office/drawing/2014/main" id="{FDE943FD-CBBE-4B9D-AA40-357B2DAE9348}"/>
                </a:ext>
              </a:extLst>
            </p:cNvPr>
            <p:cNvGrpSpPr/>
            <p:nvPr/>
          </p:nvGrpSpPr>
          <p:grpSpPr>
            <a:xfrm>
              <a:off x="7822992" y="4440564"/>
              <a:ext cx="1499128" cy="705872"/>
              <a:chOff x="6974433" y="4773732"/>
              <a:chExt cx="1499128" cy="705872"/>
            </a:xfrm>
          </p:grpSpPr>
          <p:pic>
            <p:nvPicPr>
              <p:cNvPr id="68" name="그림 67">
                <a:extLst>
                  <a:ext uri="{FF2B5EF4-FFF2-40B4-BE49-F238E27FC236}">
                    <a16:creationId xmlns:a16="http://schemas.microsoft.com/office/drawing/2014/main" id="{899CAF16-10DB-441F-9FBD-90D8975D7A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82453" y="4773732"/>
                <a:ext cx="323089" cy="426721"/>
              </a:xfrm>
              <a:prstGeom prst="rect">
                <a:avLst/>
              </a:prstGeom>
            </p:spPr>
          </p:pic>
          <p:sp>
            <p:nvSpPr>
              <p:cNvPr id="69" name="직사각형 68">
                <a:extLst>
                  <a:ext uri="{FF2B5EF4-FFF2-40B4-BE49-F238E27FC236}">
                    <a16:creationId xmlns:a16="http://schemas.microsoft.com/office/drawing/2014/main" id="{D12E9006-84B9-43CD-9AAC-CA1C8C6B4DD0}"/>
                  </a:ext>
                </a:extLst>
              </p:cNvPr>
              <p:cNvSpPr/>
              <p:nvPr/>
            </p:nvSpPr>
            <p:spPr>
              <a:xfrm>
                <a:off x="6974433" y="5202605"/>
                <a:ext cx="1499128" cy="276999"/>
              </a:xfrm>
              <a:prstGeom prst="rect">
                <a:avLst/>
              </a:prstGeom>
            </p:spPr>
            <p:txBody>
              <a:bodyPr wrap="none">
                <a:spAutoFit/>
              </a:bodyPr>
              <a:lstStyle/>
              <a:p>
                <a:r>
                  <a:rPr lang="en-US" altLang="ko-KR" sz="1200" dirty="0" err="1">
                    <a:solidFill>
                      <a:srgbClr val="0043B2"/>
                    </a:solidFill>
                    <a:latin typeface="SamsungOne-600" panose="020B0703030303020204"/>
                    <a:ea typeface="SamsungOne-600C" panose="020B0706030303020204" pitchFamily="34" charset="0"/>
                  </a:rPr>
                  <a:t>Các</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nhà</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nghiên</a:t>
                </a:r>
                <a:r>
                  <a:rPr lang="en-US" altLang="ko-KR" sz="1200" dirty="0">
                    <a:solidFill>
                      <a:srgbClr val="0043B2"/>
                    </a:solidFill>
                    <a:latin typeface="SamsungOne-600" panose="020B0703030303020204"/>
                    <a:ea typeface="SamsungOne-600C" panose="020B0706030303020204" pitchFamily="34" charset="0"/>
                  </a:rPr>
                  <a:t> </a:t>
                </a:r>
                <a:r>
                  <a:rPr lang="en-US" altLang="ko-KR" sz="1200" dirty="0" err="1">
                    <a:solidFill>
                      <a:srgbClr val="0043B2"/>
                    </a:solidFill>
                    <a:latin typeface="SamsungOne-600" panose="020B0703030303020204"/>
                    <a:ea typeface="SamsungOne-600C" panose="020B0706030303020204" pitchFamily="34" charset="0"/>
                  </a:rPr>
                  <a:t>cứu</a:t>
                </a:r>
                <a:endParaRPr lang="ko-KR" altLang="en-US" sz="1200" dirty="0">
                  <a:ea typeface="SamsungOneKorean 400" panose="020B0503030303020204" pitchFamily="50" charset="-127"/>
                </a:endParaRPr>
              </a:p>
            </p:txBody>
          </p:sp>
        </p:grpSp>
        <p:grpSp>
          <p:nvGrpSpPr>
            <p:cNvPr id="58" name="그룹 57">
              <a:extLst>
                <a:ext uri="{FF2B5EF4-FFF2-40B4-BE49-F238E27FC236}">
                  <a16:creationId xmlns:a16="http://schemas.microsoft.com/office/drawing/2014/main" id="{58A53D2C-7067-41C5-8704-72C1E503D6BF}"/>
                </a:ext>
              </a:extLst>
            </p:cNvPr>
            <p:cNvGrpSpPr/>
            <p:nvPr/>
          </p:nvGrpSpPr>
          <p:grpSpPr>
            <a:xfrm>
              <a:off x="4107275" y="2616275"/>
              <a:ext cx="4485283" cy="3057806"/>
              <a:chOff x="3454290" y="2791390"/>
              <a:chExt cx="4485283" cy="3057806"/>
            </a:xfrm>
          </p:grpSpPr>
          <p:cxnSp>
            <p:nvCxnSpPr>
              <p:cNvPr id="62" name="꺾인 연결선 45">
                <a:extLst>
                  <a:ext uri="{FF2B5EF4-FFF2-40B4-BE49-F238E27FC236}">
                    <a16:creationId xmlns:a16="http://schemas.microsoft.com/office/drawing/2014/main" id="{59375F11-12F0-4579-AF68-1F34A8004BF0}"/>
                  </a:ext>
                </a:extLst>
              </p:cNvPr>
              <p:cNvCxnSpPr>
                <a:cxnSpLocks/>
                <a:stCxn id="76" idx="1"/>
              </p:cNvCxnSpPr>
              <p:nvPr/>
            </p:nvCxnSpPr>
            <p:spPr>
              <a:xfrm rot="10800000" flipV="1">
                <a:off x="4468822" y="2791390"/>
                <a:ext cx="298553" cy="755493"/>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63" name="꺾인 연결선 47">
                <a:extLst>
                  <a:ext uri="{FF2B5EF4-FFF2-40B4-BE49-F238E27FC236}">
                    <a16:creationId xmlns:a16="http://schemas.microsoft.com/office/drawing/2014/main" id="{0C8C509F-CE56-4321-9965-CF76C2CE0261}"/>
                  </a:ext>
                </a:extLst>
              </p:cNvPr>
              <p:cNvCxnSpPr>
                <a:stCxn id="72" idx="0"/>
              </p:cNvCxnSpPr>
              <p:nvPr/>
            </p:nvCxnSpPr>
            <p:spPr>
              <a:xfrm rot="5400000" flipH="1" flipV="1">
                <a:off x="3519349" y="4308918"/>
                <a:ext cx="248413" cy="378531"/>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64" name="꺾인 연결선 49">
                <a:extLst>
                  <a:ext uri="{FF2B5EF4-FFF2-40B4-BE49-F238E27FC236}">
                    <a16:creationId xmlns:a16="http://schemas.microsoft.com/office/drawing/2014/main" id="{62B62B4B-A897-4740-97CC-C760873485F6}"/>
                  </a:ext>
                </a:extLst>
              </p:cNvPr>
              <p:cNvCxnSpPr>
                <a:stCxn id="70" idx="1"/>
              </p:cNvCxnSpPr>
              <p:nvPr/>
            </p:nvCxnSpPr>
            <p:spPr>
              <a:xfrm rot="10800000">
                <a:off x="4802377" y="5336050"/>
                <a:ext cx="64348" cy="513146"/>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65" name="꺾인 연결선 51">
                <a:extLst>
                  <a:ext uri="{FF2B5EF4-FFF2-40B4-BE49-F238E27FC236}">
                    <a16:creationId xmlns:a16="http://schemas.microsoft.com/office/drawing/2014/main" id="{B8D4BC0C-00D0-4B44-AE8B-20A910BD5355}"/>
                  </a:ext>
                </a:extLst>
              </p:cNvPr>
              <p:cNvCxnSpPr>
                <a:stCxn id="51" idx="3"/>
              </p:cNvCxnSpPr>
              <p:nvPr/>
            </p:nvCxnSpPr>
            <p:spPr>
              <a:xfrm flipV="1">
                <a:off x="6823223" y="5275384"/>
                <a:ext cx="100207" cy="566643"/>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꺾인 연결선 53">
                <a:extLst>
                  <a:ext uri="{FF2B5EF4-FFF2-40B4-BE49-F238E27FC236}">
                    <a16:creationId xmlns:a16="http://schemas.microsoft.com/office/drawing/2014/main" id="{7F949C28-2246-43E8-AD30-32DE8FF5CC3B}"/>
                  </a:ext>
                </a:extLst>
              </p:cNvPr>
              <p:cNvCxnSpPr>
                <a:cxnSpLocks/>
                <a:stCxn id="74" idx="3"/>
              </p:cNvCxnSpPr>
              <p:nvPr/>
            </p:nvCxnSpPr>
            <p:spPr>
              <a:xfrm>
                <a:off x="6701204" y="2791391"/>
                <a:ext cx="310220" cy="1018047"/>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67" name="꺾인 연결선 55">
                <a:extLst>
                  <a:ext uri="{FF2B5EF4-FFF2-40B4-BE49-F238E27FC236}">
                    <a16:creationId xmlns:a16="http://schemas.microsoft.com/office/drawing/2014/main" id="{593338A5-5223-4485-8B7C-D00CD295BEC6}"/>
                  </a:ext>
                </a:extLst>
              </p:cNvPr>
              <p:cNvCxnSpPr>
                <a:stCxn id="68" idx="0"/>
              </p:cNvCxnSpPr>
              <p:nvPr/>
            </p:nvCxnSpPr>
            <p:spPr>
              <a:xfrm rot="16200000" flipV="1">
                <a:off x="7656173" y="4332280"/>
                <a:ext cx="241703" cy="325096"/>
              </a:xfrm>
              <a:prstGeom prst="bentConnector2">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5C482ECD-70B9-4203-9DDD-1ECA03C50957}"/>
                </a:ext>
              </a:extLst>
            </p:cNvPr>
            <p:cNvGrpSpPr/>
            <p:nvPr/>
          </p:nvGrpSpPr>
          <p:grpSpPr>
            <a:xfrm>
              <a:off x="5436396" y="3323790"/>
              <a:ext cx="1888659" cy="946144"/>
              <a:chOff x="9593744" y="4255857"/>
              <a:chExt cx="1888659" cy="946144"/>
            </a:xfrm>
          </p:grpSpPr>
          <p:sp>
            <p:nvSpPr>
              <p:cNvPr id="60" name="직사각형 59">
                <a:extLst>
                  <a:ext uri="{FF2B5EF4-FFF2-40B4-BE49-F238E27FC236}">
                    <a16:creationId xmlns:a16="http://schemas.microsoft.com/office/drawing/2014/main" id="{03CABF3D-C3ED-4A70-9C8C-12B3C24EF369}"/>
                  </a:ext>
                </a:extLst>
              </p:cNvPr>
              <p:cNvSpPr/>
              <p:nvPr/>
            </p:nvSpPr>
            <p:spPr>
              <a:xfrm>
                <a:off x="9593744" y="4255857"/>
                <a:ext cx="1888659" cy="553998"/>
              </a:xfrm>
              <a:prstGeom prst="rect">
                <a:avLst/>
              </a:prstGeom>
            </p:spPr>
            <p:txBody>
              <a:bodyPr wrap="none">
                <a:spAutoFit/>
              </a:bodyPr>
              <a:lstStyle/>
              <a:p>
                <a:pPr algn="ctr"/>
                <a:r>
                  <a:rPr lang="vi-VN" altLang="ko-KR" sz="1000" dirty="0">
                    <a:solidFill>
                      <a:srgbClr val="0043B2"/>
                    </a:solidFill>
                    <a:latin typeface="SamsungOne-600" panose="020B0703030303020204"/>
                    <a:ea typeface="SamsungOne-600C" panose="020B0706030303020204" pitchFamily="34" charset="0"/>
                  </a:rPr>
                  <a:t>Phần mềm như là một dịch vụ</a:t>
                </a:r>
              </a:p>
              <a:p>
                <a:pPr algn="ctr"/>
                <a:r>
                  <a:rPr lang="vi-VN" altLang="ko-KR" sz="1000" dirty="0">
                    <a:solidFill>
                      <a:srgbClr val="0043B2"/>
                    </a:solidFill>
                    <a:latin typeface="SamsungOne-600" panose="020B0703030303020204"/>
                    <a:ea typeface="SamsungOne-600C" panose="020B0706030303020204" pitchFamily="34" charset="0"/>
                  </a:rPr>
                  <a:t>Nền tảng như một dịch vụ</a:t>
                </a:r>
              </a:p>
              <a:p>
                <a:pPr algn="ctr"/>
                <a:r>
                  <a:rPr lang="vi-VN" altLang="ko-KR" sz="1000" dirty="0">
                    <a:solidFill>
                      <a:srgbClr val="0043B2"/>
                    </a:solidFill>
                    <a:latin typeface="SamsungOne-600" panose="020B0703030303020204"/>
                    <a:ea typeface="SamsungOne-600C" panose="020B0706030303020204" pitchFamily="34" charset="0"/>
                  </a:rPr>
                  <a:t>Cơ sở hạ tầng như một dịch vụ</a:t>
                </a:r>
                <a:endParaRPr lang="en-US" altLang="ko-KR" sz="1000" dirty="0">
                  <a:solidFill>
                    <a:srgbClr val="0043B2"/>
                  </a:solidFill>
                  <a:latin typeface="SamsungOne-600" panose="020B0703030303020204"/>
                  <a:ea typeface="SamsungOne-600C" panose="020B0706030303020204" pitchFamily="34" charset="0"/>
                </a:endParaRPr>
              </a:p>
            </p:txBody>
          </p:sp>
          <p:sp>
            <p:nvSpPr>
              <p:cNvPr id="61" name="직사각형 60">
                <a:extLst>
                  <a:ext uri="{FF2B5EF4-FFF2-40B4-BE49-F238E27FC236}">
                    <a16:creationId xmlns:a16="http://schemas.microsoft.com/office/drawing/2014/main" id="{647C7F8C-10A6-445C-89D0-67E6AE525DD5}"/>
                  </a:ext>
                </a:extLst>
              </p:cNvPr>
              <p:cNvSpPr/>
              <p:nvPr/>
            </p:nvSpPr>
            <p:spPr>
              <a:xfrm>
                <a:off x="9793844" y="4925002"/>
                <a:ext cx="1500732" cy="276999"/>
              </a:xfrm>
              <a:prstGeom prst="rect">
                <a:avLst/>
              </a:prstGeom>
            </p:spPr>
            <p:txBody>
              <a:bodyPr wrap="none">
                <a:spAutoFit/>
              </a:bodyPr>
              <a:lstStyle/>
              <a:p>
                <a:pPr algn="ctr"/>
                <a:r>
                  <a:rPr lang="en-US" altLang="ko-KR" sz="1200" dirty="0" err="1">
                    <a:solidFill>
                      <a:srgbClr val="0043B2"/>
                    </a:solidFill>
                    <a:latin typeface="SamsungOne-700" panose="020B0803030303020204" pitchFamily="34" charset="0"/>
                    <a:ea typeface="SamsungOne-700" panose="020B0803030303020204" pitchFamily="34" charset="0"/>
                  </a:rPr>
                  <a:t>Điện</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toán</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đám</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mây</a:t>
                </a:r>
                <a:endParaRPr lang="ko-KR" altLang="en-US" sz="1200" dirty="0">
                  <a:latin typeface="SamsungOne-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1629715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Sự</a:t>
            </a:r>
            <a:r>
              <a:rPr lang="en-US" altLang="ko-KR" dirty="0">
                <a:ea typeface="SamsungOneKorean 400" panose="020B0503030303020204" pitchFamily="50" charset="-127"/>
              </a:rPr>
              <a:t> </a:t>
            </a:r>
            <a:r>
              <a:rPr lang="en-US" altLang="ko-KR" dirty="0" err="1">
                <a:ea typeface="SamsungOneKorean 400" panose="020B0503030303020204" pitchFamily="50" charset="-127"/>
              </a:rPr>
              <a:t>phát</a:t>
            </a:r>
            <a:r>
              <a:rPr lang="en-US" altLang="ko-KR" dirty="0">
                <a:ea typeface="SamsungOneKorean 400" panose="020B0503030303020204" pitchFamily="50" charset="-127"/>
              </a:rPr>
              <a:t> </a:t>
            </a:r>
            <a:r>
              <a:rPr lang="en-US" altLang="ko-KR" dirty="0" err="1">
                <a:ea typeface="SamsungOneKorean 400" panose="020B0503030303020204" pitchFamily="50" charset="-127"/>
              </a:rPr>
              <a:t>triển</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Những</a:t>
            </a:r>
            <a:r>
              <a:rPr lang="en-US" altLang="ko-KR" dirty="0"/>
              <a:t> </a:t>
            </a:r>
            <a:r>
              <a:rPr lang="en-US" altLang="ko-KR" dirty="0" err="1"/>
              <a:t>tiến</a:t>
            </a:r>
            <a:r>
              <a:rPr lang="en-US" altLang="ko-KR" dirty="0"/>
              <a:t> </a:t>
            </a:r>
            <a:r>
              <a:rPr lang="en-US" altLang="ko-KR" dirty="0" err="1"/>
              <a:t>bộ</a:t>
            </a:r>
            <a:r>
              <a:rPr lang="en-US" altLang="ko-KR" dirty="0"/>
              <a:t> </a:t>
            </a:r>
            <a:r>
              <a:rPr lang="en-US" altLang="ko-KR" dirty="0" err="1"/>
              <a:t>và</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trong</a:t>
            </a:r>
            <a:r>
              <a:rPr lang="en-US" altLang="ko-KR" dirty="0"/>
              <a:t> </a:t>
            </a:r>
            <a:r>
              <a:rPr lang="en-US" altLang="ko-KR" dirty="0" err="1"/>
              <a:t>công</a:t>
            </a:r>
            <a:r>
              <a:rPr lang="en-US" altLang="ko-KR" dirty="0"/>
              <a:t> </a:t>
            </a:r>
            <a:r>
              <a:rPr lang="en-US" altLang="ko-KR" dirty="0" err="1"/>
              <a:t>nghệ</a:t>
            </a:r>
            <a:r>
              <a:rPr lang="en-US" altLang="ko-KR" dirty="0"/>
              <a:t> </a:t>
            </a:r>
            <a:r>
              <a:rPr lang="en-US" altLang="ko-KR" dirty="0" err="1"/>
              <a:t>đám</a:t>
            </a:r>
            <a:r>
              <a:rPr lang="en-US" altLang="ko-KR" dirty="0"/>
              <a:t> </a:t>
            </a:r>
            <a:r>
              <a:rPr lang="en-US" altLang="ko-KR" dirty="0" err="1"/>
              <a:t>mây</a:t>
            </a:r>
            <a:endParaRPr lang="ko-KR" altLang="en-US" dirty="0"/>
          </a:p>
        </p:txBody>
      </p:sp>
      <p:graphicFrame>
        <p:nvGraphicFramePr>
          <p:cNvPr id="8" name="표 7">
            <a:extLst>
              <a:ext uri="{FF2B5EF4-FFF2-40B4-BE49-F238E27FC236}">
                <a16:creationId xmlns:a16="http://schemas.microsoft.com/office/drawing/2014/main" id="{EC77533F-006A-4345-8D89-E8D45A1DBBC3}"/>
              </a:ext>
            </a:extLst>
          </p:cNvPr>
          <p:cNvGraphicFramePr>
            <a:graphicFrameLocks noGrp="1"/>
          </p:cNvGraphicFramePr>
          <p:nvPr>
            <p:extLst>
              <p:ext uri="{D42A27DB-BD31-4B8C-83A1-F6EECF244321}">
                <p14:modId xmlns:p14="http://schemas.microsoft.com/office/powerpoint/2010/main" val="3091366635"/>
              </p:ext>
            </p:extLst>
          </p:nvPr>
        </p:nvGraphicFramePr>
        <p:xfrm>
          <a:off x="1961763" y="3215672"/>
          <a:ext cx="7081094" cy="2459508"/>
        </p:xfrm>
        <a:graphic>
          <a:graphicData uri="http://schemas.openxmlformats.org/drawingml/2006/table">
            <a:tbl>
              <a:tblPr/>
              <a:tblGrid>
                <a:gridCol w="2091813">
                  <a:extLst>
                    <a:ext uri="{9D8B030D-6E8A-4147-A177-3AD203B41FA5}">
                      <a16:colId xmlns:a16="http://schemas.microsoft.com/office/drawing/2014/main" val="3356749347"/>
                    </a:ext>
                  </a:extLst>
                </a:gridCol>
                <a:gridCol w="4989281">
                  <a:extLst>
                    <a:ext uri="{9D8B030D-6E8A-4147-A177-3AD203B41FA5}">
                      <a16:colId xmlns:a16="http://schemas.microsoft.com/office/drawing/2014/main" val="2383385559"/>
                    </a:ext>
                  </a:extLst>
                </a:gridCol>
              </a:tblGrid>
              <a:tr h="288704">
                <a:tc>
                  <a:txBody>
                    <a:bodyPr/>
                    <a:lstStyle/>
                    <a:p>
                      <a:pPr algn="ctr"/>
                      <a:r>
                        <a:rPr lang="en-US" sz="1500" b="0" dirty="0" err="1">
                          <a:solidFill>
                            <a:srgbClr val="0043B2"/>
                          </a:solidFill>
                          <a:latin typeface="SamsungOne-600" panose="020B0703030303020204"/>
                          <a:ea typeface="SamsungOne-600C" panose="020B0706030303020204" pitchFamily="34" charset="0"/>
                        </a:rPr>
                        <a:t>Giai</a:t>
                      </a:r>
                      <a:r>
                        <a:rPr lang="en-US" sz="1500" b="0" dirty="0">
                          <a:solidFill>
                            <a:srgbClr val="0043B2"/>
                          </a:solidFill>
                          <a:latin typeface="SamsungOne-600" panose="020B0703030303020204"/>
                          <a:ea typeface="SamsungOne-600C" panose="020B0706030303020204" pitchFamily="34" charset="0"/>
                        </a:rPr>
                        <a:t> </a:t>
                      </a:r>
                      <a:r>
                        <a:rPr lang="en-US" sz="1500" b="0" dirty="0" err="1">
                          <a:solidFill>
                            <a:srgbClr val="0043B2"/>
                          </a:solidFill>
                          <a:latin typeface="SamsungOne-600" panose="020B0703030303020204"/>
                          <a:ea typeface="SamsungOne-600C" panose="020B0706030303020204" pitchFamily="34" charset="0"/>
                        </a:rPr>
                        <a:t>đoạn</a:t>
                      </a:r>
                      <a:endParaRPr lang="en-US" sz="1500" b="0" dirty="0">
                        <a:solidFill>
                          <a:srgbClr val="0043B2"/>
                        </a:solidFill>
                        <a:latin typeface="SamsungOne-600" panose="020B0703030303020204"/>
                        <a:ea typeface="SamsungOne-600C" panose="020B0706030303020204" pitchFamily="34" charset="0"/>
                      </a:endParaRPr>
                    </a:p>
                  </a:txBody>
                  <a:tcPr marL="74295" marR="74295" marT="37148" marB="37148" anchor="ctr">
                    <a:lnL w="12700" cmpd="sng">
                      <a:solidFill>
                        <a:srgbClr val="0043B2"/>
                      </a:solidFill>
                      <a:prstDash val="solid"/>
                    </a:lnL>
                    <a:lnR w="12700" cap="flat" cmpd="sng" algn="ctr">
                      <a:solidFill>
                        <a:srgbClr val="0043B2"/>
                      </a:solidFill>
                      <a:prstDash val="solid"/>
                      <a:round/>
                      <a:headEnd type="none" w="med" len="med"/>
                      <a:tailEnd type="none" w="med" len="med"/>
                    </a:lnR>
                    <a:lnT w="12700" cmpd="sng">
                      <a:solidFill>
                        <a:srgbClr val="0043B2"/>
                      </a:solidFill>
                      <a:prstDash val="solid"/>
                    </a:lnT>
                    <a:lnB w="12700" cap="flat" cmpd="sng" algn="ctr">
                      <a:solidFill>
                        <a:srgbClr val="0043B2"/>
                      </a:solidFill>
                      <a:prstDash val="solid"/>
                      <a:round/>
                      <a:headEnd type="none" w="med" len="med"/>
                      <a:tailEnd type="none" w="med" len="med"/>
                    </a:lnB>
                    <a:solidFill>
                      <a:srgbClr val="CDE6FB"/>
                    </a:solidFill>
                  </a:tcPr>
                </a:tc>
                <a:tc>
                  <a:txBody>
                    <a:bodyPr/>
                    <a:lstStyle/>
                    <a:p>
                      <a:pPr algn="ctr"/>
                      <a:r>
                        <a:rPr lang="vi-VN" sz="1500" b="0" dirty="0">
                          <a:solidFill>
                            <a:srgbClr val="0043B2"/>
                          </a:solidFill>
                          <a:latin typeface="SamsungOne-600" panose="020B0703030303020204"/>
                          <a:ea typeface="SamsungOne-600C" panose="020B0706030303020204" pitchFamily="34" charset="0"/>
                        </a:rPr>
                        <a:t>Đặc trưng</a:t>
                      </a:r>
                      <a:endParaRPr lang="en-US" sz="1500" b="0" dirty="0">
                        <a:solidFill>
                          <a:srgbClr val="0043B2"/>
                        </a:solidFill>
                        <a:latin typeface="SamsungOne-600" panose="020B0703030303020204"/>
                        <a:ea typeface="SamsungOne-600C" panose="020B0706030303020204" pitchFamily="34" charset="0"/>
                      </a:endParaRPr>
                    </a:p>
                  </a:txBody>
                  <a:tcPr marL="74295" marR="74295" marT="37148" marB="37148" anchor="ctr">
                    <a:lnL w="12700" cap="flat" cmpd="sng" algn="ctr">
                      <a:solidFill>
                        <a:srgbClr val="0043B2"/>
                      </a:solidFill>
                      <a:prstDash val="solid"/>
                      <a:round/>
                      <a:headEnd type="none" w="med" len="med"/>
                      <a:tailEnd type="none" w="med" len="med"/>
                    </a:lnL>
                    <a:lnR w="12700" cmpd="sng">
                      <a:solidFill>
                        <a:srgbClr val="0043B2"/>
                      </a:solidFill>
                      <a:prstDash val="solid"/>
                    </a:lnR>
                    <a:lnT w="12700" cmpd="sng">
                      <a:solidFill>
                        <a:srgbClr val="0043B2"/>
                      </a:solidFill>
                      <a:prstDash val="solid"/>
                    </a:lnT>
                    <a:lnB w="12700" cap="flat" cmpd="sng" algn="ctr">
                      <a:solidFill>
                        <a:srgbClr val="0043B2"/>
                      </a:solidFill>
                      <a:prstDash val="solid"/>
                      <a:round/>
                      <a:headEnd type="none" w="med" len="med"/>
                      <a:tailEnd type="none" w="med" len="med"/>
                    </a:lnB>
                    <a:solidFill>
                      <a:srgbClr val="CDE6FB"/>
                    </a:solidFill>
                  </a:tcPr>
                </a:tc>
                <a:extLst>
                  <a:ext uri="{0D108BD9-81ED-4DB2-BD59-A6C34878D82A}">
                    <a16:rowId xmlns:a16="http://schemas.microsoft.com/office/drawing/2014/main" val="1668914999"/>
                  </a:ext>
                </a:extLst>
              </a:tr>
              <a:tr h="539153">
                <a:tc>
                  <a:txBody>
                    <a:bodyPr/>
                    <a:lstStyle/>
                    <a:p>
                      <a:pPr algn="ctr"/>
                      <a:r>
                        <a:rPr lang="vi-VN" sz="1400" dirty="0">
                          <a:solidFill>
                            <a:srgbClr val="0043B2"/>
                          </a:solidFill>
                          <a:latin typeface="SamsungOne-600" panose="020B0703030303020204"/>
                          <a:ea typeface="SamsungOne-600C" panose="020B0706030303020204" pitchFamily="34" charset="0"/>
                        </a:rPr>
                        <a:t>Điện toán lưới</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mpd="sng">
                      <a:solidFill>
                        <a:srgbClr val="0043B2"/>
                      </a:solidFill>
                      <a:prstDash val="soli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tcPr>
                </a:tc>
                <a:tc>
                  <a:txBody>
                    <a:bodyPr/>
                    <a:lstStyle/>
                    <a:p>
                      <a:pPr marL="0" indent="0" algn="ctr" defTabSz="914099" fontAlgn="base">
                        <a:spcBef>
                          <a:spcPct val="0"/>
                        </a:spcBef>
                        <a:spcAft>
                          <a:spcPct val="0"/>
                        </a:spcAft>
                        <a:buFont typeface="Arial" panose="020B0604020202020204" pitchFamily="34" charset="0"/>
                        <a:buNone/>
                      </a:pPr>
                      <a:r>
                        <a:rPr lang="vi-VN" sz="1400" dirty="0">
                          <a:solidFill>
                            <a:srgbClr val="0043B2"/>
                          </a:solidFill>
                          <a:latin typeface="SamsungOne-600" panose="020B0703030303020204"/>
                          <a:ea typeface="SamsungOne-600C" panose="020B0706030303020204" pitchFamily="34" charset="0"/>
                        </a:rPr>
                        <a:t>Giải quyết các vấn đề lớn với điện toán song song Được Liên </a:t>
                      </a:r>
                      <a:r>
                        <a:rPr lang="en-US" sz="1400" dirty="0">
                          <a:solidFill>
                            <a:srgbClr val="0043B2"/>
                          </a:solidFill>
                          <a:latin typeface="SamsungOne-600" panose="020B0703030303020204"/>
                          <a:ea typeface="SamsungOne-600C" panose="020B0706030303020204" pitchFamily="34" charset="0"/>
                        </a:rPr>
                        <a:t> </a:t>
                      </a:r>
                      <a:r>
                        <a:rPr lang="vi-VN" sz="1400" dirty="0">
                          <a:solidFill>
                            <a:srgbClr val="0043B2"/>
                          </a:solidFill>
                          <a:latin typeface="SamsungOne-600" panose="020B0703030303020204"/>
                          <a:ea typeface="SamsungOne-600C" panose="020B0706030303020204" pitchFamily="34" charset="0"/>
                        </a:rPr>
                        <a:t>minh toàn cầu chủ đạo</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ap="flat" cmpd="sng" algn="ctr">
                      <a:solidFill>
                        <a:srgbClr val="0043B2"/>
                      </a:solidFill>
                      <a:prstDash val="solid"/>
                      <a:round/>
                      <a:headEnd type="none" w="med" len="med"/>
                      <a:tailEnd type="none" w="med" len="me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tcPr>
                </a:tc>
                <a:extLst>
                  <a:ext uri="{0D108BD9-81ED-4DB2-BD59-A6C34878D82A}">
                    <a16:rowId xmlns:a16="http://schemas.microsoft.com/office/drawing/2014/main" val="2265992660"/>
                  </a:ext>
                </a:extLst>
              </a:tr>
              <a:tr h="539153">
                <a:tc>
                  <a:txBody>
                    <a:bodyPr/>
                    <a:lstStyle/>
                    <a:p>
                      <a:pPr algn="ctr"/>
                      <a:r>
                        <a:rPr lang="en-US" sz="1400" dirty="0" err="1">
                          <a:solidFill>
                            <a:srgbClr val="0043B2"/>
                          </a:solidFill>
                          <a:latin typeface="SamsungOne-600" panose="020B0703030303020204"/>
                          <a:ea typeface="SamsungOne-600C" panose="020B0706030303020204" pitchFamily="34" charset="0"/>
                        </a:rPr>
                        <a:t>Điện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toán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tiện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ích</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mpd="sng">
                      <a:solidFill>
                        <a:srgbClr val="0043B2"/>
                      </a:solidFill>
                      <a:prstDash val="solid"/>
                    </a:lnL>
                    <a:lnR w="12700" cmpd="sng">
                      <a:solidFill>
                        <a:srgbClr val="0043B2"/>
                      </a:solidFill>
                      <a:prstDash val="soli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tcPr>
                </a:tc>
                <a:tc>
                  <a:txBody>
                    <a:bodyPr/>
                    <a:lstStyle/>
                    <a:p>
                      <a:pPr algn="ctr"/>
                      <a:r>
                        <a:rPr lang="vi-VN" sz="1400" dirty="0">
                          <a:solidFill>
                            <a:srgbClr val="0043B2"/>
                          </a:solidFill>
                          <a:latin typeface="SamsungOne-600" panose="020B0703030303020204"/>
                          <a:ea typeface="SamsungOne-600C" panose="020B0706030303020204" pitchFamily="34" charset="0"/>
                        </a:rPr>
                        <a:t>Tài nguyên máy tính được cung cấp dưới dạng dịch vụ có đồng hồ đo vào cuối những năm 1990</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ap="flat" cmpd="sng" algn="ctr">
                      <a:solidFill>
                        <a:srgbClr val="0043B2"/>
                      </a:solidFill>
                      <a:prstDash val="solid"/>
                      <a:round/>
                      <a:headEnd type="none" w="med" len="med"/>
                      <a:tailEnd type="none" w="med" len="med"/>
                    </a:lnL>
                    <a:lnR w="12700" cmpd="sng">
                      <a:solidFill>
                        <a:srgbClr val="0043B2"/>
                      </a:solidFill>
                      <a:prstDash val="solid"/>
                    </a:lnR>
                    <a:lnT w="12700" cmpd="sng">
                      <a:solidFill>
                        <a:srgbClr val="0043B2"/>
                      </a:solidFill>
                      <a:prstDash val="solid"/>
                    </a:lnT>
                    <a:lnB w="12700" cap="flat" cmpd="sng" algn="ctr">
                      <a:solidFill>
                        <a:srgbClr val="0043B2"/>
                      </a:solidFill>
                      <a:prstDash val="solid"/>
                      <a:round/>
                      <a:headEnd type="none" w="med" len="med"/>
                      <a:tailEnd type="none" w="med" len="med"/>
                    </a:lnB>
                  </a:tcPr>
                </a:tc>
                <a:extLst>
                  <a:ext uri="{0D108BD9-81ED-4DB2-BD59-A6C34878D82A}">
                    <a16:rowId xmlns:a16="http://schemas.microsoft.com/office/drawing/2014/main" val="4153608174"/>
                  </a:ext>
                </a:extLst>
              </a:tr>
              <a:tr h="539153">
                <a:tc>
                  <a:txBody>
                    <a:bodyPr/>
                    <a:lstStyle/>
                    <a:p>
                      <a:pPr algn="ctr"/>
                      <a:r>
                        <a:rPr lang="vi-VN" sz="1300" dirty="0">
                          <a:solidFill>
                            <a:srgbClr val="0043B2"/>
                          </a:solidFill>
                          <a:latin typeface="SamsungOne-600" panose="020B0703030303020204"/>
                          <a:ea typeface="SamsungOne-600C" panose="020B0706030303020204" pitchFamily="34" charset="0"/>
                        </a:rPr>
                        <a:t>Phần mềm dưới dạng Dịch vụ</a:t>
                      </a:r>
                      <a:endParaRPr lang="en-US" sz="1300" dirty="0">
                        <a:solidFill>
                          <a:srgbClr val="0043B2"/>
                        </a:solidFill>
                        <a:latin typeface="SamsungOne-600" panose="020B0703030303020204"/>
                        <a:ea typeface="SamsungOne-600C" panose="020B0706030303020204" pitchFamily="34" charset="0"/>
                      </a:endParaRPr>
                    </a:p>
                  </a:txBody>
                  <a:tcPr marL="74295" marR="74295" marT="37148" marB="37148"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ap="flat" cmpd="sng" algn="ctr">
                      <a:solidFill>
                        <a:srgbClr val="0043B2"/>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400" dirty="0">
                          <a:solidFill>
                            <a:srgbClr val="0043B2"/>
                          </a:solidFill>
                          <a:latin typeface="SamsungOne-600" panose="020B0703030303020204"/>
                          <a:ea typeface="SamsungOne-600C" panose="020B0706030303020204" pitchFamily="34" charset="0"/>
                        </a:rPr>
                        <a:t>Phần mềm dựa trên đăng ký được truy cập qua Internet đã đạt được động lực sau năm 2001</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ap="flat" cmpd="sng" algn="ctr">
                      <a:solidFill>
                        <a:srgbClr val="0043B2"/>
                      </a:solidFill>
                      <a:prstDash val="solid"/>
                      <a:round/>
                      <a:headEnd type="none" w="med" len="med"/>
                      <a:tailEnd type="none" w="med" len="med"/>
                    </a:lnL>
                    <a:lnR w="12700" cmpd="sng">
                      <a:solidFill>
                        <a:srgbClr val="0043B2"/>
                      </a:solidFill>
                      <a:prstDash val="solid"/>
                    </a:lnR>
                    <a:lnT w="12700" cmpd="sng">
                      <a:solidFill>
                        <a:srgbClr val="0043B2"/>
                      </a:solidFill>
                      <a:prstDash val="solid"/>
                    </a:lnT>
                    <a:lnB w="12700" cap="flat" cmpd="sng" algn="ctr">
                      <a:solidFill>
                        <a:srgbClr val="0043B2"/>
                      </a:solidFill>
                      <a:prstDash val="solid"/>
                      <a:round/>
                      <a:headEnd type="none" w="med" len="med"/>
                      <a:tailEnd type="none" w="med" len="med"/>
                    </a:lnB>
                  </a:tcPr>
                </a:tc>
                <a:extLst>
                  <a:ext uri="{0D108BD9-81ED-4DB2-BD59-A6C34878D82A}">
                    <a16:rowId xmlns:a16="http://schemas.microsoft.com/office/drawing/2014/main" val="1795310923"/>
                  </a:ext>
                </a:extLst>
              </a:tr>
              <a:tr h="539153">
                <a:tc>
                  <a:txBody>
                    <a:bodyPr/>
                    <a:lstStyle/>
                    <a:p>
                      <a:pPr algn="ctr"/>
                      <a:r>
                        <a:rPr lang="en-US" sz="1400" dirty="0" err="1">
                          <a:solidFill>
                            <a:srgbClr val="0043B2"/>
                          </a:solidFill>
                          <a:latin typeface="SamsungOne-600" panose="020B0703030303020204"/>
                          <a:ea typeface="SamsungOne-600C" panose="020B0706030303020204" pitchFamily="34" charset="0"/>
                        </a:rPr>
                        <a:t>Điện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toán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đám</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mây</a:t>
                      </a:r>
                      <a:endParaRPr lang="en-US" sz="1400" dirty="0">
                        <a:solidFill>
                          <a:srgbClr val="0043B2"/>
                        </a:solidFill>
                        <a:latin typeface="SamsungOne-600" panose="020B0703030303020204"/>
                        <a:ea typeface="SamsungOne-600C" panose="020B0706030303020204" pitchFamily="34" charset="0"/>
                      </a:endParaRPr>
                    </a:p>
                  </a:txBody>
                  <a:tcPr marL="74295" marR="74295" marT="37148" marB="37148" anchor="ctr">
                    <a:lnL w="12700" cmpd="sng">
                      <a:solidFill>
                        <a:srgbClr val="0043B2"/>
                      </a:solidFill>
                      <a:prstDash val="solid"/>
                    </a:lnL>
                    <a:lnR w="12700" cap="flat" cmpd="sng" algn="ctr">
                      <a:solidFill>
                        <a:srgbClr val="0043B2"/>
                      </a:solidFill>
                      <a:prstDash val="solid"/>
                      <a:round/>
                      <a:headEnd type="none" w="med" len="med"/>
                      <a:tailEnd type="none" w="med" len="med"/>
                    </a:lnR>
                    <a:lnT w="12700" cap="flat" cmpd="sng" algn="ctr">
                      <a:solidFill>
                        <a:srgbClr val="0043B2"/>
                      </a:solidFill>
                      <a:prstDash val="solid"/>
                      <a:round/>
                      <a:headEnd type="none" w="med" len="med"/>
                      <a:tailEnd type="none" w="med" len="med"/>
                    </a:lnT>
                    <a:lnB w="12700" cmpd="sng">
                      <a:solidFill>
                        <a:srgbClr val="0043B2"/>
                      </a:solidFill>
                      <a:prstDash val="solid"/>
                    </a:lnB>
                  </a:tcPr>
                </a:tc>
                <a:tc>
                  <a:txBody>
                    <a:bodyPr/>
                    <a:lstStyle/>
                    <a:p>
                      <a:pPr algn="ctr"/>
                      <a:r>
                        <a:rPr lang="en-US" sz="1400" dirty="0" err="1">
                          <a:solidFill>
                            <a:srgbClr val="0043B2"/>
                          </a:solidFill>
                          <a:latin typeface="SamsungOne-600" panose="020B0703030303020204"/>
                          <a:ea typeface="SamsungOne-600C" panose="020B0706030303020204" pitchFamily="34" charset="0"/>
                        </a:rPr>
                        <a:t>Trung</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tâm</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dữ</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liệu</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thế</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hệ</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tiếp</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theo</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với</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công</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nghệ</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ảo</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hóa</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toàn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bộ</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dịch</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vụ</a:t>
                      </a:r>
                      <a:r>
                        <a:rPr lang="en-US" sz="1400" dirty="0">
                          <a:solidFill>
                            <a:srgbClr val="0043B2"/>
                          </a:solidFill>
                          <a:latin typeface="SamsungOne-600" panose="020B0703030303020204"/>
                          <a:ea typeface="SamsungOne-600C" panose="020B0706030303020204" pitchFamily="34" charset="0"/>
                        </a:rPr>
                        <a:t> - </a:t>
                      </a:r>
                      <a:r>
                        <a:rPr lang="en-US" sz="1400" dirty="0" err="1">
                          <a:solidFill>
                            <a:srgbClr val="0043B2"/>
                          </a:solidFill>
                          <a:latin typeface="SamsungOne-600" panose="020B0703030303020204"/>
                          <a:ea typeface="SamsungOne-600C" panose="020B0706030303020204" pitchFamily="34" charset="0"/>
                        </a:rPr>
                        <a:t>IasS</a:t>
                      </a:r>
                      <a:r>
                        <a:rPr lang="en-US" sz="1400" dirty="0">
                          <a:solidFill>
                            <a:srgbClr val="0043B2"/>
                          </a:solidFill>
                          <a:latin typeface="SamsungOne-600" panose="020B0703030303020204"/>
                          <a:ea typeface="SamsungOne-600C" panose="020B0706030303020204" pitchFamily="34" charset="0"/>
                        </a:rPr>
                        <a:t>, PaaS, &amp; SaaS</a:t>
                      </a:r>
                    </a:p>
                  </a:txBody>
                  <a:tcPr marL="74295" marR="74295" marT="37148" marB="37148" anchor="ctr">
                    <a:lnL w="12700" cap="flat" cmpd="sng" algn="ctr">
                      <a:solidFill>
                        <a:srgbClr val="0043B2"/>
                      </a:solidFill>
                      <a:prstDash val="solid"/>
                      <a:round/>
                      <a:headEnd type="none" w="med" len="med"/>
                      <a:tailEnd type="none" w="med" len="med"/>
                    </a:lnL>
                    <a:lnR w="12700" cmpd="sng">
                      <a:solidFill>
                        <a:srgbClr val="0043B2"/>
                      </a:solidFill>
                      <a:prstDash val="solid"/>
                    </a:lnR>
                    <a:lnT w="12700" cmpd="sng">
                      <a:solidFill>
                        <a:srgbClr val="0043B2"/>
                      </a:solidFill>
                      <a:prstDash val="solid"/>
                    </a:lnT>
                    <a:lnB w="12700" cmpd="sng">
                      <a:solidFill>
                        <a:srgbClr val="0043B2"/>
                      </a:solidFill>
                      <a:prstDash val="solid"/>
                    </a:lnB>
                  </a:tcPr>
                </a:tc>
                <a:extLst>
                  <a:ext uri="{0D108BD9-81ED-4DB2-BD59-A6C34878D82A}">
                    <a16:rowId xmlns:a16="http://schemas.microsoft.com/office/drawing/2014/main" val="86848771"/>
                  </a:ext>
                </a:extLst>
              </a:tr>
            </a:tbl>
          </a:graphicData>
        </a:graphic>
      </p:graphicFrame>
      <p:grpSp>
        <p:nvGrpSpPr>
          <p:cNvPr id="9" name="그룹 8">
            <a:extLst>
              <a:ext uri="{FF2B5EF4-FFF2-40B4-BE49-F238E27FC236}">
                <a16:creationId xmlns:a16="http://schemas.microsoft.com/office/drawing/2014/main" id="{15933C4F-32B2-42E7-9A0D-C7C0051354AA}"/>
              </a:ext>
            </a:extLst>
          </p:cNvPr>
          <p:cNvGrpSpPr/>
          <p:nvPr/>
        </p:nvGrpSpPr>
        <p:grpSpPr>
          <a:xfrm>
            <a:off x="915214" y="3215671"/>
            <a:ext cx="883705" cy="2459509"/>
            <a:chOff x="839256" y="3117947"/>
            <a:chExt cx="883705" cy="2426357"/>
          </a:xfrm>
        </p:grpSpPr>
        <p:sp>
          <p:nvSpPr>
            <p:cNvPr id="10" name="Chevron 6">
              <a:extLst>
                <a:ext uri="{FF2B5EF4-FFF2-40B4-BE49-F238E27FC236}">
                  <a16:creationId xmlns:a16="http://schemas.microsoft.com/office/drawing/2014/main" id="{D3DDE7A4-B021-476B-922A-8C4C91EF1DBC}"/>
                </a:ext>
              </a:extLst>
            </p:cNvPr>
            <p:cNvSpPr/>
            <p:nvPr/>
          </p:nvSpPr>
          <p:spPr>
            <a:xfrm rot="16200000" flipH="1">
              <a:off x="67930" y="3889273"/>
              <a:ext cx="2426357" cy="883705"/>
            </a:xfrm>
            <a:prstGeom prst="chevron">
              <a:avLst>
                <a:gd name="adj" fmla="val 34910"/>
              </a:avLst>
            </a:prstGeom>
            <a:solidFill>
              <a:srgbClr val="66A1FE"/>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bg1"/>
                </a:solidFill>
              </a:endParaRPr>
            </a:p>
          </p:txBody>
        </p:sp>
        <p:sp>
          <p:nvSpPr>
            <p:cNvPr id="11" name="TextBox 10">
              <a:extLst>
                <a:ext uri="{FF2B5EF4-FFF2-40B4-BE49-F238E27FC236}">
                  <a16:creationId xmlns:a16="http://schemas.microsoft.com/office/drawing/2014/main" id="{61A90904-35FB-4D89-924F-16D23A5A5D63}"/>
                </a:ext>
              </a:extLst>
            </p:cNvPr>
            <p:cNvSpPr txBox="1"/>
            <p:nvPr/>
          </p:nvSpPr>
          <p:spPr>
            <a:xfrm>
              <a:off x="866778" y="3966771"/>
              <a:ext cx="828660" cy="728707"/>
            </a:xfrm>
            <a:prstGeom prst="rect">
              <a:avLst/>
            </a:prstGeom>
            <a:noFill/>
          </p:spPr>
          <p:txBody>
            <a:bodyPr wrap="square" rtlCol="0">
              <a:spAutoFit/>
            </a:bodyPr>
            <a:lstStyle/>
            <a:p>
              <a:pPr algn="ctr"/>
              <a:r>
                <a:rPr lang="en-US" altLang="ko-KR" sz="1400" dirty="0" err="1">
                  <a:solidFill>
                    <a:schemeClr val="bg1"/>
                  </a:solidFill>
                  <a:latin typeface="SamsungOne-600" panose="020B0703030303020204"/>
                  <a:ea typeface="SamsungOne-600C" panose="020B0706030303020204" pitchFamily="34" charset="0"/>
                </a:rPr>
                <a:t>Đang</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phát</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triển</a:t>
              </a:r>
              <a:endParaRPr lang="en-US" altLang="ko-KR" sz="1400" dirty="0">
                <a:solidFill>
                  <a:schemeClr val="bg1"/>
                </a:solidFill>
                <a:latin typeface="SamsungOne-600" panose="020B0703030303020204"/>
                <a:ea typeface="SamsungOne-600C" panose="020B0706030303020204" pitchFamily="34" charset="0"/>
              </a:endParaRPr>
            </a:p>
          </p:txBody>
        </p:sp>
      </p:grpSp>
    </p:spTree>
    <p:extLst>
      <p:ext uri="{BB962C8B-B14F-4D97-AF65-F5344CB8AC3E}">
        <p14:creationId xmlns:p14="http://schemas.microsoft.com/office/powerpoint/2010/main" val="12732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B6629D71-AB9C-4456-B83A-9478611EDE55}"/>
              </a:ext>
            </a:extLst>
          </p:cNvPr>
          <p:cNvGrpSpPr/>
          <p:nvPr/>
        </p:nvGrpSpPr>
        <p:grpSpPr>
          <a:xfrm>
            <a:off x="1471316" y="3810323"/>
            <a:ext cx="6925640" cy="2137290"/>
            <a:chOff x="1628577" y="3739963"/>
            <a:chExt cx="6925640" cy="2137290"/>
          </a:xfrm>
        </p:grpSpPr>
        <p:sp>
          <p:nvSpPr>
            <p:cNvPr id="11" name="모서리가 둥근 직사각형 2">
              <a:extLst>
                <a:ext uri="{FF2B5EF4-FFF2-40B4-BE49-F238E27FC236}">
                  <a16:creationId xmlns:a16="http://schemas.microsoft.com/office/drawing/2014/main" id="{8B0D709B-28F2-4374-A5EC-3113AAA58F71}"/>
                </a:ext>
              </a:extLst>
            </p:cNvPr>
            <p:cNvSpPr/>
            <p:nvPr/>
          </p:nvSpPr>
          <p:spPr>
            <a:xfrm>
              <a:off x="1628577" y="3739963"/>
              <a:ext cx="2005662" cy="340519"/>
            </a:xfrm>
            <a:prstGeom prst="roundRect">
              <a:avLst/>
            </a:prstGeom>
            <a:ln w="12700">
              <a:solidFill>
                <a:srgbClr val="0043B2"/>
              </a:solidFill>
            </a:ln>
          </p:spPr>
          <p:txBody>
            <a:bodyPr wrap="square">
              <a:spAutoFit/>
            </a:bodyPr>
            <a:lstStyle/>
            <a:p>
              <a:pPr lvl="0" algn="ctr" latinLnBrk="1"/>
              <a:r>
                <a:rPr lang="en-US" altLang="ko-KR" sz="1400" dirty="0">
                  <a:solidFill>
                    <a:srgbClr val="193EB0"/>
                  </a:solidFill>
                  <a:latin typeface="SamsungOne 700" panose="020B0803030303020204" pitchFamily="34" charset="0"/>
                  <a:ea typeface="SamsungOne 700" panose="020B0803030303020204" pitchFamily="34" charset="0"/>
                </a:rPr>
                <a:t>WAN </a:t>
              </a:r>
              <a:r>
                <a:rPr lang="en-US" altLang="ko-KR" sz="1400" dirty="0" err="1">
                  <a:solidFill>
                    <a:srgbClr val="193EB0"/>
                  </a:solidFill>
                  <a:latin typeface="SamsungOne 700" panose="020B0803030303020204" pitchFamily="34" charset="0"/>
                  <a:ea typeface="SamsungOne 700" panose="020B0803030303020204" pitchFamily="34" charset="0"/>
                </a:rPr>
                <a:t>băng</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thông</a:t>
              </a:r>
              <a:r>
                <a:rPr lang="en-US" altLang="ko-KR" sz="1400" dirty="0">
                  <a:solidFill>
                    <a:srgbClr val="193EB0"/>
                  </a:solidFill>
                  <a:latin typeface="SamsungOne 700" panose="020B0803030303020204" pitchFamily="34" charset="0"/>
                  <a:ea typeface="SamsungOne 700" panose="020B0803030303020204" pitchFamily="34" charset="0"/>
                </a:rPr>
                <a:t> </a:t>
              </a:r>
              <a:r>
                <a:rPr lang="en-US" altLang="ko-KR" sz="1400" dirty="0" err="1">
                  <a:solidFill>
                    <a:srgbClr val="193EB0"/>
                  </a:solidFill>
                  <a:latin typeface="SamsungOne 700" panose="020B0803030303020204" pitchFamily="34" charset="0"/>
                  <a:ea typeface="SamsungOne 700" panose="020B0803030303020204" pitchFamily="34" charset="0"/>
                </a:rPr>
                <a:t>rộng</a:t>
              </a:r>
              <a:endParaRPr lang="ko-KR" altLang="en-US" sz="1400" dirty="0">
                <a:solidFill>
                  <a:srgbClr val="193EB0"/>
                </a:solidFill>
                <a:latin typeface="SamsungOne 700" panose="020B0803030303020204" pitchFamily="34" charset="0"/>
                <a:ea typeface="SamsungOneKorean 400" panose="020B0503030303020204" pitchFamily="50" charset="-127"/>
              </a:endParaRPr>
            </a:p>
          </p:txBody>
        </p:sp>
        <p:sp>
          <p:nvSpPr>
            <p:cNvPr id="12" name="모서리가 둥근 직사각형 19">
              <a:extLst>
                <a:ext uri="{FF2B5EF4-FFF2-40B4-BE49-F238E27FC236}">
                  <a16:creationId xmlns:a16="http://schemas.microsoft.com/office/drawing/2014/main" id="{24ADC0AE-F514-476F-9F16-8F16BD0AE06F}"/>
                </a:ext>
              </a:extLst>
            </p:cNvPr>
            <p:cNvSpPr/>
            <p:nvPr/>
          </p:nvSpPr>
          <p:spPr>
            <a:xfrm>
              <a:off x="4119665" y="3739963"/>
              <a:ext cx="1908321" cy="374571"/>
            </a:xfrm>
            <a:prstGeom prst="roundRect">
              <a:avLst/>
            </a:prstGeom>
            <a:ln w="12700">
              <a:solidFill>
                <a:srgbClr val="0043B2"/>
              </a:solidFill>
            </a:ln>
          </p:spPr>
          <p:txBody>
            <a:bodyPr wrap="square">
              <a:spAutoFit/>
            </a:bodyPr>
            <a:lstStyle/>
            <a:p>
              <a:pPr lvl="0" algn="ctr" latinLnBrk="1"/>
              <a:r>
                <a:rPr lang="en-US" altLang="ko-KR" sz="1600" dirty="0" err="1">
                  <a:solidFill>
                    <a:srgbClr val="193EB0"/>
                  </a:solidFill>
                  <a:latin typeface="SamsungOne 700" panose="020B0803030303020204" pitchFamily="34" charset="0"/>
                  <a:ea typeface="SamsungOne 700" panose="020B0803030303020204" pitchFamily="34" charset="0"/>
                </a:rPr>
                <a:t>Máy</a:t>
              </a:r>
              <a:r>
                <a:rPr lang="en-US" altLang="ko-KR" sz="1600" dirty="0">
                  <a:solidFill>
                    <a:srgbClr val="193EB0"/>
                  </a:solidFill>
                  <a:latin typeface="SamsungOne 700" panose="020B0803030303020204" pitchFamily="34" charset="0"/>
                  <a:ea typeface="SamsungOne 700" panose="020B0803030303020204" pitchFamily="34" charset="0"/>
                </a:rPr>
                <a:t> </a:t>
              </a:r>
              <a:r>
                <a:rPr lang="en-US" altLang="ko-KR" sz="1600" dirty="0" err="1">
                  <a:solidFill>
                    <a:srgbClr val="193EB0"/>
                  </a:solidFill>
                  <a:latin typeface="SamsungOne 700" panose="020B0803030303020204" pitchFamily="34" charset="0"/>
                  <a:ea typeface="SamsungOne 700" panose="020B0803030303020204" pitchFamily="34" charset="0"/>
                </a:rPr>
                <a:t>chủ</a:t>
              </a:r>
              <a:endParaRPr lang="ko-KR" altLang="en-US" sz="1600" dirty="0">
                <a:solidFill>
                  <a:srgbClr val="193EB0"/>
                </a:solidFill>
                <a:latin typeface="SamsungOne 700" panose="020B0803030303020204" pitchFamily="34" charset="0"/>
                <a:ea typeface="SamsungOneKorean 400" panose="020B0503030303020204" pitchFamily="50" charset="-127"/>
              </a:endParaRPr>
            </a:p>
          </p:txBody>
        </p:sp>
        <p:sp>
          <p:nvSpPr>
            <p:cNvPr id="13" name="모서리가 둥근 직사각형 20">
              <a:extLst>
                <a:ext uri="{FF2B5EF4-FFF2-40B4-BE49-F238E27FC236}">
                  <a16:creationId xmlns:a16="http://schemas.microsoft.com/office/drawing/2014/main" id="{B9FFF260-8411-427A-BBFB-160353A2C01C}"/>
                </a:ext>
              </a:extLst>
            </p:cNvPr>
            <p:cNvSpPr/>
            <p:nvPr/>
          </p:nvSpPr>
          <p:spPr>
            <a:xfrm>
              <a:off x="6610752" y="3739963"/>
              <a:ext cx="1908321" cy="374571"/>
            </a:xfrm>
            <a:prstGeom prst="roundRect">
              <a:avLst/>
            </a:prstGeom>
            <a:ln w="12700">
              <a:solidFill>
                <a:srgbClr val="0043B2"/>
              </a:solidFill>
            </a:ln>
          </p:spPr>
          <p:txBody>
            <a:bodyPr wrap="square">
              <a:spAutoFit/>
            </a:bodyPr>
            <a:lstStyle/>
            <a:p>
              <a:pPr lvl="0" algn="ctr" latinLnBrk="1"/>
              <a:r>
                <a:rPr lang="en-US" altLang="ko-KR" sz="1600" dirty="0" err="1">
                  <a:solidFill>
                    <a:srgbClr val="193EB0"/>
                  </a:solidFill>
                  <a:latin typeface="SamsungOne 700" panose="020B0803030303020204" pitchFamily="34" charset="0"/>
                  <a:ea typeface="SamsungOne 700" panose="020B0803030303020204" pitchFamily="34" charset="0"/>
                </a:rPr>
                <a:t>Ảo</a:t>
              </a:r>
              <a:r>
                <a:rPr lang="en-US" altLang="ko-KR" sz="1600" dirty="0">
                  <a:solidFill>
                    <a:srgbClr val="193EB0"/>
                  </a:solidFill>
                  <a:latin typeface="SamsungOne 700" panose="020B0803030303020204" pitchFamily="34" charset="0"/>
                  <a:ea typeface="SamsungOne 700" panose="020B0803030303020204" pitchFamily="34" charset="0"/>
                </a:rPr>
                <a:t> </a:t>
              </a:r>
              <a:r>
                <a:rPr lang="en-US" altLang="ko-KR" sz="1600" dirty="0" err="1">
                  <a:solidFill>
                    <a:srgbClr val="193EB0"/>
                  </a:solidFill>
                  <a:latin typeface="SamsungOne 700" panose="020B0803030303020204" pitchFamily="34" charset="0"/>
                  <a:ea typeface="SamsungOne 700" panose="020B0803030303020204" pitchFamily="34" charset="0"/>
                </a:rPr>
                <a:t>hóa</a:t>
              </a:r>
              <a:endParaRPr lang="ko-KR" altLang="en-US" sz="1600" dirty="0">
                <a:solidFill>
                  <a:srgbClr val="193EB0"/>
                </a:solidFill>
                <a:latin typeface="SamsungOne 700" panose="020B0803030303020204" pitchFamily="34" charset="0"/>
                <a:ea typeface="SamsungOneKorean 400" panose="020B0503030303020204" pitchFamily="50" charset="-127"/>
              </a:endParaRPr>
            </a:p>
          </p:txBody>
        </p:sp>
        <p:pic>
          <p:nvPicPr>
            <p:cNvPr id="14" name="그림 13">
              <a:extLst>
                <a:ext uri="{FF2B5EF4-FFF2-40B4-BE49-F238E27FC236}">
                  <a16:creationId xmlns:a16="http://schemas.microsoft.com/office/drawing/2014/main" id="{96783FC0-847B-4027-BAE4-0C2174D9EB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7936" y="4417829"/>
              <a:ext cx="1511670" cy="1240519"/>
            </a:xfrm>
            <a:prstGeom prst="rect">
              <a:avLst/>
            </a:prstGeom>
          </p:spPr>
        </p:pic>
        <p:pic>
          <p:nvPicPr>
            <p:cNvPr id="18" name="그림 17">
              <a:extLst>
                <a:ext uri="{FF2B5EF4-FFF2-40B4-BE49-F238E27FC236}">
                  <a16:creationId xmlns:a16="http://schemas.microsoft.com/office/drawing/2014/main" id="{6EDE6516-7993-4652-B535-FF152CEB95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0502" y="4459489"/>
              <a:ext cx="1468287" cy="976860"/>
            </a:xfrm>
            <a:prstGeom prst="rect">
              <a:avLst/>
            </a:prstGeom>
          </p:spPr>
        </p:pic>
        <p:grpSp>
          <p:nvGrpSpPr>
            <p:cNvPr id="19" name="그룹 18">
              <a:extLst>
                <a:ext uri="{FF2B5EF4-FFF2-40B4-BE49-F238E27FC236}">
                  <a16:creationId xmlns:a16="http://schemas.microsoft.com/office/drawing/2014/main" id="{EC5A29F5-D974-4C17-B4BF-C8E3C0B576A8}"/>
                </a:ext>
              </a:extLst>
            </p:cNvPr>
            <p:cNvGrpSpPr/>
            <p:nvPr/>
          </p:nvGrpSpPr>
          <p:grpSpPr>
            <a:xfrm>
              <a:off x="6568877" y="4332528"/>
              <a:ext cx="1985340" cy="1544725"/>
              <a:chOff x="6530777" y="4332528"/>
              <a:chExt cx="1985340" cy="1544725"/>
            </a:xfrm>
          </p:grpSpPr>
          <p:sp>
            <p:nvSpPr>
              <p:cNvPr id="20" name="직사각형 19">
                <a:extLst>
                  <a:ext uri="{FF2B5EF4-FFF2-40B4-BE49-F238E27FC236}">
                    <a16:creationId xmlns:a16="http://schemas.microsoft.com/office/drawing/2014/main" id="{DA0B9746-C3D6-44EC-81E8-7343D1190E80}"/>
                  </a:ext>
                </a:extLst>
              </p:cNvPr>
              <p:cNvSpPr/>
              <p:nvPr/>
            </p:nvSpPr>
            <p:spPr>
              <a:xfrm>
                <a:off x="6530777" y="4809420"/>
                <a:ext cx="1985340" cy="276999"/>
              </a:xfrm>
              <a:prstGeom prst="rect">
                <a:avLst/>
              </a:prstGeom>
              <a:solidFill>
                <a:srgbClr val="CDE6FB"/>
              </a:solidFill>
            </p:spPr>
            <p:txBody>
              <a:bodyPr wrap="square">
                <a:spAutoFit/>
              </a:bodyP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Máy</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siêu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giám</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sát</a:t>
                </a:r>
                <a:endParaRPr lang="ko-KR" altLang="en-US" dirty="0">
                  <a:ea typeface="SamsungOneKorean 400" panose="020B0503030303020204" pitchFamily="50" charset="-127"/>
                </a:endParaRPr>
              </a:p>
            </p:txBody>
          </p:sp>
          <p:pic>
            <p:nvPicPr>
              <p:cNvPr id="21" name="그림 20">
                <a:extLst>
                  <a:ext uri="{FF2B5EF4-FFF2-40B4-BE49-F238E27FC236}">
                    <a16:creationId xmlns:a16="http://schemas.microsoft.com/office/drawing/2014/main" id="{A4825D22-0BDA-4137-8361-8234DBB063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8355" y="5202550"/>
                <a:ext cx="808719" cy="674703"/>
              </a:xfrm>
              <a:prstGeom prst="rect">
                <a:avLst/>
              </a:prstGeom>
            </p:spPr>
          </p:pic>
          <p:grpSp>
            <p:nvGrpSpPr>
              <p:cNvPr id="22" name="그룹 21">
                <a:extLst>
                  <a:ext uri="{FF2B5EF4-FFF2-40B4-BE49-F238E27FC236}">
                    <a16:creationId xmlns:a16="http://schemas.microsoft.com/office/drawing/2014/main" id="{B2A3C87E-F542-4C23-809F-FD9685F62386}"/>
                  </a:ext>
                </a:extLst>
              </p:cNvPr>
              <p:cNvGrpSpPr/>
              <p:nvPr/>
            </p:nvGrpSpPr>
            <p:grpSpPr>
              <a:xfrm>
                <a:off x="6574105" y="4332528"/>
                <a:ext cx="1902984" cy="381001"/>
                <a:chOff x="6574105" y="4332528"/>
                <a:chExt cx="1902984" cy="381001"/>
              </a:xfrm>
            </p:grpSpPr>
            <p:pic>
              <p:nvPicPr>
                <p:cNvPr id="23" name="그림 22">
                  <a:extLst>
                    <a:ext uri="{FF2B5EF4-FFF2-40B4-BE49-F238E27FC236}">
                      <a16:creationId xmlns:a16="http://schemas.microsoft.com/office/drawing/2014/main" id="{4C5F5CD0-724B-411D-AEE2-E9EC5706803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021"/>
                <a:stretch/>
              </p:blipFill>
              <p:spPr>
                <a:xfrm>
                  <a:off x="6574105" y="4332528"/>
                  <a:ext cx="500218" cy="381001"/>
                </a:xfrm>
                <a:prstGeom prst="rect">
                  <a:avLst/>
                </a:prstGeom>
              </p:spPr>
            </p:pic>
            <p:pic>
              <p:nvPicPr>
                <p:cNvPr id="24" name="그림 23">
                  <a:extLst>
                    <a:ext uri="{FF2B5EF4-FFF2-40B4-BE49-F238E27FC236}">
                      <a16:creationId xmlns:a16="http://schemas.microsoft.com/office/drawing/2014/main" id="{7B50DD74-9E2A-475B-A9E6-7F343854D03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021"/>
                <a:stretch/>
              </p:blipFill>
              <p:spPr>
                <a:xfrm>
                  <a:off x="7282606" y="4332528"/>
                  <a:ext cx="500218" cy="381001"/>
                </a:xfrm>
                <a:prstGeom prst="rect">
                  <a:avLst/>
                </a:prstGeom>
              </p:spPr>
            </p:pic>
            <p:pic>
              <p:nvPicPr>
                <p:cNvPr id="25" name="그림 24">
                  <a:extLst>
                    <a:ext uri="{FF2B5EF4-FFF2-40B4-BE49-F238E27FC236}">
                      <a16:creationId xmlns:a16="http://schemas.microsoft.com/office/drawing/2014/main" id="{49728693-1552-4C0E-8221-49DF19DD955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021"/>
                <a:stretch/>
              </p:blipFill>
              <p:spPr>
                <a:xfrm>
                  <a:off x="7976871" y="4332528"/>
                  <a:ext cx="500218" cy="381001"/>
                </a:xfrm>
                <a:prstGeom prst="rect">
                  <a:avLst/>
                </a:prstGeom>
              </p:spPr>
            </p:pic>
          </p:grpSp>
        </p:grpSp>
      </p:grpSp>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nghệ</a:t>
            </a:r>
            <a:r>
              <a:rPr lang="en-US" altLang="ko-KR" dirty="0">
                <a:ea typeface="SamsungOneKorean 400" panose="020B0503030303020204" pitchFamily="50" charset="-127"/>
              </a:rPr>
              <a:t> </a:t>
            </a:r>
            <a:r>
              <a:rPr lang="en-US" altLang="ko-KR" dirty="0" err="1">
                <a:ea typeface="SamsungOneKorean 400" panose="020B0503030303020204" pitchFamily="50" charset="-127"/>
              </a:rPr>
              <a:t>hỗ</a:t>
            </a:r>
            <a:r>
              <a:rPr lang="en-US" altLang="ko-KR" dirty="0">
                <a:ea typeface="SamsungOneKorean 400" panose="020B0503030303020204" pitchFamily="50" charset="-127"/>
              </a:rPr>
              <a:t> </a:t>
            </a:r>
            <a:r>
              <a:rPr lang="en-US" altLang="ko-KR" dirty="0" err="1">
                <a:ea typeface="SamsungOneKorean 400" panose="020B0503030303020204" pitchFamily="50" charset="-127"/>
              </a:rPr>
              <a:t>trợ</a:t>
            </a:r>
            <a:r>
              <a:rPr lang="en-US" altLang="ko-KR" dirty="0">
                <a:ea typeface="SamsungOneKorean 400" panose="020B0503030303020204" pitchFamily="50" charset="-127"/>
              </a:rPr>
              <a:t> </a:t>
            </a:r>
            <a:r>
              <a:rPr lang="en-US" altLang="ko-KR" dirty="0" err="1">
                <a:ea typeface="SamsungOneKorean 400" panose="020B0503030303020204" pitchFamily="50" charset="-127"/>
              </a:rPr>
              <a:t>chính</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Mạng</a:t>
            </a:r>
            <a:r>
              <a:rPr lang="en-US" altLang="ko-KR" dirty="0"/>
              <a:t> </a:t>
            </a:r>
            <a:r>
              <a:rPr lang="en-US" altLang="ko-KR" dirty="0" err="1"/>
              <a:t>diện</a:t>
            </a:r>
            <a:r>
              <a:rPr lang="en-US" altLang="ko-KR" dirty="0"/>
              <a:t> </a:t>
            </a:r>
            <a:r>
              <a:rPr lang="en-US" altLang="ko-KR" dirty="0" err="1"/>
              <a:t>rộng</a:t>
            </a:r>
            <a:r>
              <a:rPr lang="en-US" altLang="ko-KR" dirty="0"/>
              <a:t> </a:t>
            </a:r>
            <a:r>
              <a:rPr lang="en-US" altLang="ko-KR" dirty="0" err="1"/>
              <a:t>nhanh</a:t>
            </a:r>
            <a:r>
              <a:rPr lang="en-US" altLang="ko-KR" dirty="0"/>
              <a:t> </a:t>
            </a:r>
            <a:r>
              <a:rPr lang="en-US" altLang="ko-KR" dirty="0" err="1"/>
              <a:t>phổ</a:t>
            </a:r>
            <a:r>
              <a:rPr lang="en-US" altLang="ko-KR" dirty="0"/>
              <a:t> </a:t>
            </a:r>
            <a:r>
              <a:rPr lang="en-US" altLang="ko-KR" dirty="0" err="1"/>
              <a:t>biến</a:t>
            </a:r>
            <a:endParaRPr lang="en-US" altLang="ko-KR" dirty="0"/>
          </a:p>
          <a:p>
            <a:r>
              <a:rPr lang="en-US" altLang="ko-KR" dirty="0" err="1"/>
              <a:t>Máy</a:t>
            </a:r>
            <a:r>
              <a:rPr lang="en-US" altLang="ko-KR" dirty="0"/>
              <a:t> </a:t>
            </a:r>
            <a:r>
              <a:rPr lang="en-US" altLang="ko-KR" dirty="0" err="1"/>
              <a:t>chủ</a:t>
            </a:r>
            <a:r>
              <a:rPr lang="en-US" altLang="ko-KR" dirty="0"/>
              <a:t> </a:t>
            </a:r>
            <a:r>
              <a:rPr lang="en-US" altLang="ko-KR" dirty="0" err="1"/>
              <a:t>mạnh</a:t>
            </a:r>
            <a:r>
              <a:rPr lang="en-US" altLang="ko-KR" dirty="0"/>
              <a:t> </a:t>
            </a:r>
            <a:r>
              <a:rPr lang="en-US" altLang="ko-KR" dirty="0" err="1"/>
              <a:t>mẽ</a:t>
            </a:r>
            <a:r>
              <a:rPr lang="en-US" altLang="ko-KR" dirty="0"/>
              <a:t> </a:t>
            </a:r>
            <a:r>
              <a:rPr lang="en-US" altLang="ko-KR" dirty="0" err="1"/>
              <a:t>và</a:t>
            </a:r>
            <a:r>
              <a:rPr lang="en-US" altLang="ko-KR" dirty="0"/>
              <a:t> </a:t>
            </a:r>
            <a:r>
              <a:rPr lang="en-US" altLang="ko-KR" dirty="0" err="1"/>
              <a:t>giá</a:t>
            </a:r>
            <a:r>
              <a:rPr lang="en-US" altLang="ko-KR" dirty="0"/>
              <a:t> </a:t>
            </a:r>
            <a:r>
              <a:rPr lang="en-US" altLang="ko-KR" dirty="0" err="1"/>
              <a:t>cả</a:t>
            </a:r>
            <a:r>
              <a:rPr lang="en-US" altLang="ko-KR" dirty="0"/>
              <a:t> </a:t>
            </a:r>
            <a:r>
              <a:rPr lang="en-US" altLang="ko-KR" dirty="0" err="1"/>
              <a:t>phải</a:t>
            </a:r>
            <a:r>
              <a:rPr lang="en-US" altLang="ko-KR" dirty="0"/>
              <a:t> </a:t>
            </a:r>
            <a:r>
              <a:rPr lang="en-US" altLang="ko-KR" dirty="0" err="1"/>
              <a:t>chăng</a:t>
            </a:r>
            <a:endParaRPr lang="en-US" altLang="ko-KR" dirty="0"/>
          </a:p>
          <a:p>
            <a:r>
              <a:rPr lang="en-US" altLang="ko-KR" dirty="0" err="1"/>
              <a:t>Công</a:t>
            </a:r>
            <a:r>
              <a:rPr lang="en-US" altLang="ko-KR" dirty="0"/>
              <a:t> </a:t>
            </a:r>
            <a:r>
              <a:rPr lang="en-US" altLang="ko-KR" dirty="0" err="1"/>
              <a:t>nghệ</a:t>
            </a:r>
            <a:r>
              <a:rPr lang="en-US" altLang="ko-KR" dirty="0"/>
              <a:t> </a:t>
            </a:r>
            <a:r>
              <a:rPr lang="en-US" altLang="ko-KR" dirty="0" err="1"/>
              <a:t>ảo</a:t>
            </a:r>
            <a:r>
              <a:rPr lang="en-US" altLang="ko-KR" dirty="0"/>
              <a:t> </a:t>
            </a:r>
            <a:r>
              <a:rPr lang="en-US" altLang="ko-KR" dirty="0" err="1"/>
              <a:t>hóa</a:t>
            </a:r>
            <a:r>
              <a:rPr lang="en-US" altLang="ko-KR" dirty="0"/>
              <a:t> </a:t>
            </a:r>
            <a:r>
              <a:rPr lang="en-US" altLang="ko-KR" dirty="0" err="1"/>
              <a:t>hiệu</a:t>
            </a:r>
            <a:r>
              <a:rPr lang="en-US" altLang="ko-KR" dirty="0"/>
              <a:t> </a:t>
            </a:r>
            <a:r>
              <a:rPr lang="en-US" altLang="ko-KR" dirty="0" err="1"/>
              <a:t>năng</a:t>
            </a:r>
            <a:r>
              <a:rPr lang="en-US" altLang="ko-KR" dirty="0"/>
              <a:t> </a:t>
            </a:r>
            <a:r>
              <a:rPr lang="en-US" altLang="ko-KR" dirty="0" err="1"/>
              <a:t>cao</a:t>
            </a:r>
            <a:endParaRPr lang="ko-KR" altLang="en-US" dirty="0"/>
          </a:p>
        </p:txBody>
      </p:sp>
    </p:spTree>
    <p:extLst>
      <p:ext uri="{BB962C8B-B14F-4D97-AF65-F5344CB8AC3E}">
        <p14:creationId xmlns:p14="http://schemas.microsoft.com/office/powerpoint/2010/main" val="64848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530E90D-D83D-4CD3-913B-C59A0D9EBE13}"/>
              </a:ext>
            </a:extLst>
          </p:cNvPr>
          <p:cNvSpPr>
            <a:spLocks noGrp="1"/>
          </p:cNvSpPr>
          <p:nvPr>
            <p:ph type="body" sz="quarter" idx="10"/>
          </p:nvPr>
        </p:nvSpPr>
        <p:spPr>
          <a:xfrm>
            <a:off x="711202" y="1597421"/>
            <a:ext cx="8632825" cy="2789227"/>
          </a:xfrm>
        </p:spPr>
        <p:txBody>
          <a:bodyPr/>
          <a:lstStyle/>
          <a:p>
            <a:pPr>
              <a:defRPr/>
            </a:pPr>
            <a:r>
              <a:rPr lang="en-US" altLang="ko-KR" dirty="0" err="1"/>
              <a:t>Chúng</a:t>
            </a:r>
            <a:r>
              <a:rPr lang="en-US" altLang="ko-KR" dirty="0"/>
              <a:t> ta </a:t>
            </a:r>
            <a:r>
              <a:rPr lang="en-US" altLang="ko-KR" dirty="0" err="1"/>
              <a:t>sẽ</a:t>
            </a:r>
            <a:r>
              <a:rPr lang="en-US" altLang="ko-KR" dirty="0"/>
              <a:t> </a:t>
            </a:r>
            <a:r>
              <a:rPr lang="en-US" altLang="ko-KR" dirty="0" err="1"/>
              <a:t>tìm</a:t>
            </a:r>
            <a:r>
              <a:rPr lang="en-US" altLang="ko-KR" dirty="0"/>
              <a:t> </a:t>
            </a:r>
            <a:r>
              <a:rPr lang="en-US" altLang="ko-KR" dirty="0" err="1"/>
              <a:t>hiểu</a:t>
            </a:r>
            <a:r>
              <a:rPr lang="en-US" altLang="ko-KR" dirty="0"/>
              <a:t> </a:t>
            </a:r>
            <a:r>
              <a:rPr lang="en-US" altLang="ko-KR" dirty="0" err="1"/>
              <a:t>cách</a:t>
            </a:r>
            <a:r>
              <a:rPr lang="en-US" altLang="ko-KR" dirty="0"/>
              <a:t> Hadoop </a:t>
            </a:r>
            <a:r>
              <a:rPr lang="en-US" altLang="ko-KR" dirty="0" err="1"/>
              <a:t>và</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cụ</a:t>
            </a:r>
            <a:r>
              <a:rPr lang="en-US" altLang="ko-KR" dirty="0"/>
              <a:t> </a:t>
            </a:r>
            <a:r>
              <a:rPr lang="en-US" altLang="ko-KR" dirty="0" err="1"/>
              <a:t>Hệ</a:t>
            </a:r>
            <a:r>
              <a:rPr lang="en-US" altLang="ko-KR" dirty="0"/>
              <a:t> </a:t>
            </a:r>
            <a:r>
              <a:rPr lang="en-US" altLang="ko-KR" dirty="0" err="1"/>
              <a:t>sinh</a:t>
            </a:r>
            <a:r>
              <a:rPr lang="en-US" altLang="ko-KR" dirty="0"/>
              <a:t> </a:t>
            </a:r>
            <a:r>
              <a:rPr lang="en-US" altLang="ko-KR" dirty="0" err="1"/>
              <a:t>thái</a:t>
            </a:r>
            <a:r>
              <a:rPr lang="en-US" altLang="ko-KR" dirty="0"/>
              <a:t> </a:t>
            </a:r>
            <a:r>
              <a:rPr lang="en-US" altLang="ko-KR" dirty="0" err="1"/>
              <a:t>của</a:t>
            </a:r>
            <a:r>
              <a:rPr lang="en-US" altLang="ko-KR" dirty="0"/>
              <a:t> </a:t>
            </a:r>
            <a:r>
              <a:rPr lang="en-US" altLang="ko-KR" dirty="0" err="1"/>
              <a:t>nó</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với</a:t>
            </a:r>
            <a:r>
              <a:rPr lang="en-US" altLang="ko-KR" dirty="0"/>
              <a:t> </a:t>
            </a:r>
            <a:r>
              <a:rPr lang="en-US" altLang="ko-KR" dirty="0" err="1"/>
              <a:t>nhau</a:t>
            </a:r>
            <a:r>
              <a:rPr lang="en-US" altLang="ko-KR" dirty="0"/>
              <a:t> </a:t>
            </a:r>
            <a:r>
              <a:rPr lang="en-US" altLang="ko-KR" dirty="0" err="1"/>
              <a:t>để</a:t>
            </a:r>
            <a:r>
              <a:rPr lang="en-US" altLang="ko-KR" dirty="0"/>
              <a:t> </a:t>
            </a:r>
            <a:r>
              <a:rPr lang="en-US" altLang="ko-KR" dirty="0" err="1"/>
              <a:t>giải</a:t>
            </a:r>
            <a:r>
              <a:rPr lang="en-US" altLang="ko-KR" dirty="0"/>
              <a:t> </a:t>
            </a:r>
            <a:r>
              <a:rPr lang="en-US" altLang="ko-KR" dirty="0" err="1"/>
              <a:t>quyết</a:t>
            </a:r>
            <a:r>
              <a:rPr lang="en-US" altLang="ko-KR" dirty="0"/>
              <a:t> </a:t>
            </a:r>
            <a:r>
              <a:rPr lang="en-US" altLang="ko-KR" dirty="0" err="1"/>
              <a:t>thách</a:t>
            </a:r>
            <a:r>
              <a:rPr lang="en-US" altLang="ko-KR" dirty="0"/>
              <a:t> </a:t>
            </a:r>
            <a:r>
              <a:rPr lang="en-US" altLang="ko-KR" dirty="0" err="1"/>
              <a:t>thức</a:t>
            </a:r>
            <a:r>
              <a:rPr lang="en-US" altLang="ko-KR" dirty="0"/>
              <a:t> Big Data</a:t>
            </a:r>
            <a:endParaRPr lang="en-US" altLang="ko-KR" sz="1300" dirty="0">
              <a:solidFill>
                <a:prstClr val="black">
                  <a:lumMod val="85000"/>
                  <a:lumOff val="15000"/>
                </a:prstClr>
              </a:solidFill>
            </a:endParaRPr>
          </a:p>
          <a:p>
            <a:pPr marL="742937" lvl="1" indent="-285750" defTabSz="457200">
              <a:spcAft>
                <a:spcPts val="800"/>
              </a:spcAft>
              <a:buClr>
                <a:srgbClr val="A5A5A5"/>
              </a:buClr>
              <a:defRPr/>
            </a:pPr>
            <a:r>
              <a:rPr lang="vi-VN" altLang="ko-KR" dirty="0"/>
              <a:t>Hadoop giải quyết vấn đề lưu trữ và xử lý lượng dữ liệu khổng lồ theo cách tiết kiệm chi phí, có thể mở rộng và chịu lỗi thông qua sự chuyển đổi mô hình từ phụ thuộc phần cứng sang phụ thuộc phần mềm</a:t>
            </a:r>
            <a:r>
              <a:rPr lang="en-US" altLang="ko-KR" dirty="0"/>
              <a:t>.</a:t>
            </a:r>
            <a:endParaRPr lang="vi-VN" altLang="ko-KR" dirty="0"/>
          </a:p>
          <a:p>
            <a:pPr marL="742937" lvl="1" indent="-285750" defTabSz="457200">
              <a:spcAft>
                <a:spcPts val="800"/>
              </a:spcAft>
              <a:buClr>
                <a:srgbClr val="A5A5A5"/>
              </a:buClr>
              <a:defRPr/>
            </a:pPr>
            <a:r>
              <a:rPr lang="vi-VN" altLang="ko-KR" dirty="0"/>
              <a:t>Về cốt lõi, Hadoop cung cấp HDFS để lưu trữ dữ liệu và Yarn/MapReduce để xử lý dữ liệu</a:t>
            </a:r>
            <a:r>
              <a:rPr lang="en-US" altLang="ko-KR" dirty="0"/>
              <a:t>.</a:t>
            </a:r>
          </a:p>
          <a:p>
            <a:pPr marL="742937" lvl="1" indent="-285750" defTabSz="457200">
              <a:spcAft>
                <a:spcPts val="800"/>
              </a:spcAft>
              <a:buClr>
                <a:srgbClr val="A5A5A5"/>
              </a:buClr>
              <a:defRPr/>
            </a:pPr>
            <a:r>
              <a:rPr lang="vi-VN" altLang="ko-KR" dirty="0"/>
              <a:t>Hệ sinh thái Hadoop cung cấp một bộ công cụ phong phú để nhập dữ liệu từ nhiều nguồn dữ liệu khác nhau, xử lý trước và chuyển đổi dữ liệu để chuẩn bị cho việc truy vấn, thực hiện cả truy vấn hàng loạt và tương tác trên hàng petabyte dữ liệu, tạo mô hình AI và suy luận câu trả lời, và cuối cùng là tạo trực quan hóa và bảng điều khiển trực quan và thân thiện với người dùng để giúp hiểu kết quả.</a:t>
            </a:r>
            <a:endParaRPr lang="en-US" altLang="ko-KR" sz="1300" dirty="0">
              <a:solidFill>
                <a:prstClr val="black">
                  <a:lumMod val="85000"/>
                  <a:lumOff val="15000"/>
                </a:prstClr>
              </a:solidFill>
            </a:endParaRPr>
          </a:p>
          <a:p>
            <a:pPr>
              <a:defRPr/>
            </a:pPr>
            <a:r>
              <a:rPr lang="vi-VN" altLang="ko-KR" dirty="0"/>
              <a:t>Big Data không ngừng phát triển. Chúng ta sẽ khám phá Dịch vụ đám mây đang đóng vai trò quan trọng như thế nào và cách ngành đang áp dụng Đám mây như một giải pháp thay thế cho Hadoop.</a:t>
            </a:r>
            <a:endParaRPr lang="ko-KR" altLang="en-US" dirty="0"/>
          </a:p>
        </p:txBody>
      </p:sp>
      <p:sp>
        <p:nvSpPr>
          <p:cNvPr id="3" name="텍스트 개체 틀 2">
            <a:extLst>
              <a:ext uri="{FF2B5EF4-FFF2-40B4-BE49-F238E27FC236}">
                <a16:creationId xmlns:a16="http://schemas.microsoft.com/office/drawing/2014/main" id="{FA3840AC-51BE-48B4-A606-F4165CA04313}"/>
              </a:ext>
            </a:extLst>
          </p:cNvPr>
          <p:cNvSpPr>
            <a:spLocks noGrp="1"/>
          </p:cNvSpPr>
          <p:nvPr>
            <p:ph type="body" sz="quarter" idx="11"/>
          </p:nvPr>
        </p:nvSpPr>
        <p:spPr>
          <a:xfrm>
            <a:off x="711202" y="4875103"/>
            <a:ext cx="8632825" cy="1053347"/>
          </a:xfrm>
        </p:spPr>
        <p:txBody>
          <a:bodyPr/>
          <a:lstStyle/>
          <a:p>
            <a:pPr marL="342900" indent="-342900" defTabSz="457200">
              <a:spcBef>
                <a:spcPts val="600"/>
              </a:spcBef>
              <a:spcAft>
                <a:spcPts val="600"/>
              </a:spcAft>
              <a:buClr>
                <a:srgbClr val="A5A5A5"/>
              </a:buClr>
              <a:buFont typeface="+mj-lt"/>
              <a:buAutoNum type="arabicPeriod"/>
              <a:defRPr/>
            </a:pPr>
            <a:r>
              <a:rPr lang="en-US" altLang="ko-KR" dirty="0" err="1"/>
              <a:t>Xử</a:t>
            </a:r>
            <a:r>
              <a:rPr lang="en-US" altLang="ko-KR" dirty="0"/>
              <a:t> </a:t>
            </a:r>
            <a:r>
              <a:rPr lang="en-US" altLang="ko-KR" dirty="0" err="1"/>
              <a:t>lý</a:t>
            </a:r>
            <a:r>
              <a:rPr lang="en-US" altLang="ko-KR" dirty="0"/>
              <a:t> </a:t>
            </a:r>
            <a:r>
              <a:rPr lang="en-US" altLang="ko-KR" dirty="0" err="1"/>
              <a:t>Bì</a:t>
            </a:r>
            <a:r>
              <a:rPr lang="en-US" altLang="ko-KR" dirty="0"/>
              <a:t> Data</a:t>
            </a:r>
          </a:p>
          <a:p>
            <a:pPr marL="342900" indent="-342900" defTabSz="457200">
              <a:spcBef>
                <a:spcPts val="600"/>
              </a:spcBef>
              <a:spcAft>
                <a:spcPts val="600"/>
              </a:spcAft>
              <a:buClr>
                <a:srgbClr val="A5A5A5"/>
              </a:buClr>
              <a:buFont typeface="+mj-lt"/>
              <a:buAutoNum type="arabicPeriod"/>
              <a:defRPr/>
            </a:pPr>
            <a:r>
              <a:rPr lang="en-US" altLang="ko-KR" dirty="0" err="1"/>
              <a:t>Tổng</a:t>
            </a:r>
            <a:r>
              <a:rPr lang="en-US" altLang="ko-KR" dirty="0"/>
              <a:t> </a:t>
            </a:r>
            <a:r>
              <a:rPr lang="en-US" altLang="ko-KR" dirty="0" err="1"/>
              <a:t>quan</a:t>
            </a:r>
            <a:r>
              <a:rPr lang="en-US" altLang="ko-KR" dirty="0"/>
              <a:t> </a:t>
            </a:r>
            <a:r>
              <a:rPr lang="en-US" altLang="ko-KR" dirty="0" err="1"/>
              <a:t>về</a:t>
            </a:r>
            <a:r>
              <a:rPr lang="en-US" altLang="ko-KR" dirty="0"/>
              <a:t> </a:t>
            </a:r>
            <a:r>
              <a:rPr lang="en-US" altLang="ko-KR" dirty="0" err="1"/>
              <a:t>hệ</a:t>
            </a:r>
            <a:r>
              <a:rPr lang="en-US" altLang="ko-KR" dirty="0"/>
              <a:t> </a:t>
            </a:r>
            <a:r>
              <a:rPr lang="en-US" altLang="ko-KR" dirty="0" err="1"/>
              <a:t>thống</a:t>
            </a:r>
            <a:r>
              <a:rPr lang="en-US" altLang="ko-KR" dirty="0"/>
              <a:t> Hadoop Core &amp; Eco</a:t>
            </a:r>
          </a:p>
          <a:p>
            <a:pPr marL="342900" indent="-342900" defTabSz="457200">
              <a:spcBef>
                <a:spcPts val="600"/>
              </a:spcBef>
              <a:spcAft>
                <a:spcPts val="600"/>
              </a:spcAft>
              <a:buClr>
                <a:srgbClr val="A5A5A5"/>
              </a:buClr>
              <a:buFont typeface="+mj-lt"/>
              <a:buAutoNum type="arabicPeriod"/>
              <a:defRPr/>
            </a:pPr>
            <a:r>
              <a:rPr lang="en-US" altLang="ko-KR" dirty="0" err="1"/>
              <a:t>Kiến</a:t>
            </a:r>
            <a:r>
              <a:rPr lang="en-US" altLang="ko-KR" dirty="0"/>
              <a:t> </a:t>
            </a:r>
            <a:r>
              <a:rPr lang="en-US" altLang="ko-KR" dirty="0" err="1"/>
              <a:t>trúc</a:t>
            </a:r>
            <a:r>
              <a:rPr lang="en-US" altLang="ko-KR" dirty="0"/>
              <a:t> Hadoop </a:t>
            </a:r>
            <a:r>
              <a:rPr lang="en-US" altLang="ko-KR" dirty="0" err="1"/>
              <a:t>cho</a:t>
            </a:r>
            <a:r>
              <a:rPr lang="en-US" altLang="ko-KR" dirty="0"/>
              <a:t> Big Data</a:t>
            </a:r>
            <a:endParaRPr lang="en-US" altLang="ko-KR" sz="1300" dirty="0">
              <a:solidFill>
                <a:prstClr val="black">
                  <a:lumMod val="85000"/>
                  <a:lumOff val="15000"/>
                </a:prstClr>
              </a:solidFill>
            </a:endParaRPr>
          </a:p>
        </p:txBody>
      </p:sp>
    </p:spTree>
    <p:extLst>
      <p:ext uri="{BB962C8B-B14F-4D97-AF65-F5344CB8AC3E}">
        <p14:creationId xmlns:p14="http://schemas.microsoft.com/office/powerpoint/2010/main" val="304013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5A7CE7E0-D5BB-4F56-BC86-8E0A8B72026B}"/>
              </a:ext>
            </a:extLst>
          </p:cNvPr>
          <p:cNvGrpSpPr/>
          <p:nvPr/>
        </p:nvGrpSpPr>
        <p:grpSpPr>
          <a:xfrm>
            <a:off x="4163838" y="2353568"/>
            <a:ext cx="5002740" cy="3749893"/>
            <a:chOff x="4163838" y="2257689"/>
            <a:chExt cx="5002740" cy="3749893"/>
          </a:xfrm>
        </p:grpSpPr>
        <p:grpSp>
          <p:nvGrpSpPr>
            <p:cNvPr id="9" name="그룹 8">
              <a:extLst>
                <a:ext uri="{FF2B5EF4-FFF2-40B4-BE49-F238E27FC236}">
                  <a16:creationId xmlns:a16="http://schemas.microsoft.com/office/drawing/2014/main" id="{F50355FD-28C9-45CA-9FC3-8309830FB7D7}"/>
                </a:ext>
              </a:extLst>
            </p:cNvPr>
            <p:cNvGrpSpPr/>
            <p:nvPr/>
          </p:nvGrpSpPr>
          <p:grpSpPr>
            <a:xfrm>
              <a:off x="4718476" y="2467429"/>
              <a:ext cx="3540153" cy="3540153"/>
              <a:chOff x="4718476" y="2467429"/>
              <a:chExt cx="3540153" cy="3540153"/>
            </a:xfrm>
          </p:grpSpPr>
          <p:sp>
            <p:nvSpPr>
              <p:cNvPr id="16" name="타원 15">
                <a:extLst>
                  <a:ext uri="{FF2B5EF4-FFF2-40B4-BE49-F238E27FC236}">
                    <a16:creationId xmlns:a16="http://schemas.microsoft.com/office/drawing/2014/main" id="{106BB80C-8FD3-4E4C-9FAB-875956F9E497}"/>
                  </a:ext>
                </a:extLst>
              </p:cNvPr>
              <p:cNvSpPr/>
              <p:nvPr/>
            </p:nvSpPr>
            <p:spPr>
              <a:xfrm>
                <a:off x="4718476" y="2467429"/>
                <a:ext cx="3540153" cy="354015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7" name="그룹 16">
                <a:extLst>
                  <a:ext uri="{FF2B5EF4-FFF2-40B4-BE49-F238E27FC236}">
                    <a16:creationId xmlns:a16="http://schemas.microsoft.com/office/drawing/2014/main" id="{8592C14E-EC40-4DCC-A232-2152C2253F2C}"/>
                  </a:ext>
                </a:extLst>
              </p:cNvPr>
              <p:cNvGrpSpPr/>
              <p:nvPr/>
            </p:nvGrpSpPr>
            <p:grpSpPr>
              <a:xfrm>
                <a:off x="5184114" y="3448034"/>
                <a:ext cx="2608873" cy="1394513"/>
                <a:chOff x="5331255" y="3258493"/>
                <a:chExt cx="2608873" cy="1394513"/>
              </a:xfrm>
            </p:grpSpPr>
            <p:pic>
              <p:nvPicPr>
                <p:cNvPr id="18" name="그림 17">
                  <a:extLst>
                    <a:ext uri="{FF2B5EF4-FFF2-40B4-BE49-F238E27FC236}">
                      <a16:creationId xmlns:a16="http://schemas.microsoft.com/office/drawing/2014/main" id="{48774D04-6AC5-4470-8524-07117B16AB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255" y="3258493"/>
                  <a:ext cx="2608873" cy="1394513"/>
                </a:xfrm>
                <a:prstGeom prst="rect">
                  <a:avLst/>
                </a:prstGeom>
              </p:spPr>
            </p:pic>
            <p:sp>
              <p:nvSpPr>
                <p:cNvPr id="19" name="모서리가 둥근 직사각형 15">
                  <a:extLst>
                    <a:ext uri="{FF2B5EF4-FFF2-40B4-BE49-F238E27FC236}">
                      <a16:creationId xmlns:a16="http://schemas.microsoft.com/office/drawing/2014/main" id="{6E377726-F7E8-4306-88B2-C44CA3E2C18F}"/>
                    </a:ext>
                  </a:extLst>
                </p:cNvPr>
                <p:cNvSpPr/>
                <p:nvPr/>
              </p:nvSpPr>
              <p:spPr>
                <a:xfrm>
                  <a:off x="5906931" y="3909598"/>
                  <a:ext cx="1457523" cy="374571"/>
                </a:xfrm>
                <a:prstGeom prst="roundRect">
                  <a:avLst/>
                </a:prstGeom>
                <a:noFill/>
                <a:ln w="12700">
                  <a:noFill/>
                </a:ln>
              </p:spPr>
              <p:txBody>
                <a:bodyPr wrap="square">
                  <a:spAutoFit/>
                </a:bodyPr>
                <a:lstStyle/>
                <a:p>
                  <a:pPr lvl="0" algn="ctr" latinLnBrk="1"/>
                  <a:r>
                    <a:rPr lang="en-US" altLang="ko-KR" sz="1600" dirty="0" err="1">
                      <a:solidFill>
                        <a:srgbClr val="193EB0"/>
                      </a:solidFill>
                      <a:latin typeface="SamsungOne 700" panose="020B0803030303020204" pitchFamily="34" charset="0"/>
                      <a:ea typeface="SamsungOneKorean 400" panose="020B0503030303020204" pitchFamily="50" charset="-127"/>
                    </a:rPr>
                    <a:t>Đám</a:t>
                  </a:r>
                  <a:r>
                    <a:rPr lang="en-US" altLang="ko-KR" sz="1600" dirty="0">
                      <a:solidFill>
                        <a:srgbClr val="193EB0"/>
                      </a:solidFill>
                      <a:latin typeface="SamsungOne 700" panose="020B0803030303020204" pitchFamily="34" charset="0"/>
                      <a:ea typeface="SamsungOneKorean 400" panose="020B0503030303020204" pitchFamily="50" charset="-127"/>
                    </a:rPr>
                    <a:t> </a:t>
                  </a:r>
                  <a:r>
                    <a:rPr lang="en-US" altLang="ko-KR" sz="1600" dirty="0" err="1">
                      <a:solidFill>
                        <a:srgbClr val="193EB0"/>
                      </a:solidFill>
                      <a:latin typeface="SamsungOne 700" panose="020B0803030303020204" pitchFamily="34" charset="0"/>
                      <a:ea typeface="SamsungOneKorean 400" panose="020B0503030303020204" pitchFamily="50" charset="-127"/>
                    </a:rPr>
                    <a:t>mây</a:t>
                  </a:r>
                  <a:endParaRPr lang="ko-KR" altLang="en-US" sz="1600" dirty="0">
                    <a:solidFill>
                      <a:srgbClr val="193EB0"/>
                    </a:solidFill>
                    <a:latin typeface="SamsungOne 700" panose="020B0803030303020204" pitchFamily="34" charset="0"/>
                    <a:ea typeface="SamsungOneKorean 400" panose="020B0503030303020204" pitchFamily="50" charset="-127"/>
                  </a:endParaRPr>
                </a:p>
              </p:txBody>
            </p:sp>
          </p:grpSp>
        </p:grpSp>
        <p:sp>
          <p:nvSpPr>
            <p:cNvPr id="10" name="모서리가 둥근 직사각형 9">
              <a:extLst>
                <a:ext uri="{FF2B5EF4-FFF2-40B4-BE49-F238E27FC236}">
                  <a16:creationId xmlns:a16="http://schemas.microsoft.com/office/drawing/2014/main" id="{7D4C493B-2B7E-44AF-8A8A-DAA033801496}"/>
                </a:ext>
              </a:extLst>
            </p:cNvPr>
            <p:cNvSpPr/>
            <p:nvPr/>
          </p:nvSpPr>
          <p:spPr>
            <a:xfrm>
              <a:off x="5759790" y="2257689"/>
              <a:ext cx="1457523" cy="568821"/>
            </a:xfrm>
            <a:prstGeom prst="roundRect">
              <a:avLst>
                <a:gd name="adj" fmla="val 32861"/>
              </a:avLst>
            </a:prstGeom>
            <a:solidFill>
              <a:schemeClr val="bg1"/>
            </a:solidFill>
            <a:ln w="12700">
              <a:solidFill>
                <a:srgbClr val="193EB0"/>
              </a:solidFill>
            </a:ln>
          </p:spPr>
          <p:txBody>
            <a:bodyPr wrap="square">
              <a:spAutoFit/>
            </a:bodyPr>
            <a:lstStyle/>
            <a:p>
              <a:pPr lvl="0" algn="ctr" latinLnBrk="1"/>
              <a:r>
                <a:rPr lang="en-US" altLang="ko-KR" sz="1200" dirty="0" err="1">
                  <a:solidFill>
                    <a:srgbClr val="193EB0"/>
                  </a:solidFill>
                  <a:latin typeface="SamsungOne 700" panose="020B0803030303020204" pitchFamily="34" charset="0"/>
                  <a:ea typeface="SamsungOne 700" panose="020B0803030303020204" pitchFamily="34" charset="0"/>
                </a:rPr>
                <a:t>Dịch</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vụ</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tự</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phục</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vụ</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theo</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yêu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cầu</a:t>
              </a:r>
              <a:endParaRPr lang="ko-KR" altLang="en-US" sz="1200" dirty="0">
                <a:solidFill>
                  <a:srgbClr val="193EB0"/>
                </a:solidFill>
                <a:latin typeface="SamsungOne 700" panose="020B0803030303020204" pitchFamily="34" charset="0"/>
                <a:ea typeface="SamsungOneKorean 400" panose="020B0503030303020204" pitchFamily="50" charset="-127"/>
              </a:endParaRPr>
            </a:p>
          </p:txBody>
        </p:sp>
        <p:sp>
          <p:nvSpPr>
            <p:cNvPr id="11" name="모서리가 둥근 직사각형 10">
              <a:extLst>
                <a:ext uri="{FF2B5EF4-FFF2-40B4-BE49-F238E27FC236}">
                  <a16:creationId xmlns:a16="http://schemas.microsoft.com/office/drawing/2014/main" id="{FE5C8F9D-CDAA-4383-91D9-307C3F286A3B}"/>
                </a:ext>
              </a:extLst>
            </p:cNvPr>
            <p:cNvSpPr/>
            <p:nvPr/>
          </p:nvSpPr>
          <p:spPr>
            <a:xfrm>
              <a:off x="7656250" y="3052307"/>
              <a:ext cx="1510328" cy="1015841"/>
            </a:xfrm>
            <a:prstGeom prst="roundRect">
              <a:avLst>
                <a:gd name="adj" fmla="val 32207"/>
              </a:avLst>
            </a:prstGeom>
            <a:solidFill>
              <a:schemeClr val="bg1"/>
            </a:solidFill>
            <a:ln w="12700">
              <a:solidFill>
                <a:srgbClr val="193EB0"/>
              </a:solidFill>
            </a:ln>
          </p:spPr>
          <p:txBody>
            <a:bodyPr wrap="square">
              <a:spAutoFit/>
            </a:bodyPr>
            <a:lstStyle/>
            <a:p>
              <a:pPr lvl="0" algn="ctr" latinLnBrk="1"/>
              <a:r>
                <a:rPr lang="en-US" altLang="ko-KR" sz="1200" dirty="0" err="1">
                  <a:solidFill>
                    <a:srgbClr val="193EB0"/>
                  </a:solidFill>
                  <a:latin typeface="SamsungOne 700" panose="020B0803030303020204" pitchFamily="34" charset="0"/>
                  <a:ea typeface="SamsungOneKorean 400" panose="020B0503030303020204" pitchFamily="50" charset="-127"/>
                </a:rPr>
                <a:t>Tập</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hợp</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tài</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nguyên</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không</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phụ</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thuộc</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vào</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vị</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trí</a:t>
              </a:r>
              <a:endParaRPr lang="en-US" altLang="ko-KR" sz="1200" dirty="0">
                <a:solidFill>
                  <a:srgbClr val="193EB0"/>
                </a:solidFill>
                <a:latin typeface="SamsungOne 700" panose="020B0803030303020204" pitchFamily="34" charset="0"/>
                <a:ea typeface="SamsungOneKorean 400" panose="020B0503030303020204" pitchFamily="50" charset="-127"/>
              </a:endParaRPr>
            </a:p>
          </p:txBody>
        </p:sp>
        <p:sp>
          <p:nvSpPr>
            <p:cNvPr id="13" name="모서리가 둥근 직사각형 12">
              <a:extLst>
                <a:ext uri="{FF2B5EF4-FFF2-40B4-BE49-F238E27FC236}">
                  <a16:creationId xmlns:a16="http://schemas.microsoft.com/office/drawing/2014/main" id="{13018435-B9B4-46BB-ACB7-6B637E246BA2}"/>
                </a:ext>
              </a:extLst>
            </p:cNvPr>
            <p:cNvSpPr/>
            <p:nvPr/>
          </p:nvSpPr>
          <p:spPr>
            <a:xfrm>
              <a:off x="7193077" y="5091208"/>
              <a:ext cx="1482923" cy="582216"/>
            </a:xfrm>
            <a:prstGeom prst="roundRect">
              <a:avLst>
                <a:gd name="adj" fmla="val 35806"/>
              </a:avLst>
            </a:prstGeom>
            <a:solidFill>
              <a:schemeClr val="bg1"/>
            </a:solidFill>
            <a:ln w="12700">
              <a:solidFill>
                <a:srgbClr val="193EB0"/>
              </a:solidFill>
            </a:ln>
          </p:spPr>
          <p:txBody>
            <a:bodyPr wrap="square">
              <a:spAutoFit/>
            </a:bodyPr>
            <a:lstStyle/>
            <a:p>
              <a:pPr lvl="0" algn="ctr" latinLnBrk="1"/>
              <a:r>
                <a:rPr lang="en-US" altLang="ko-KR" sz="1200" dirty="0" err="1">
                  <a:solidFill>
                    <a:srgbClr val="193EB0"/>
                  </a:solidFill>
                  <a:latin typeface="SamsungOne 700" panose="020B0803030303020204" pitchFamily="34" charset="0"/>
                  <a:ea typeface="SamsungOneKorean 400" panose="020B0503030303020204" pitchFamily="50" charset="-127"/>
                </a:rPr>
                <a:t>Thanh</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toán</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cho</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mỗi</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lần</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sử</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dụng</a:t>
              </a:r>
              <a:endParaRPr lang="ko-KR" altLang="en-US" sz="1200" dirty="0">
                <a:solidFill>
                  <a:srgbClr val="193EB0"/>
                </a:solidFill>
                <a:latin typeface="SamsungOne 700" panose="020B0803030303020204" pitchFamily="34" charset="0"/>
                <a:ea typeface="SamsungOneKorean 400" panose="020B0503030303020204" pitchFamily="50" charset="-127"/>
              </a:endParaRPr>
            </a:p>
          </p:txBody>
        </p:sp>
        <p:sp>
          <p:nvSpPr>
            <p:cNvPr id="14" name="모서리가 둥근 직사각형 13">
              <a:extLst>
                <a:ext uri="{FF2B5EF4-FFF2-40B4-BE49-F238E27FC236}">
                  <a16:creationId xmlns:a16="http://schemas.microsoft.com/office/drawing/2014/main" id="{038825FF-EC27-41B7-9DD6-BEB65DC5E7F5}"/>
                </a:ext>
              </a:extLst>
            </p:cNvPr>
            <p:cNvSpPr/>
            <p:nvPr/>
          </p:nvSpPr>
          <p:spPr>
            <a:xfrm>
              <a:off x="4660788" y="5091208"/>
              <a:ext cx="1254112" cy="604540"/>
            </a:xfrm>
            <a:prstGeom prst="roundRect">
              <a:avLst>
                <a:gd name="adj" fmla="val 40892"/>
              </a:avLst>
            </a:prstGeom>
            <a:solidFill>
              <a:schemeClr val="bg1"/>
            </a:solidFill>
            <a:ln w="12700">
              <a:solidFill>
                <a:srgbClr val="193EB0"/>
              </a:solidFill>
            </a:ln>
          </p:spPr>
          <p:txBody>
            <a:bodyPr wrap="square">
              <a:spAutoFit/>
            </a:bodyPr>
            <a:lstStyle/>
            <a:p>
              <a:pPr lvl="0" algn="ctr" latinLnBrk="1"/>
              <a:r>
                <a:rPr lang="en-US" altLang="ko-KR" sz="1200" dirty="0" err="1">
                  <a:solidFill>
                    <a:srgbClr val="193EB0"/>
                  </a:solidFill>
                  <a:latin typeface="SamsungOne 700" panose="020B0803030303020204" pitchFamily="34" charset="0"/>
                  <a:ea typeface="SamsungOneKorean 400" panose="020B0503030303020204" pitchFamily="50" charset="-127"/>
                </a:rPr>
                <a:t>Tính</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đàn</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hồi</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nhanh</a:t>
              </a:r>
              <a:endParaRPr lang="ko-KR" altLang="en-US" sz="1200" dirty="0">
                <a:solidFill>
                  <a:srgbClr val="193EB0"/>
                </a:solidFill>
                <a:latin typeface="SamsungOne 700" panose="020B0803030303020204" pitchFamily="34" charset="0"/>
                <a:ea typeface="SamsungOneKorean 400" panose="020B0503030303020204" pitchFamily="50" charset="-127"/>
              </a:endParaRPr>
            </a:p>
          </p:txBody>
        </p:sp>
        <p:sp>
          <p:nvSpPr>
            <p:cNvPr id="15" name="모서리가 둥근 직사각형 14">
              <a:extLst>
                <a:ext uri="{FF2B5EF4-FFF2-40B4-BE49-F238E27FC236}">
                  <a16:creationId xmlns:a16="http://schemas.microsoft.com/office/drawing/2014/main" id="{8F5264AA-7FD6-4035-834B-30B06330F8A5}"/>
                </a:ext>
              </a:extLst>
            </p:cNvPr>
            <p:cNvSpPr/>
            <p:nvPr/>
          </p:nvSpPr>
          <p:spPr>
            <a:xfrm>
              <a:off x="4163838" y="3171140"/>
              <a:ext cx="1192259" cy="790099"/>
            </a:xfrm>
            <a:prstGeom prst="roundRect">
              <a:avLst>
                <a:gd name="adj" fmla="val 31389"/>
              </a:avLst>
            </a:prstGeom>
            <a:solidFill>
              <a:schemeClr val="bg1"/>
            </a:solidFill>
            <a:ln w="12700">
              <a:solidFill>
                <a:srgbClr val="193EB0"/>
              </a:solidFill>
            </a:ln>
          </p:spPr>
          <p:txBody>
            <a:bodyPr wrap="square">
              <a:spAutoFit/>
            </a:bodyPr>
            <a:lstStyle/>
            <a:p>
              <a:pPr lvl="0" algn="ctr" latinLnBrk="1"/>
              <a:r>
                <a:rPr lang="en-US" altLang="ko-KR" sz="1200" dirty="0" err="1">
                  <a:solidFill>
                    <a:srgbClr val="193EB0"/>
                  </a:solidFill>
                  <a:latin typeface="SamsungOne 700" panose="020B0803030303020204" pitchFamily="34" charset="0"/>
                  <a:ea typeface="SamsungOneKorean 400" panose="020B0503030303020204" pitchFamily="50" charset="-127"/>
                </a:rPr>
                <a:t>Truy</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cập</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mạng</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phổ</a:t>
              </a:r>
              <a:r>
                <a:rPr lang="en-US" altLang="ko-KR" sz="1200" dirty="0">
                  <a:solidFill>
                    <a:srgbClr val="193EB0"/>
                  </a:solidFill>
                  <a:latin typeface="SamsungOne 700" panose="020B0803030303020204" pitchFamily="34" charset="0"/>
                  <a:ea typeface="SamsungOneKorean 400" panose="020B0503030303020204" pitchFamily="50" charset="-127"/>
                </a:rPr>
                <a:t> </a:t>
              </a:r>
              <a:r>
                <a:rPr lang="en-US" altLang="ko-KR" sz="1200" dirty="0" err="1">
                  <a:solidFill>
                    <a:srgbClr val="193EB0"/>
                  </a:solidFill>
                  <a:latin typeface="SamsungOne 700" panose="020B0803030303020204" pitchFamily="34" charset="0"/>
                  <a:ea typeface="SamsungOneKorean 400" panose="020B0503030303020204" pitchFamily="50" charset="-127"/>
                </a:rPr>
                <a:t>biến</a:t>
              </a:r>
              <a:endParaRPr lang="en-US" altLang="ko-KR" sz="1200" dirty="0">
                <a:solidFill>
                  <a:srgbClr val="193EB0"/>
                </a:solidFill>
                <a:latin typeface="SamsungOne 700" panose="020B0803030303020204" pitchFamily="34" charset="0"/>
                <a:ea typeface="SamsungOneKorean 400" panose="020B0503030303020204" pitchFamily="50" charset="-127"/>
              </a:endParaRPr>
            </a:p>
          </p:txBody>
        </p:sp>
      </p:grpSp>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a:xfrm>
            <a:off x="535872" y="1523052"/>
            <a:ext cx="8932128" cy="493776"/>
          </a:xfrm>
        </p:spPr>
        <p:txBody>
          <a:bodyPr/>
          <a:lstStyle/>
          <a:p>
            <a:r>
              <a:rPr lang="en-US" altLang="ko-KR" sz="3000" dirty="0" err="1">
                <a:ea typeface="SamsungOneKorean 400" panose="020B0503030303020204" pitchFamily="50" charset="-127"/>
              </a:rPr>
              <a:t>Các</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đặc</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điểm</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chính</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dịch</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vụ</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đám</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mây</a:t>
            </a:r>
            <a:endParaRPr lang="en-US" altLang="ko-KR"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Dịch</a:t>
            </a:r>
            <a:r>
              <a:rPr lang="en-US" altLang="ko-KR" dirty="0"/>
              <a:t> </a:t>
            </a:r>
            <a:r>
              <a:rPr lang="en-US" altLang="ko-KR" dirty="0" err="1"/>
              <a:t>vụ</a:t>
            </a:r>
            <a:r>
              <a:rPr lang="en-US" altLang="ko-KR" dirty="0"/>
              <a:t> </a:t>
            </a:r>
            <a:r>
              <a:rPr lang="en-US" altLang="ko-KR" dirty="0" err="1"/>
              <a:t>tự</a:t>
            </a:r>
            <a:r>
              <a:rPr lang="en-US" altLang="ko-KR" dirty="0"/>
              <a:t> </a:t>
            </a:r>
            <a:r>
              <a:rPr lang="en-US" altLang="ko-KR" dirty="0" err="1"/>
              <a:t>phục</a:t>
            </a:r>
            <a:r>
              <a:rPr lang="en-US" altLang="ko-KR" dirty="0"/>
              <a:t> </a:t>
            </a:r>
            <a:r>
              <a:rPr lang="en-US" altLang="ko-KR" dirty="0" err="1"/>
              <a:t>vụ</a:t>
            </a:r>
            <a:r>
              <a:rPr lang="en-US" altLang="ko-KR" dirty="0"/>
              <a:t> </a:t>
            </a:r>
            <a:r>
              <a:rPr lang="en-US" altLang="ko-KR" dirty="0" err="1"/>
              <a:t>theo</a:t>
            </a:r>
            <a:r>
              <a:rPr lang="en-US" altLang="ko-KR" dirty="0"/>
              <a:t> </a:t>
            </a:r>
            <a:r>
              <a:rPr lang="en-US" altLang="ko-KR" dirty="0" err="1"/>
              <a:t>yêu</a:t>
            </a:r>
            <a:r>
              <a:rPr lang="en-US" altLang="ko-KR" dirty="0"/>
              <a:t> </a:t>
            </a:r>
            <a:r>
              <a:rPr lang="en-US" altLang="ko-KR" dirty="0" err="1"/>
              <a:t>cầu</a:t>
            </a:r>
            <a:endParaRPr lang="en-US" altLang="ko-KR" dirty="0"/>
          </a:p>
          <a:p>
            <a:r>
              <a:rPr lang="en-US" altLang="ko-KR" dirty="0" err="1"/>
              <a:t>Truy</a:t>
            </a:r>
            <a:r>
              <a:rPr lang="en-US" altLang="ko-KR" dirty="0"/>
              <a:t> </a:t>
            </a:r>
            <a:r>
              <a:rPr lang="en-US" altLang="ko-KR" dirty="0" err="1"/>
              <a:t>cập</a:t>
            </a:r>
            <a:r>
              <a:rPr lang="en-US" altLang="ko-KR" dirty="0"/>
              <a:t> </a:t>
            </a:r>
            <a:r>
              <a:rPr lang="en-US" altLang="ko-KR" dirty="0" err="1"/>
              <a:t>mạng</a:t>
            </a:r>
            <a:r>
              <a:rPr lang="en-US" altLang="ko-KR" dirty="0"/>
              <a:t> </a:t>
            </a:r>
            <a:r>
              <a:rPr lang="en-US" altLang="ko-KR" dirty="0" err="1"/>
              <a:t>phổ</a:t>
            </a:r>
            <a:r>
              <a:rPr lang="en-US" altLang="ko-KR" dirty="0"/>
              <a:t> </a:t>
            </a:r>
            <a:r>
              <a:rPr lang="en-US" altLang="ko-KR" dirty="0" err="1"/>
              <a:t>biến</a:t>
            </a:r>
            <a:endParaRPr lang="en-US" altLang="ko-KR" dirty="0"/>
          </a:p>
          <a:p>
            <a:r>
              <a:rPr lang="en-US" altLang="ko-KR" dirty="0" err="1"/>
              <a:t>Tập</a:t>
            </a:r>
            <a:r>
              <a:rPr lang="en-US" altLang="ko-KR" dirty="0"/>
              <a:t> </a:t>
            </a:r>
            <a:r>
              <a:rPr lang="en-US" altLang="ko-KR" dirty="0" err="1"/>
              <a:t>hợp</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không</a:t>
            </a:r>
            <a:r>
              <a:rPr lang="en-US" altLang="ko-KR" dirty="0"/>
              <a:t> </a:t>
            </a:r>
            <a:r>
              <a:rPr lang="en-US" altLang="ko-KR" dirty="0" err="1"/>
              <a:t>phụ</a:t>
            </a:r>
            <a:r>
              <a:rPr lang="en-US" altLang="ko-KR" dirty="0"/>
              <a:t> </a:t>
            </a:r>
            <a:r>
              <a:rPr lang="en-US" altLang="ko-KR" dirty="0" err="1"/>
              <a:t>thuộc</a:t>
            </a:r>
            <a:r>
              <a:rPr lang="en-US" altLang="ko-KR" dirty="0"/>
              <a:t> </a:t>
            </a:r>
            <a:r>
              <a:rPr lang="en-US" altLang="ko-KR" dirty="0" err="1"/>
              <a:t>vào</a:t>
            </a:r>
            <a:r>
              <a:rPr lang="en-US" altLang="ko-KR" dirty="0"/>
              <a:t> </a:t>
            </a:r>
            <a:r>
              <a:rPr lang="en-US" altLang="ko-KR" dirty="0" err="1"/>
              <a:t>vị</a:t>
            </a:r>
            <a:r>
              <a:rPr lang="en-US" altLang="ko-KR" dirty="0"/>
              <a:t> </a:t>
            </a:r>
            <a:r>
              <a:rPr lang="en-US" altLang="ko-KR" dirty="0" err="1"/>
              <a:t>trí</a:t>
            </a:r>
            <a:endParaRPr lang="en-US" altLang="ko-KR" dirty="0"/>
          </a:p>
          <a:p>
            <a:r>
              <a:rPr lang="en-US" altLang="ko-KR" dirty="0" err="1"/>
              <a:t>Tính</a:t>
            </a:r>
            <a:r>
              <a:rPr lang="en-US" altLang="ko-KR" dirty="0"/>
              <a:t> </a:t>
            </a:r>
            <a:r>
              <a:rPr lang="en-US" altLang="ko-KR" dirty="0" err="1"/>
              <a:t>đàn</a:t>
            </a:r>
            <a:r>
              <a:rPr lang="en-US" altLang="ko-KR" dirty="0"/>
              <a:t> </a:t>
            </a:r>
            <a:r>
              <a:rPr lang="en-US" altLang="ko-KR" dirty="0" err="1"/>
              <a:t>hồi</a:t>
            </a:r>
            <a:r>
              <a:rPr lang="en-US" altLang="ko-KR" dirty="0"/>
              <a:t> </a:t>
            </a:r>
            <a:r>
              <a:rPr lang="en-US" altLang="ko-KR" dirty="0" err="1"/>
              <a:t>nhanh</a:t>
            </a:r>
            <a:endParaRPr lang="en-US" altLang="ko-KR" dirty="0"/>
          </a:p>
          <a:p>
            <a:r>
              <a:rPr lang="en-US" altLang="ko-KR" dirty="0" err="1"/>
              <a:t>Thanh</a:t>
            </a:r>
            <a:r>
              <a:rPr lang="en-US" altLang="ko-KR" dirty="0"/>
              <a:t> </a:t>
            </a:r>
            <a:r>
              <a:rPr lang="en-US" altLang="ko-KR" dirty="0" err="1"/>
              <a:t>toán</a:t>
            </a:r>
            <a:r>
              <a:rPr lang="en-US" altLang="ko-KR" dirty="0"/>
              <a:t> </a:t>
            </a:r>
            <a:r>
              <a:rPr lang="en-US" altLang="ko-KR" dirty="0" err="1"/>
              <a:t>cho</a:t>
            </a:r>
            <a:r>
              <a:rPr lang="en-US" altLang="ko-KR" dirty="0"/>
              <a:t> </a:t>
            </a:r>
            <a:r>
              <a:rPr lang="en-US" altLang="ko-KR" dirty="0" err="1"/>
              <a:t>mỗi</a:t>
            </a:r>
            <a:r>
              <a:rPr lang="en-US" altLang="ko-KR" dirty="0"/>
              <a:t> </a:t>
            </a:r>
            <a:r>
              <a:rPr lang="en-US" altLang="ko-KR" dirty="0" err="1"/>
              <a:t>lần</a:t>
            </a:r>
            <a:r>
              <a:rPr lang="en-US" altLang="ko-KR" dirty="0"/>
              <a:t> </a:t>
            </a:r>
            <a:r>
              <a:rPr lang="en-US" altLang="ko-KR" dirty="0" err="1"/>
              <a:t>sử</a:t>
            </a:r>
            <a:r>
              <a:rPr lang="en-US" altLang="ko-KR" dirty="0"/>
              <a:t> </a:t>
            </a:r>
            <a:r>
              <a:rPr lang="en-US" altLang="ko-KR" dirty="0" err="1"/>
              <a:t>dụng</a:t>
            </a:r>
            <a:endParaRPr lang="ko-KR" altLang="en-US" dirty="0"/>
          </a:p>
        </p:txBody>
      </p:sp>
    </p:spTree>
    <p:extLst>
      <p:ext uri="{BB962C8B-B14F-4D97-AF65-F5344CB8AC3E}">
        <p14:creationId xmlns:p14="http://schemas.microsoft.com/office/powerpoint/2010/main" val="62506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6C49224D-D546-41D7-B443-C040E2EA0F30}"/>
              </a:ext>
            </a:extLst>
          </p:cNvPr>
          <p:cNvGrpSpPr/>
          <p:nvPr/>
        </p:nvGrpSpPr>
        <p:grpSpPr>
          <a:xfrm>
            <a:off x="1274722" y="2923841"/>
            <a:ext cx="7318828" cy="2533030"/>
            <a:chOff x="1494972" y="2948722"/>
            <a:chExt cx="7318828" cy="2533030"/>
          </a:xfrm>
        </p:grpSpPr>
        <p:sp>
          <p:nvSpPr>
            <p:cNvPr id="9" name="모서리가 둥근 직사각형 3">
              <a:extLst>
                <a:ext uri="{FF2B5EF4-FFF2-40B4-BE49-F238E27FC236}">
                  <a16:creationId xmlns:a16="http://schemas.microsoft.com/office/drawing/2014/main" id="{4DF1DCD2-24CC-4D0E-9C3B-515674F2B09B}"/>
                </a:ext>
              </a:extLst>
            </p:cNvPr>
            <p:cNvSpPr/>
            <p:nvPr/>
          </p:nvSpPr>
          <p:spPr>
            <a:xfrm>
              <a:off x="1494972" y="2948722"/>
              <a:ext cx="1944914" cy="391886"/>
            </a:xfrm>
            <a:prstGeom prst="roundRect">
              <a:avLst>
                <a:gd name="adj" fmla="val 50000"/>
              </a:avLst>
            </a:prstGeom>
            <a:solidFill>
              <a:srgbClr val="CDE6FB"/>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Mô</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hình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dịch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vụ</a:t>
              </a:r>
              <a:endParaRPr lang="en-US" altLang="ko-KR" sz="1400" dirty="0">
                <a:solidFill>
                  <a:srgbClr val="0043B2"/>
                </a:solidFill>
                <a:latin typeface="SamsungOne 700" panose="020B0803030303020204" pitchFamily="34" charset="0"/>
                <a:ea typeface="SamsungOne 700" panose="020B0803030303020204" pitchFamily="34" charset="0"/>
              </a:endParaRPr>
            </a:p>
          </p:txBody>
        </p:sp>
        <p:sp>
          <p:nvSpPr>
            <p:cNvPr id="10" name="모서리가 둥근 직사각형 13">
              <a:extLst>
                <a:ext uri="{FF2B5EF4-FFF2-40B4-BE49-F238E27FC236}">
                  <a16:creationId xmlns:a16="http://schemas.microsoft.com/office/drawing/2014/main" id="{35E91989-7504-49EC-AA61-F264A72EFE96}"/>
                </a:ext>
              </a:extLst>
            </p:cNvPr>
            <p:cNvSpPr/>
            <p:nvPr/>
          </p:nvSpPr>
          <p:spPr>
            <a:xfrm>
              <a:off x="1494972" y="3442205"/>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600" panose="020B0703030303020204"/>
                  <a:ea typeface="SamsungOne-600C" panose="020B0706030303020204" pitchFamily="34" charset="0"/>
                </a:rPr>
                <a:t>Software as a Service (SaaS)</a:t>
              </a:r>
            </a:p>
            <a:p>
              <a:pPr algn="ctr"/>
              <a:r>
                <a:rPr lang="en-US" altLang="ko-KR" sz="1100" dirty="0">
                  <a:solidFill>
                    <a:srgbClr val="0043B2"/>
                  </a:solidFill>
                  <a:latin typeface="SamsungOne-600" panose="020B0703030303020204"/>
                  <a:ea typeface="SamsungOne-600C" panose="020B0706030303020204" pitchFamily="34" charset="0"/>
                </a:rPr>
                <a:t>(</a:t>
              </a:r>
              <a:r>
                <a:rPr lang="vi-VN" altLang="ko-KR" sz="1100" dirty="0">
                  <a:solidFill>
                    <a:srgbClr val="0043B2"/>
                  </a:solidFill>
                  <a:latin typeface="SamsungOne-600" panose="020B0703030303020204"/>
                  <a:ea typeface="SamsungOne-600C" panose="020B0706030303020204" pitchFamily="34" charset="0"/>
                </a:rPr>
                <a:t>Phần mềm dưới dạng dịch vụ</a:t>
              </a:r>
              <a:r>
                <a:rPr lang="en-US" altLang="ko-KR" sz="1100" dirty="0">
                  <a:solidFill>
                    <a:srgbClr val="0043B2"/>
                  </a:solidFill>
                  <a:latin typeface="SamsungOne-600" panose="020B0703030303020204"/>
                  <a:ea typeface="SamsungOne-600C" panose="020B0706030303020204" pitchFamily="34" charset="0"/>
                </a:rPr>
                <a:t>)</a:t>
              </a:r>
            </a:p>
          </p:txBody>
        </p:sp>
        <p:sp>
          <p:nvSpPr>
            <p:cNvPr id="11" name="모서리가 둥근 직사각형 14">
              <a:extLst>
                <a:ext uri="{FF2B5EF4-FFF2-40B4-BE49-F238E27FC236}">
                  <a16:creationId xmlns:a16="http://schemas.microsoft.com/office/drawing/2014/main" id="{CBF88333-99DF-469B-9900-EAF85622DF51}"/>
                </a:ext>
              </a:extLst>
            </p:cNvPr>
            <p:cNvSpPr/>
            <p:nvPr/>
          </p:nvSpPr>
          <p:spPr>
            <a:xfrm>
              <a:off x="1494972" y="4122054"/>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600" panose="020B0703030303020204"/>
                  <a:ea typeface="SamsungOne-600C" panose="020B0706030303020204" pitchFamily="34" charset="0"/>
                </a:rPr>
                <a:t>Platform as a Service (PaaS)</a:t>
              </a:r>
            </a:p>
            <a:p>
              <a:pPr algn="ctr"/>
              <a:r>
                <a:rPr lang="en-US" altLang="ko-KR" sz="1100" dirty="0">
                  <a:solidFill>
                    <a:srgbClr val="0043B2"/>
                  </a:solidFill>
                  <a:latin typeface="SamsungOne-600" panose="020B0703030303020204"/>
                  <a:ea typeface="SamsungOne-600C" panose="020B0706030303020204" pitchFamily="34" charset="0"/>
                </a:rPr>
                <a:t>(</a:t>
              </a:r>
              <a:r>
                <a:rPr lang="vi-VN" altLang="ko-KR" sz="1100" dirty="0">
                  <a:solidFill>
                    <a:srgbClr val="0043B2"/>
                  </a:solidFill>
                  <a:latin typeface="SamsungOne-600" panose="020B0703030303020204"/>
                  <a:ea typeface="SamsungOne-600C" panose="020B0706030303020204" pitchFamily="34" charset="0"/>
                </a:rPr>
                <a:t>Nền tảng dưới dạng Dịch vụ</a:t>
              </a:r>
              <a:r>
                <a:rPr lang="en-US" altLang="ko-KR" sz="1100" dirty="0">
                  <a:solidFill>
                    <a:srgbClr val="0043B2"/>
                  </a:solidFill>
                  <a:latin typeface="SamsungOne-600" panose="020B0703030303020204"/>
                  <a:ea typeface="SamsungOne-600C" panose="020B0706030303020204" pitchFamily="34" charset="0"/>
                </a:rPr>
                <a:t>)</a:t>
              </a:r>
            </a:p>
          </p:txBody>
        </p:sp>
        <p:sp>
          <p:nvSpPr>
            <p:cNvPr id="12" name="모서리가 둥근 직사각형 15">
              <a:extLst>
                <a:ext uri="{FF2B5EF4-FFF2-40B4-BE49-F238E27FC236}">
                  <a16:creationId xmlns:a16="http://schemas.microsoft.com/office/drawing/2014/main" id="{B4436194-9758-4B7A-B366-1A881A0AE3D1}"/>
                </a:ext>
              </a:extLst>
            </p:cNvPr>
            <p:cNvSpPr/>
            <p:nvPr/>
          </p:nvSpPr>
          <p:spPr>
            <a:xfrm>
              <a:off x="1494972" y="4801903"/>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600" panose="020B0703030303020204"/>
                  <a:ea typeface="SamsungOne-600C" panose="020B0706030303020204" pitchFamily="34" charset="0"/>
                </a:rPr>
                <a:t>Infrastructure as a Service (IaaS)</a:t>
              </a:r>
            </a:p>
            <a:p>
              <a:pPr algn="ctr"/>
              <a:r>
                <a:rPr lang="en-US" altLang="ko-KR" sz="1100" dirty="0">
                  <a:solidFill>
                    <a:srgbClr val="0043B2"/>
                  </a:solidFill>
                  <a:latin typeface="SamsungOne-600" panose="020B0703030303020204"/>
                  <a:ea typeface="SamsungOne-600C" panose="020B0706030303020204" pitchFamily="34" charset="0"/>
                </a:rPr>
                <a:t>(</a:t>
              </a:r>
              <a:r>
                <a:rPr lang="vi-VN" altLang="ko-KR" sz="1100" dirty="0">
                  <a:solidFill>
                    <a:srgbClr val="0043B2"/>
                  </a:solidFill>
                  <a:latin typeface="SamsungOne-600" panose="020B0703030303020204"/>
                  <a:ea typeface="SamsungOne-600C" panose="020B0706030303020204" pitchFamily="34" charset="0"/>
                </a:rPr>
                <a:t>Cơ sở hạ tầng như một dịch vụ</a:t>
              </a:r>
              <a:r>
                <a:rPr lang="en-US" altLang="ko-KR" sz="1100" dirty="0">
                  <a:solidFill>
                    <a:srgbClr val="0043B2"/>
                  </a:solidFill>
                  <a:latin typeface="SamsungOne-600" panose="020B0703030303020204"/>
                  <a:ea typeface="SamsungOne-600C" panose="020B0706030303020204" pitchFamily="34" charset="0"/>
                </a:rPr>
                <a:t>)</a:t>
              </a:r>
            </a:p>
          </p:txBody>
        </p:sp>
        <p:sp>
          <p:nvSpPr>
            <p:cNvPr id="13" name="직사각형 12">
              <a:extLst>
                <a:ext uri="{FF2B5EF4-FFF2-40B4-BE49-F238E27FC236}">
                  <a16:creationId xmlns:a16="http://schemas.microsoft.com/office/drawing/2014/main" id="{303DFC86-C422-4879-816D-347E40566A00}"/>
                </a:ext>
              </a:extLst>
            </p:cNvPr>
            <p:cNvSpPr/>
            <p:nvPr/>
          </p:nvSpPr>
          <p:spPr>
            <a:xfrm>
              <a:off x="1729740" y="3340608"/>
              <a:ext cx="1501140" cy="101597"/>
            </a:xfrm>
            <a:prstGeom prst="rect">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sp>
          <p:nvSpPr>
            <p:cNvPr id="14" name="모서리가 둥근 직사각형 17">
              <a:extLst>
                <a:ext uri="{FF2B5EF4-FFF2-40B4-BE49-F238E27FC236}">
                  <a16:creationId xmlns:a16="http://schemas.microsoft.com/office/drawing/2014/main" id="{733C64FC-895B-4B1B-B306-83B12AD2ED38}"/>
                </a:ext>
              </a:extLst>
            </p:cNvPr>
            <p:cNvSpPr/>
            <p:nvPr/>
          </p:nvSpPr>
          <p:spPr>
            <a:xfrm>
              <a:off x="3439886" y="2948722"/>
              <a:ext cx="1944914" cy="391886"/>
            </a:xfrm>
            <a:prstGeom prst="roundRect">
              <a:avLst>
                <a:gd name="adj" fmla="val 50000"/>
              </a:avLst>
            </a:prstGeom>
            <a:solidFill>
              <a:srgbClr val="CDE6FB"/>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Mô</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hình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tiêu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thụ</a:t>
              </a:r>
              <a:endParaRPr lang="en-US" altLang="ko-KR" sz="1400" dirty="0">
                <a:solidFill>
                  <a:srgbClr val="0043B2"/>
                </a:solidFill>
                <a:latin typeface="SamsungOne 700" panose="020B0803030303020204" pitchFamily="34" charset="0"/>
                <a:ea typeface="SamsungOne 700" panose="020B0803030303020204" pitchFamily="34" charset="0"/>
              </a:endParaRPr>
            </a:p>
          </p:txBody>
        </p:sp>
        <p:sp>
          <p:nvSpPr>
            <p:cNvPr id="15" name="모서리가 둥근 직사각형 18">
              <a:extLst>
                <a:ext uri="{FF2B5EF4-FFF2-40B4-BE49-F238E27FC236}">
                  <a16:creationId xmlns:a16="http://schemas.microsoft.com/office/drawing/2014/main" id="{981F9D71-59B8-44E2-A50B-AF66D0FDD999}"/>
                </a:ext>
              </a:extLst>
            </p:cNvPr>
            <p:cNvSpPr/>
            <p:nvPr/>
          </p:nvSpPr>
          <p:spPr>
            <a:xfrm>
              <a:off x="3439886" y="3442205"/>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Trực</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tiếp</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tiêu</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dùng</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dịch</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vụ</a:t>
              </a:r>
              <a:endParaRPr lang="en-US" altLang="ko-KR" sz="1400" dirty="0">
                <a:solidFill>
                  <a:srgbClr val="0043B2"/>
                </a:solidFill>
                <a:latin typeface="SamsungOne-600" panose="020B0703030303020204"/>
                <a:ea typeface="SamsungOne-600C" panose="020B0706030303020204" pitchFamily="34" charset="0"/>
              </a:endParaRPr>
            </a:p>
          </p:txBody>
        </p:sp>
        <p:sp>
          <p:nvSpPr>
            <p:cNvPr id="16" name="모서리가 둥근 직사각형 19">
              <a:extLst>
                <a:ext uri="{FF2B5EF4-FFF2-40B4-BE49-F238E27FC236}">
                  <a16:creationId xmlns:a16="http://schemas.microsoft.com/office/drawing/2014/main" id="{BDA28EF0-0DF8-4F23-979B-15AECFDB2A73}"/>
                </a:ext>
              </a:extLst>
            </p:cNvPr>
            <p:cNvSpPr/>
            <p:nvPr/>
          </p:nvSpPr>
          <p:spPr>
            <a:xfrm>
              <a:off x="3439886" y="4122054"/>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Phát</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triển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và</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xây</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dựng</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trên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nền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tảng</a:t>
              </a:r>
              <a:endParaRPr lang="en-US" altLang="ko-KR" sz="1400" dirty="0">
                <a:solidFill>
                  <a:srgbClr val="0043B2"/>
                </a:solidFill>
                <a:latin typeface="SamsungOne-600" panose="020B0703030303020204"/>
                <a:ea typeface="SamsungOne-600C" panose="020B0706030303020204" pitchFamily="34" charset="0"/>
              </a:endParaRPr>
            </a:p>
          </p:txBody>
        </p:sp>
        <p:sp>
          <p:nvSpPr>
            <p:cNvPr id="17" name="모서리가 둥근 직사각형 20">
              <a:extLst>
                <a:ext uri="{FF2B5EF4-FFF2-40B4-BE49-F238E27FC236}">
                  <a16:creationId xmlns:a16="http://schemas.microsoft.com/office/drawing/2014/main" id="{8982B27F-C669-4C88-9FC3-068AB008ED9C}"/>
                </a:ext>
              </a:extLst>
            </p:cNvPr>
            <p:cNvSpPr/>
            <p:nvPr/>
          </p:nvSpPr>
          <p:spPr>
            <a:xfrm>
              <a:off x="3439886" y="4801903"/>
              <a:ext cx="1944914"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400" dirty="0">
                  <a:solidFill>
                    <a:srgbClr val="0043B2"/>
                  </a:solidFill>
                  <a:latin typeface="SamsungOne-600" panose="020B0703030303020204"/>
                  <a:ea typeface="SamsungOne-600C" panose="020B0706030303020204" pitchFamily="34" charset="0"/>
                </a:rPr>
                <a:t>Cơ sở hạ tầng theo yêu cầu</a:t>
              </a:r>
              <a:endParaRPr lang="en-US" altLang="ko-KR" sz="1400" dirty="0">
                <a:solidFill>
                  <a:srgbClr val="0043B2"/>
                </a:solidFill>
                <a:latin typeface="SamsungOne-600" panose="020B0703030303020204"/>
                <a:ea typeface="SamsungOne-600C" panose="020B0706030303020204" pitchFamily="34" charset="0"/>
              </a:endParaRPr>
            </a:p>
          </p:txBody>
        </p:sp>
        <p:sp>
          <p:nvSpPr>
            <p:cNvPr id="18" name="직사각형 17">
              <a:extLst>
                <a:ext uri="{FF2B5EF4-FFF2-40B4-BE49-F238E27FC236}">
                  <a16:creationId xmlns:a16="http://schemas.microsoft.com/office/drawing/2014/main" id="{D6A83C01-120F-4C61-B2AC-25B2289845F7}"/>
                </a:ext>
              </a:extLst>
            </p:cNvPr>
            <p:cNvSpPr/>
            <p:nvPr/>
          </p:nvSpPr>
          <p:spPr>
            <a:xfrm>
              <a:off x="3674654" y="3340608"/>
              <a:ext cx="1501140" cy="101597"/>
            </a:xfrm>
            <a:prstGeom prst="rect">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sp>
          <p:nvSpPr>
            <p:cNvPr id="19" name="모서리가 둥근 직사각형 22">
              <a:extLst>
                <a:ext uri="{FF2B5EF4-FFF2-40B4-BE49-F238E27FC236}">
                  <a16:creationId xmlns:a16="http://schemas.microsoft.com/office/drawing/2014/main" id="{12805C93-A3A7-4FB1-ACFC-D07D3952FB6B}"/>
                </a:ext>
              </a:extLst>
            </p:cNvPr>
            <p:cNvSpPr/>
            <p:nvPr/>
          </p:nvSpPr>
          <p:spPr>
            <a:xfrm>
              <a:off x="5384800" y="2948722"/>
              <a:ext cx="3429000" cy="391886"/>
            </a:xfrm>
            <a:prstGeom prst="roundRect">
              <a:avLst>
                <a:gd name="adj" fmla="val 50000"/>
              </a:avLst>
            </a:prstGeom>
            <a:solidFill>
              <a:srgbClr val="CDE6FB"/>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Mô</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tả</a:t>
              </a:r>
              <a:endParaRPr lang="en-US" altLang="ko-KR" sz="1400" dirty="0">
                <a:solidFill>
                  <a:srgbClr val="0043B2"/>
                </a:solidFill>
                <a:latin typeface="SamsungOne 700" panose="020B0803030303020204" pitchFamily="34" charset="0"/>
                <a:ea typeface="SamsungOne 700" panose="020B0803030303020204" pitchFamily="34" charset="0"/>
              </a:endParaRPr>
            </a:p>
          </p:txBody>
        </p:sp>
        <p:sp>
          <p:nvSpPr>
            <p:cNvPr id="20" name="모서리가 둥근 직사각형 23">
              <a:extLst>
                <a:ext uri="{FF2B5EF4-FFF2-40B4-BE49-F238E27FC236}">
                  <a16:creationId xmlns:a16="http://schemas.microsoft.com/office/drawing/2014/main" id="{AF38BB48-C1A2-4708-B740-764D99ADAEEC}"/>
                </a:ext>
              </a:extLst>
            </p:cNvPr>
            <p:cNvSpPr/>
            <p:nvPr/>
          </p:nvSpPr>
          <p:spPr>
            <a:xfrm>
              <a:off x="5384800" y="3442205"/>
              <a:ext cx="3429000"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9" fontAlgn="base" hangingPunct="0">
                <a:spcBef>
                  <a:spcPct val="0"/>
                </a:spcBef>
                <a:spcAft>
                  <a:spcPct val="0"/>
                </a:spcAft>
              </a:pPr>
              <a:r>
                <a:rPr lang="vi-VN" altLang="ko-KR" sz="1400" dirty="0">
                  <a:solidFill>
                    <a:srgbClr val="0043B2"/>
                  </a:solidFill>
                  <a:latin typeface="SamsungOne-600" panose="020B0703030303020204"/>
                  <a:ea typeface="SamsungOne-600C" panose="020B0706030303020204" pitchFamily="34" charset="0"/>
                </a:rPr>
                <a:t>Ứng dụng người dùng cuối được phân phối dưới dạng dịch vụ</a:t>
              </a:r>
              <a:endParaRPr lang="en-US" altLang="ko-KR" sz="1400" dirty="0">
                <a:solidFill>
                  <a:srgbClr val="0043B2"/>
                </a:solidFill>
                <a:latin typeface="SamsungOne-600" panose="020B0703030303020204"/>
                <a:ea typeface="SamsungOne-600C" panose="020B0706030303020204" pitchFamily="34" charset="0"/>
              </a:endParaRPr>
            </a:p>
          </p:txBody>
        </p:sp>
        <p:sp>
          <p:nvSpPr>
            <p:cNvPr id="21" name="모서리가 둥근 직사각형 24">
              <a:extLst>
                <a:ext uri="{FF2B5EF4-FFF2-40B4-BE49-F238E27FC236}">
                  <a16:creationId xmlns:a16="http://schemas.microsoft.com/office/drawing/2014/main" id="{8C7354FB-1A01-4086-A2D9-2950B5E9CCAD}"/>
                </a:ext>
              </a:extLst>
            </p:cNvPr>
            <p:cNvSpPr/>
            <p:nvPr/>
          </p:nvSpPr>
          <p:spPr>
            <a:xfrm>
              <a:off x="5384800" y="4122054"/>
              <a:ext cx="3429000"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r>
                <a:rPr lang="vi-VN" altLang="ko-KR" sz="1400" dirty="0">
                  <a:solidFill>
                    <a:srgbClr val="0043B2"/>
                  </a:solidFill>
                  <a:latin typeface="SamsungOne-600" panose="020B0703030303020204"/>
                  <a:ea typeface="SamsungOne-600C" panose="020B0706030303020204" pitchFamily="34" charset="0"/>
                </a:rPr>
                <a:t>Nền tảng ứng dụng hoặc phần mềm trung gian được cung cấp dưới dạng dịch vụ</a:t>
              </a:r>
              <a:endParaRPr lang="en-US" altLang="ko-KR" sz="1400" dirty="0">
                <a:solidFill>
                  <a:srgbClr val="0043B2"/>
                </a:solidFill>
                <a:latin typeface="SamsungOne-600" panose="020B0703030303020204"/>
                <a:ea typeface="SamsungOne-600C" panose="020B0706030303020204" pitchFamily="34" charset="0"/>
              </a:endParaRPr>
            </a:p>
          </p:txBody>
        </p:sp>
        <p:sp>
          <p:nvSpPr>
            <p:cNvPr id="22" name="모서리가 둥근 직사각형 25">
              <a:extLst>
                <a:ext uri="{FF2B5EF4-FFF2-40B4-BE49-F238E27FC236}">
                  <a16:creationId xmlns:a16="http://schemas.microsoft.com/office/drawing/2014/main" id="{4DF15FB9-2261-475F-AD5A-A9D4A77FDF74}"/>
                </a:ext>
              </a:extLst>
            </p:cNvPr>
            <p:cNvSpPr/>
            <p:nvPr/>
          </p:nvSpPr>
          <p:spPr>
            <a:xfrm>
              <a:off x="5384800" y="4801903"/>
              <a:ext cx="3429000" cy="679849"/>
            </a:xfrm>
            <a:prstGeom prst="roundRect">
              <a:avLst>
                <a:gd name="adj" fmla="val 1666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hangingPunct="0">
                <a:defRPr/>
              </a:pPr>
              <a:r>
                <a:rPr lang="vi-VN" altLang="ko-KR" sz="1400" dirty="0">
                  <a:solidFill>
                    <a:srgbClr val="0043B2"/>
                  </a:solidFill>
                  <a:latin typeface="SamsungOne-600" panose="020B0703030303020204"/>
                  <a:ea typeface="SamsungOne-600C" panose="020B0706030303020204" pitchFamily="34" charset="0"/>
                </a:rPr>
                <a:t>Máy tính, lưu trữ hoặc cơ sở hạ tầng CNTT khác được cung cấp dưới dạng dịch vụ</a:t>
              </a:r>
              <a:endParaRPr lang="en-US" altLang="ko-KR" sz="1400" dirty="0">
                <a:solidFill>
                  <a:srgbClr val="0043B2"/>
                </a:solidFill>
                <a:latin typeface="SamsungOne-600" panose="020B0703030303020204"/>
                <a:ea typeface="SamsungOne-600C" panose="020B0706030303020204" pitchFamily="34" charset="0"/>
              </a:endParaRPr>
            </a:p>
          </p:txBody>
        </p:sp>
        <p:sp>
          <p:nvSpPr>
            <p:cNvPr id="23" name="직사각형 22">
              <a:extLst>
                <a:ext uri="{FF2B5EF4-FFF2-40B4-BE49-F238E27FC236}">
                  <a16:creationId xmlns:a16="http://schemas.microsoft.com/office/drawing/2014/main" id="{A4D8225B-75EF-4C33-8FCE-A0C5B3EBCDB3}"/>
                </a:ext>
              </a:extLst>
            </p:cNvPr>
            <p:cNvSpPr/>
            <p:nvPr/>
          </p:nvSpPr>
          <p:spPr>
            <a:xfrm>
              <a:off x="5619567" y="3340608"/>
              <a:ext cx="2646600" cy="101597"/>
            </a:xfrm>
            <a:prstGeom prst="rect">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grpSp>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mô</a:t>
            </a:r>
            <a:r>
              <a:rPr lang="en-US" altLang="ko-KR" dirty="0">
                <a:ea typeface="SamsungOneKorean 400" panose="020B0503030303020204" pitchFamily="50" charset="-127"/>
              </a:rPr>
              <a:t> </a:t>
            </a:r>
            <a:r>
              <a:rPr lang="en-US" altLang="ko-KR" dirty="0" err="1">
                <a:ea typeface="SamsungOneKorean 400" panose="020B0503030303020204" pitchFamily="50" charset="-127"/>
              </a:rPr>
              <a:t>hình</a:t>
            </a:r>
            <a:r>
              <a:rPr lang="en-US" altLang="ko-KR" dirty="0">
                <a:ea typeface="SamsungOneKorean 400" panose="020B0503030303020204" pitchFamily="50" charset="-127"/>
              </a:rPr>
              <a:t> </a:t>
            </a:r>
            <a:r>
              <a:rPr lang="en-US" altLang="ko-KR" dirty="0" err="1">
                <a:ea typeface="SamsungOneKorean 400" panose="020B0503030303020204" pitchFamily="50" charset="-127"/>
              </a:rPr>
              <a:t>tiêu</a:t>
            </a:r>
            <a:r>
              <a:rPr lang="en-US" altLang="ko-KR" dirty="0">
                <a:ea typeface="SamsungOneKorean 400" panose="020B0503030303020204" pitchFamily="50" charset="-127"/>
              </a:rPr>
              <a:t> </a:t>
            </a:r>
            <a:r>
              <a:rPr lang="en-US" altLang="ko-KR" dirty="0" err="1">
                <a:ea typeface="SamsungOneKorean 400" panose="020B0503030303020204" pitchFamily="50" charset="-127"/>
              </a:rPr>
              <a:t>thụ</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fi-FI" altLang="ko-KR" dirty="0"/>
              <a:t>So sánh SaaS, PaaS và IaaS</a:t>
            </a:r>
            <a:endParaRPr lang="ko-KR" altLang="en-US" dirty="0"/>
          </a:p>
        </p:txBody>
      </p:sp>
    </p:spTree>
    <p:extLst>
      <p:ext uri="{BB962C8B-B14F-4D97-AF65-F5344CB8AC3E}">
        <p14:creationId xmlns:p14="http://schemas.microsoft.com/office/powerpoint/2010/main" val="1026958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Mô</a:t>
            </a:r>
            <a:r>
              <a:rPr lang="en-US" altLang="ko-KR" dirty="0">
                <a:ea typeface="SamsungOneKorean 400" panose="020B0503030303020204" pitchFamily="50" charset="-127"/>
              </a:rPr>
              <a:t> </a:t>
            </a:r>
            <a:r>
              <a:rPr lang="en-US" altLang="ko-KR" dirty="0" err="1">
                <a:ea typeface="SamsungOneKorean 400" panose="020B0503030303020204" pitchFamily="50" charset="-127"/>
              </a:rPr>
              <a:t>hình</a:t>
            </a:r>
            <a:r>
              <a:rPr lang="en-US" altLang="ko-KR" dirty="0">
                <a:ea typeface="SamsungOneKorean 400" panose="020B0503030303020204" pitchFamily="50" charset="-127"/>
              </a:rPr>
              <a:t> </a:t>
            </a:r>
            <a:r>
              <a:rPr lang="en-US" altLang="ko-KR" dirty="0" err="1">
                <a:ea typeface="SamsungOneKorean 400" panose="020B0503030303020204" pitchFamily="50" charset="-127"/>
              </a:rPr>
              <a:t>triển</a:t>
            </a:r>
            <a:r>
              <a:rPr lang="en-US" altLang="ko-KR" dirty="0">
                <a:ea typeface="SamsungOneKorean 400" panose="020B0503030303020204" pitchFamily="50" charset="-127"/>
              </a:rPr>
              <a:t> </a:t>
            </a:r>
            <a:r>
              <a:rPr lang="en-US" altLang="ko-KR" dirty="0" err="1">
                <a:ea typeface="SamsungOneKorean 400" panose="020B0503030303020204" pitchFamily="50" charset="-127"/>
              </a:rPr>
              <a:t>khai</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loại</a:t>
            </a:r>
            <a:r>
              <a:rPr lang="en-US" altLang="ko-KR" dirty="0"/>
              <a:t> </a:t>
            </a:r>
            <a:r>
              <a:rPr lang="en-US" altLang="ko-KR" dirty="0" err="1"/>
              <a:t>đám</a:t>
            </a:r>
            <a:r>
              <a:rPr lang="en-US" altLang="ko-KR" dirty="0"/>
              <a:t> </a:t>
            </a:r>
            <a:r>
              <a:rPr lang="en-US" altLang="ko-KR" dirty="0" err="1"/>
              <a:t>mây</a:t>
            </a:r>
            <a:endParaRPr lang="en-US" altLang="ko-KR" dirty="0"/>
          </a:p>
          <a:p>
            <a:endParaRPr lang="ko-KR" altLang="en-US" dirty="0"/>
          </a:p>
        </p:txBody>
      </p:sp>
      <p:grpSp>
        <p:nvGrpSpPr>
          <p:cNvPr id="52" name="그룹 51">
            <a:extLst>
              <a:ext uri="{FF2B5EF4-FFF2-40B4-BE49-F238E27FC236}">
                <a16:creationId xmlns:a16="http://schemas.microsoft.com/office/drawing/2014/main" id="{D705AE50-1479-4CE2-BBAE-EE6A89E99654}"/>
              </a:ext>
            </a:extLst>
          </p:cNvPr>
          <p:cNvGrpSpPr/>
          <p:nvPr/>
        </p:nvGrpSpPr>
        <p:grpSpPr>
          <a:xfrm>
            <a:off x="3280522" y="2676602"/>
            <a:ext cx="3307229" cy="1763574"/>
            <a:chOff x="3013312" y="2638946"/>
            <a:chExt cx="3307229" cy="1763574"/>
          </a:xfrm>
        </p:grpSpPr>
        <p:pic>
          <p:nvPicPr>
            <p:cNvPr id="53" name="그림 52">
              <a:extLst>
                <a:ext uri="{FF2B5EF4-FFF2-40B4-BE49-F238E27FC236}">
                  <a16:creationId xmlns:a16="http://schemas.microsoft.com/office/drawing/2014/main" id="{E1066B1B-B55B-406F-9018-CA751B1A58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3312" y="2638946"/>
              <a:ext cx="3307229" cy="1763574"/>
            </a:xfrm>
            <a:prstGeom prst="rect">
              <a:avLst/>
            </a:prstGeom>
          </p:spPr>
        </p:pic>
        <p:sp>
          <p:nvSpPr>
            <p:cNvPr id="54" name="직사각형 53">
              <a:extLst>
                <a:ext uri="{FF2B5EF4-FFF2-40B4-BE49-F238E27FC236}">
                  <a16:creationId xmlns:a16="http://schemas.microsoft.com/office/drawing/2014/main" id="{11E1E3F7-A65C-46B7-BBFF-F55C86945C59}"/>
                </a:ext>
              </a:extLst>
            </p:cNvPr>
            <p:cNvSpPr/>
            <p:nvPr/>
          </p:nvSpPr>
          <p:spPr>
            <a:xfrm>
              <a:off x="3603601" y="3390580"/>
              <a:ext cx="2164375" cy="369332"/>
            </a:xfrm>
            <a:prstGeom prst="rect">
              <a:avLst/>
            </a:prstGeom>
          </p:spPr>
          <p:txBody>
            <a:bodyPr wrap="none">
              <a:spAutoFit/>
            </a:bodyPr>
            <a:lstStyle/>
            <a:p>
              <a:pPr>
                <a:lnSpc>
                  <a:spcPct val="90000"/>
                </a:lnSpc>
                <a:spcBef>
                  <a:spcPct val="20000"/>
                </a:spcBef>
                <a:buSzPct val="80000"/>
              </a:pPr>
              <a:r>
                <a:rPr lang="en-US" altLang="ko-KR" sz="2000" dirty="0" err="1">
                  <a:solidFill>
                    <a:srgbClr val="FFFFFF"/>
                  </a:solidFill>
                  <a:latin typeface="SamsungOne 700" panose="020B0803030303020204" pitchFamily="34" charset="0"/>
                  <a:ea typeface="SamsungOne 700" panose="020B0803030303020204" pitchFamily="34" charset="0"/>
                </a:rPr>
                <a:t>Đám</a:t>
              </a:r>
              <a:r>
                <a:rPr lang="en-US" altLang="ko-KR" sz="2000" dirty="0">
                  <a:solidFill>
                    <a:srgbClr val="FFFFFF"/>
                  </a:solidFill>
                  <a:latin typeface="SamsungOne 700" panose="020B0803030303020204" pitchFamily="34" charset="0"/>
                  <a:ea typeface="SamsungOne 700" panose="020B0803030303020204" pitchFamily="34" charset="0"/>
                </a:rPr>
                <a:t> </a:t>
              </a:r>
              <a:r>
                <a:rPr lang="en-US" altLang="ko-KR" sz="2000" dirty="0" err="1">
                  <a:solidFill>
                    <a:srgbClr val="FFFFFF"/>
                  </a:solidFill>
                  <a:latin typeface="SamsungOne 700" panose="020B0803030303020204" pitchFamily="34" charset="0"/>
                  <a:ea typeface="SamsungOne 700" panose="020B0803030303020204" pitchFamily="34" charset="0"/>
                </a:rPr>
                <a:t>mây</a:t>
              </a:r>
              <a:r>
                <a:rPr lang="en-US" altLang="ko-KR" sz="2000" dirty="0">
                  <a:solidFill>
                    <a:srgbClr val="FFFFFF"/>
                  </a:solidFill>
                  <a:latin typeface="SamsungOne 700" panose="020B0803030303020204" pitchFamily="34" charset="0"/>
                  <a:ea typeface="SamsungOne 700" panose="020B0803030303020204" pitchFamily="34" charset="0"/>
                </a:rPr>
                <a:t> </a:t>
              </a:r>
              <a:r>
                <a:rPr lang="en-US" altLang="ko-KR" sz="2000" dirty="0" err="1">
                  <a:solidFill>
                    <a:srgbClr val="FFFFFF"/>
                  </a:solidFill>
                  <a:latin typeface="SamsungOne 700" panose="020B0803030303020204" pitchFamily="34" charset="0"/>
                  <a:ea typeface="SamsungOne 700" panose="020B0803030303020204" pitchFamily="34" charset="0"/>
                </a:rPr>
                <a:t>kết</a:t>
              </a:r>
              <a:r>
                <a:rPr lang="en-US" altLang="ko-KR" sz="2000" dirty="0">
                  <a:solidFill>
                    <a:srgbClr val="FFFFFF"/>
                  </a:solidFill>
                  <a:latin typeface="SamsungOne 700" panose="020B0803030303020204" pitchFamily="34" charset="0"/>
                  <a:ea typeface="SamsungOne 700" panose="020B0803030303020204" pitchFamily="34" charset="0"/>
                </a:rPr>
                <a:t> </a:t>
              </a:r>
              <a:r>
                <a:rPr lang="en-US" altLang="ko-KR" sz="2000" dirty="0" err="1">
                  <a:solidFill>
                    <a:srgbClr val="FFFFFF"/>
                  </a:solidFill>
                  <a:latin typeface="SamsungOne 700" panose="020B0803030303020204" pitchFamily="34" charset="0"/>
                  <a:ea typeface="SamsungOne 700" panose="020B0803030303020204" pitchFamily="34" charset="0"/>
                </a:rPr>
                <a:t>hợp</a:t>
              </a:r>
              <a:endParaRPr lang="en-US" altLang="ko-KR" sz="2000" dirty="0">
                <a:solidFill>
                  <a:srgbClr val="FFFFFF"/>
                </a:solidFill>
                <a:latin typeface="SamsungOne 700" panose="020B0803030303020204" pitchFamily="34" charset="0"/>
                <a:ea typeface="SamsungOne 700" panose="020B0803030303020204" pitchFamily="34" charset="0"/>
              </a:endParaRPr>
            </a:p>
          </p:txBody>
        </p:sp>
        <p:sp>
          <p:nvSpPr>
            <p:cNvPr id="55" name="Left-Right Arrow 12">
              <a:extLst>
                <a:ext uri="{FF2B5EF4-FFF2-40B4-BE49-F238E27FC236}">
                  <a16:creationId xmlns:a16="http://schemas.microsoft.com/office/drawing/2014/main" id="{24963A65-F6A0-494F-92F2-2B63C8F32F97}"/>
                </a:ext>
              </a:extLst>
            </p:cNvPr>
            <p:cNvSpPr/>
            <p:nvPr/>
          </p:nvSpPr>
          <p:spPr>
            <a:xfrm>
              <a:off x="3230933" y="3711318"/>
              <a:ext cx="2914529" cy="487312"/>
            </a:xfrm>
            <a:prstGeom prst="leftRightArrow">
              <a:avLst>
                <a:gd name="adj1" fmla="val 46423"/>
                <a:gd name="adj2" fmla="val 44884"/>
              </a:avLst>
            </a:prstGeom>
            <a:solidFill>
              <a:srgbClr val="E9F2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3" dirty="0" err="1">
                  <a:solidFill>
                    <a:srgbClr val="0043B2"/>
                  </a:solidFill>
                  <a:latin typeface="SamsungOne 700" panose="020B0803030303020204" pitchFamily="34" charset="0"/>
                  <a:ea typeface="SamsungOne 700" panose="020B0803030303020204" pitchFamily="34" charset="0"/>
                </a:rPr>
                <a:t>Cầu</a:t>
              </a:r>
              <a:r>
                <a:rPr lang="en-US" sz="1463" dirty="0">
                  <a:solidFill>
                    <a:srgbClr val="0043B2"/>
                  </a:solidFill>
                  <a:latin typeface="SamsungOne 700" panose="020B0803030303020204" pitchFamily="34" charset="0"/>
                  <a:ea typeface="SamsungOne 700" panose="020B0803030303020204" pitchFamily="34" charset="0"/>
                </a:rPr>
                <a:t> </a:t>
              </a:r>
              <a:r>
                <a:rPr lang="en-US" sz="1463" dirty="0" err="1">
                  <a:solidFill>
                    <a:srgbClr val="0043B2"/>
                  </a:solidFill>
                  <a:latin typeface="SamsungOne 700" panose="020B0803030303020204" pitchFamily="34" charset="0"/>
                  <a:ea typeface="SamsungOne 700" panose="020B0803030303020204" pitchFamily="34" charset="0"/>
                </a:rPr>
                <a:t>nối</a:t>
              </a:r>
              <a:endParaRPr lang="en-US" sz="1463" dirty="0">
                <a:solidFill>
                  <a:srgbClr val="0043B2"/>
                </a:solidFill>
                <a:latin typeface="SamsungOne 700" panose="020B0803030303020204" pitchFamily="34" charset="0"/>
                <a:ea typeface="SamsungOne 700" panose="020B0803030303020204" pitchFamily="34" charset="0"/>
              </a:endParaRPr>
            </a:p>
          </p:txBody>
        </p:sp>
      </p:grpSp>
      <p:grpSp>
        <p:nvGrpSpPr>
          <p:cNvPr id="8" name="Group 7">
            <a:extLst>
              <a:ext uri="{FF2B5EF4-FFF2-40B4-BE49-F238E27FC236}">
                <a16:creationId xmlns:a16="http://schemas.microsoft.com/office/drawing/2014/main" id="{A47107C3-B93E-B548-8187-C77E08FCB9A0}"/>
              </a:ext>
            </a:extLst>
          </p:cNvPr>
          <p:cNvGrpSpPr/>
          <p:nvPr/>
        </p:nvGrpSpPr>
        <p:grpSpPr>
          <a:xfrm>
            <a:off x="860872" y="3166109"/>
            <a:ext cx="2383541" cy="1274067"/>
            <a:chOff x="799149" y="3492106"/>
            <a:chExt cx="2383541" cy="1274067"/>
          </a:xfrm>
        </p:grpSpPr>
        <p:pic>
          <p:nvPicPr>
            <p:cNvPr id="95" name="그림 94">
              <a:extLst>
                <a:ext uri="{FF2B5EF4-FFF2-40B4-BE49-F238E27FC236}">
                  <a16:creationId xmlns:a16="http://schemas.microsoft.com/office/drawing/2014/main" id="{14594E20-A6A4-4DBE-9503-87CEF296E2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149" y="3492106"/>
              <a:ext cx="2383541" cy="1274067"/>
            </a:xfrm>
            <a:prstGeom prst="rect">
              <a:avLst/>
            </a:prstGeom>
          </p:spPr>
        </p:pic>
        <p:sp>
          <p:nvSpPr>
            <p:cNvPr id="96" name="TextBox 95">
              <a:extLst>
                <a:ext uri="{FF2B5EF4-FFF2-40B4-BE49-F238E27FC236}">
                  <a16:creationId xmlns:a16="http://schemas.microsoft.com/office/drawing/2014/main" id="{A427EACF-988B-4B76-956F-7FFFA9A8C969}"/>
                </a:ext>
              </a:extLst>
            </p:cNvPr>
            <p:cNvSpPr txBox="1"/>
            <p:nvPr/>
          </p:nvSpPr>
          <p:spPr>
            <a:xfrm>
              <a:off x="1114602" y="3964040"/>
              <a:ext cx="1752636" cy="338554"/>
            </a:xfrm>
            <a:prstGeom prst="rect">
              <a:avLst/>
            </a:prstGeom>
            <a:noFill/>
          </p:spPr>
          <p:txBody>
            <a:bodyPr wrap="square" rtlCol="0">
              <a:spAutoFit/>
            </a:bodyPr>
            <a:lstStyle/>
            <a:p>
              <a:pPr algn="ctr"/>
              <a:r>
                <a:rPr lang="en-US" sz="1600" dirty="0" err="1">
                  <a:solidFill>
                    <a:srgbClr val="0043B2"/>
                  </a:solidFill>
                  <a:latin typeface="SamsungOne 700" panose="020B0803030303020204" pitchFamily="34" charset="0"/>
                  <a:ea typeface="SamsungOne 700" panose="020B0803030303020204" pitchFamily="34" charset="0"/>
                </a:rPr>
                <a:t>Đám</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mây</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riêng</a:t>
              </a:r>
              <a:endParaRPr lang="en-US" sz="1600" dirty="0">
                <a:solidFill>
                  <a:srgbClr val="0043B2"/>
                </a:solidFill>
                <a:latin typeface="SamsungOne 700" panose="020B0803030303020204" pitchFamily="34" charset="0"/>
                <a:ea typeface="SamsungOne 700" panose="020B0803030303020204" pitchFamily="34" charset="0"/>
              </a:endParaRPr>
            </a:p>
          </p:txBody>
        </p:sp>
        <p:grpSp>
          <p:nvGrpSpPr>
            <p:cNvPr id="97" name="그룹 96">
              <a:extLst>
                <a:ext uri="{FF2B5EF4-FFF2-40B4-BE49-F238E27FC236}">
                  <a16:creationId xmlns:a16="http://schemas.microsoft.com/office/drawing/2014/main" id="{71536397-A811-48AE-B343-5B733042EA8D}"/>
                </a:ext>
              </a:extLst>
            </p:cNvPr>
            <p:cNvGrpSpPr/>
            <p:nvPr/>
          </p:nvGrpSpPr>
          <p:grpSpPr>
            <a:xfrm>
              <a:off x="1150683" y="4320389"/>
              <a:ext cx="1716555" cy="334278"/>
              <a:chOff x="1009880" y="4505991"/>
              <a:chExt cx="1716555" cy="334278"/>
            </a:xfrm>
          </p:grpSpPr>
          <p:pic>
            <p:nvPicPr>
              <p:cNvPr id="98" name="그림 97">
                <a:extLst>
                  <a:ext uri="{FF2B5EF4-FFF2-40B4-BE49-F238E27FC236}">
                    <a16:creationId xmlns:a16="http://schemas.microsoft.com/office/drawing/2014/main" id="{7B2CD5BB-46DF-413C-AF1A-CAB6DE8B2F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0831" y="4517180"/>
                <a:ext cx="185604" cy="323089"/>
              </a:xfrm>
              <a:prstGeom prst="rect">
                <a:avLst/>
              </a:prstGeom>
            </p:spPr>
          </p:pic>
          <p:pic>
            <p:nvPicPr>
              <p:cNvPr id="99" name="그림 98">
                <a:extLst>
                  <a:ext uri="{FF2B5EF4-FFF2-40B4-BE49-F238E27FC236}">
                    <a16:creationId xmlns:a16="http://schemas.microsoft.com/office/drawing/2014/main" id="{88A85147-6C00-4DE0-9F12-9EEB0917C7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5733" y="4505991"/>
                <a:ext cx="307849" cy="323089"/>
              </a:xfrm>
              <a:prstGeom prst="rect">
                <a:avLst/>
              </a:prstGeom>
            </p:spPr>
          </p:pic>
          <p:pic>
            <p:nvPicPr>
              <p:cNvPr id="100" name="그림 99">
                <a:extLst>
                  <a:ext uri="{FF2B5EF4-FFF2-40B4-BE49-F238E27FC236}">
                    <a16:creationId xmlns:a16="http://schemas.microsoft.com/office/drawing/2014/main" id="{0079ACF1-98C7-4D58-9FB5-950C0085D7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880" y="4517180"/>
                <a:ext cx="216408" cy="323089"/>
              </a:xfrm>
              <a:prstGeom prst="rect">
                <a:avLst/>
              </a:prstGeom>
            </p:spPr>
          </p:pic>
          <p:pic>
            <p:nvPicPr>
              <p:cNvPr id="101" name="그림 100">
                <a:extLst>
                  <a:ext uri="{FF2B5EF4-FFF2-40B4-BE49-F238E27FC236}">
                    <a16:creationId xmlns:a16="http://schemas.microsoft.com/office/drawing/2014/main" id="{A80AFE12-868B-4944-964A-13874D5B42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8223" y="4537809"/>
                <a:ext cx="401057" cy="291271"/>
              </a:xfrm>
              <a:prstGeom prst="rect">
                <a:avLst/>
              </a:prstGeom>
            </p:spPr>
          </p:pic>
          <p:grpSp>
            <p:nvGrpSpPr>
              <p:cNvPr id="102" name="그룹 101">
                <a:extLst>
                  <a:ext uri="{FF2B5EF4-FFF2-40B4-BE49-F238E27FC236}">
                    <a16:creationId xmlns:a16="http://schemas.microsoft.com/office/drawing/2014/main" id="{4A8AFFD4-4F0B-4805-9F5A-75AD00B9E138}"/>
                  </a:ext>
                </a:extLst>
              </p:cNvPr>
              <p:cNvGrpSpPr/>
              <p:nvPr/>
            </p:nvGrpSpPr>
            <p:grpSpPr>
              <a:xfrm>
                <a:off x="1717115" y="4560306"/>
                <a:ext cx="427106" cy="248088"/>
                <a:chOff x="1717115" y="4501284"/>
                <a:chExt cx="427106" cy="248088"/>
              </a:xfrm>
            </p:grpSpPr>
            <p:pic>
              <p:nvPicPr>
                <p:cNvPr id="103" name="그림 102">
                  <a:extLst>
                    <a:ext uri="{FF2B5EF4-FFF2-40B4-BE49-F238E27FC236}">
                      <a16:creationId xmlns:a16="http://schemas.microsoft.com/office/drawing/2014/main" id="{07BB69B6-5420-4BBE-B4F2-D8E0C030FE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115" y="4621582"/>
                  <a:ext cx="426721" cy="127790"/>
                </a:xfrm>
                <a:prstGeom prst="rect">
                  <a:avLst/>
                </a:prstGeom>
              </p:spPr>
            </p:pic>
            <p:pic>
              <p:nvPicPr>
                <p:cNvPr id="104" name="그림 103">
                  <a:extLst>
                    <a:ext uri="{FF2B5EF4-FFF2-40B4-BE49-F238E27FC236}">
                      <a16:creationId xmlns:a16="http://schemas.microsoft.com/office/drawing/2014/main" id="{09E90B9F-58CA-4A8E-B451-58E05425DD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500" y="4501284"/>
                  <a:ext cx="426721" cy="127791"/>
                </a:xfrm>
                <a:prstGeom prst="rect">
                  <a:avLst/>
                </a:prstGeom>
              </p:spPr>
            </p:pic>
          </p:grpSp>
        </p:grpSp>
      </p:grpSp>
      <p:grpSp>
        <p:nvGrpSpPr>
          <p:cNvPr id="9" name="Group 8">
            <a:extLst>
              <a:ext uri="{FF2B5EF4-FFF2-40B4-BE49-F238E27FC236}">
                <a16:creationId xmlns:a16="http://schemas.microsoft.com/office/drawing/2014/main" id="{2E4E680C-0F77-3A41-A22C-E12D156B9C6C}"/>
              </a:ext>
            </a:extLst>
          </p:cNvPr>
          <p:cNvGrpSpPr/>
          <p:nvPr/>
        </p:nvGrpSpPr>
        <p:grpSpPr>
          <a:xfrm>
            <a:off x="6620033" y="3111940"/>
            <a:ext cx="2383541" cy="1274067"/>
            <a:chOff x="6510504" y="3492106"/>
            <a:chExt cx="2383541" cy="1274067"/>
          </a:xfrm>
        </p:grpSpPr>
        <p:pic>
          <p:nvPicPr>
            <p:cNvPr id="105" name="그림 104">
              <a:extLst>
                <a:ext uri="{FF2B5EF4-FFF2-40B4-BE49-F238E27FC236}">
                  <a16:creationId xmlns:a16="http://schemas.microsoft.com/office/drawing/2014/main" id="{C7A55972-C6AA-4A15-8D1A-809559C82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0504" y="3492106"/>
              <a:ext cx="2383541" cy="1274067"/>
            </a:xfrm>
            <a:prstGeom prst="rect">
              <a:avLst/>
            </a:prstGeom>
          </p:spPr>
        </p:pic>
        <p:sp>
          <p:nvSpPr>
            <p:cNvPr id="106" name="TextBox 105">
              <a:extLst>
                <a:ext uri="{FF2B5EF4-FFF2-40B4-BE49-F238E27FC236}">
                  <a16:creationId xmlns:a16="http://schemas.microsoft.com/office/drawing/2014/main" id="{A7CC9489-79A0-42BF-B75F-67E6B5ED6DDB}"/>
                </a:ext>
              </a:extLst>
            </p:cNvPr>
            <p:cNvSpPr txBox="1"/>
            <p:nvPr/>
          </p:nvSpPr>
          <p:spPr>
            <a:xfrm>
              <a:off x="6673359" y="3981835"/>
              <a:ext cx="2057829" cy="338554"/>
            </a:xfrm>
            <a:prstGeom prst="rect">
              <a:avLst/>
            </a:prstGeom>
            <a:noFill/>
          </p:spPr>
          <p:txBody>
            <a:bodyPr wrap="square" rtlCol="0">
              <a:spAutoFit/>
            </a:bodyPr>
            <a:lstStyle/>
            <a:p>
              <a:pPr algn="ctr"/>
              <a:r>
                <a:rPr lang="en-US" sz="1600" dirty="0" err="1">
                  <a:solidFill>
                    <a:srgbClr val="0043B2"/>
                  </a:solidFill>
                  <a:latin typeface="SamsungOne 700" panose="020B0803030303020204" pitchFamily="34" charset="0"/>
                  <a:ea typeface="SamsungOne 700" panose="020B0803030303020204" pitchFamily="34" charset="0"/>
                </a:rPr>
                <a:t>Đám</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mây</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công</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cộng</a:t>
              </a:r>
              <a:endParaRPr lang="en-US" sz="1600" dirty="0">
                <a:solidFill>
                  <a:srgbClr val="0043B2"/>
                </a:solidFill>
                <a:latin typeface="SamsungOne 700" panose="020B0803030303020204" pitchFamily="34" charset="0"/>
                <a:ea typeface="SamsungOne 700" panose="020B0803030303020204" pitchFamily="34" charset="0"/>
              </a:endParaRPr>
            </a:p>
          </p:txBody>
        </p:sp>
        <p:grpSp>
          <p:nvGrpSpPr>
            <p:cNvPr id="107" name="그룹 106">
              <a:extLst>
                <a:ext uri="{FF2B5EF4-FFF2-40B4-BE49-F238E27FC236}">
                  <a16:creationId xmlns:a16="http://schemas.microsoft.com/office/drawing/2014/main" id="{8B08A0CC-13A7-4C3C-BD6F-D2768AF267E8}"/>
                </a:ext>
              </a:extLst>
            </p:cNvPr>
            <p:cNvGrpSpPr/>
            <p:nvPr/>
          </p:nvGrpSpPr>
          <p:grpSpPr>
            <a:xfrm>
              <a:off x="6862038" y="4320389"/>
              <a:ext cx="1716555" cy="334278"/>
              <a:chOff x="1009880" y="4505991"/>
              <a:chExt cx="1716555" cy="334278"/>
            </a:xfrm>
          </p:grpSpPr>
          <p:pic>
            <p:nvPicPr>
              <p:cNvPr id="108" name="그림 107">
                <a:extLst>
                  <a:ext uri="{FF2B5EF4-FFF2-40B4-BE49-F238E27FC236}">
                    <a16:creationId xmlns:a16="http://schemas.microsoft.com/office/drawing/2014/main" id="{11A4D9F9-5F0F-4644-88BB-E5A99714B4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0831" y="4517180"/>
                <a:ext cx="185604" cy="323089"/>
              </a:xfrm>
              <a:prstGeom prst="rect">
                <a:avLst/>
              </a:prstGeom>
            </p:spPr>
          </p:pic>
          <p:pic>
            <p:nvPicPr>
              <p:cNvPr id="109" name="그림 108">
                <a:extLst>
                  <a:ext uri="{FF2B5EF4-FFF2-40B4-BE49-F238E27FC236}">
                    <a16:creationId xmlns:a16="http://schemas.microsoft.com/office/drawing/2014/main" id="{7020D87F-DFC8-4CE6-AE4F-2AC5A58A8C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5733" y="4505991"/>
                <a:ext cx="307849" cy="323089"/>
              </a:xfrm>
              <a:prstGeom prst="rect">
                <a:avLst/>
              </a:prstGeom>
            </p:spPr>
          </p:pic>
          <p:pic>
            <p:nvPicPr>
              <p:cNvPr id="110" name="그림 109">
                <a:extLst>
                  <a:ext uri="{FF2B5EF4-FFF2-40B4-BE49-F238E27FC236}">
                    <a16:creationId xmlns:a16="http://schemas.microsoft.com/office/drawing/2014/main" id="{B929DC1A-8C1C-4FD6-80CD-89F99715E6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880" y="4517180"/>
                <a:ext cx="216408" cy="323089"/>
              </a:xfrm>
              <a:prstGeom prst="rect">
                <a:avLst/>
              </a:prstGeom>
            </p:spPr>
          </p:pic>
          <p:pic>
            <p:nvPicPr>
              <p:cNvPr id="111" name="그림 110">
                <a:extLst>
                  <a:ext uri="{FF2B5EF4-FFF2-40B4-BE49-F238E27FC236}">
                    <a16:creationId xmlns:a16="http://schemas.microsoft.com/office/drawing/2014/main" id="{2561AC51-2129-4E42-9808-8B52DD2B84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8223" y="4537809"/>
                <a:ext cx="401057" cy="291271"/>
              </a:xfrm>
              <a:prstGeom prst="rect">
                <a:avLst/>
              </a:prstGeom>
            </p:spPr>
          </p:pic>
          <p:grpSp>
            <p:nvGrpSpPr>
              <p:cNvPr id="112" name="그룹 111">
                <a:extLst>
                  <a:ext uri="{FF2B5EF4-FFF2-40B4-BE49-F238E27FC236}">
                    <a16:creationId xmlns:a16="http://schemas.microsoft.com/office/drawing/2014/main" id="{741354BB-1D7D-47A6-83E3-958FA5E80816}"/>
                  </a:ext>
                </a:extLst>
              </p:cNvPr>
              <p:cNvGrpSpPr/>
              <p:nvPr/>
            </p:nvGrpSpPr>
            <p:grpSpPr>
              <a:xfrm>
                <a:off x="1717115" y="4560306"/>
                <a:ext cx="427106" cy="248088"/>
                <a:chOff x="1717115" y="4501284"/>
                <a:chExt cx="427106" cy="248088"/>
              </a:xfrm>
            </p:grpSpPr>
            <p:pic>
              <p:nvPicPr>
                <p:cNvPr id="113" name="그림 112">
                  <a:extLst>
                    <a:ext uri="{FF2B5EF4-FFF2-40B4-BE49-F238E27FC236}">
                      <a16:creationId xmlns:a16="http://schemas.microsoft.com/office/drawing/2014/main" id="{9B16E9A4-67A3-482D-A9B5-0DF0E20358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115" y="4621582"/>
                  <a:ext cx="426721" cy="127790"/>
                </a:xfrm>
                <a:prstGeom prst="rect">
                  <a:avLst/>
                </a:prstGeom>
              </p:spPr>
            </p:pic>
            <p:pic>
              <p:nvPicPr>
                <p:cNvPr id="114" name="그림 113">
                  <a:extLst>
                    <a:ext uri="{FF2B5EF4-FFF2-40B4-BE49-F238E27FC236}">
                      <a16:creationId xmlns:a16="http://schemas.microsoft.com/office/drawing/2014/main" id="{3FB4C565-8067-41D1-BAFF-86DEC3C0480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500" y="4501284"/>
                  <a:ext cx="426721" cy="127791"/>
                </a:xfrm>
                <a:prstGeom prst="rect">
                  <a:avLst/>
                </a:prstGeom>
              </p:spPr>
            </p:pic>
          </p:grpSp>
        </p:grpSp>
      </p:grpSp>
      <p:grpSp>
        <p:nvGrpSpPr>
          <p:cNvPr id="3" name="Group 2">
            <a:extLst>
              <a:ext uri="{FF2B5EF4-FFF2-40B4-BE49-F238E27FC236}">
                <a16:creationId xmlns:a16="http://schemas.microsoft.com/office/drawing/2014/main" id="{B9DB0B31-8530-B449-8B5E-D34518E1C2BF}"/>
              </a:ext>
            </a:extLst>
          </p:cNvPr>
          <p:cNvGrpSpPr/>
          <p:nvPr/>
        </p:nvGrpSpPr>
        <p:grpSpPr>
          <a:xfrm>
            <a:off x="3761229" y="4801042"/>
            <a:ext cx="2383541" cy="1274067"/>
            <a:chOff x="2473740" y="4616881"/>
            <a:chExt cx="2383541" cy="1274067"/>
          </a:xfrm>
        </p:grpSpPr>
        <p:pic>
          <p:nvPicPr>
            <p:cNvPr id="125" name="그림 124">
              <a:extLst>
                <a:ext uri="{FF2B5EF4-FFF2-40B4-BE49-F238E27FC236}">
                  <a16:creationId xmlns:a16="http://schemas.microsoft.com/office/drawing/2014/main" id="{E511A16E-53C0-4997-9018-879F46911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740" y="4616881"/>
              <a:ext cx="2383541" cy="1274067"/>
            </a:xfrm>
            <a:prstGeom prst="rect">
              <a:avLst/>
            </a:prstGeom>
          </p:spPr>
        </p:pic>
        <p:sp>
          <p:nvSpPr>
            <p:cNvPr id="126" name="TextBox 125">
              <a:extLst>
                <a:ext uri="{FF2B5EF4-FFF2-40B4-BE49-F238E27FC236}">
                  <a16:creationId xmlns:a16="http://schemas.microsoft.com/office/drawing/2014/main" id="{7F4DD388-095C-4EF9-BCBE-4498737E1F8E}"/>
                </a:ext>
              </a:extLst>
            </p:cNvPr>
            <p:cNvSpPr txBox="1"/>
            <p:nvPr/>
          </p:nvSpPr>
          <p:spPr>
            <a:xfrm>
              <a:off x="2583322" y="5116116"/>
              <a:ext cx="2085219" cy="338554"/>
            </a:xfrm>
            <a:prstGeom prst="rect">
              <a:avLst/>
            </a:prstGeom>
            <a:noFill/>
          </p:spPr>
          <p:txBody>
            <a:bodyPr wrap="square" rtlCol="0">
              <a:spAutoFit/>
            </a:bodyPr>
            <a:lstStyle/>
            <a:p>
              <a:pPr algn="ctr"/>
              <a:r>
                <a:rPr lang="en-US" sz="1600" dirty="0" err="1">
                  <a:solidFill>
                    <a:srgbClr val="0043B2"/>
                  </a:solidFill>
                  <a:latin typeface="SamsungOne 700" panose="020B0803030303020204" pitchFamily="34" charset="0"/>
                  <a:ea typeface="SamsungOne 700" panose="020B0803030303020204" pitchFamily="34" charset="0"/>
                </a:rPr>
                <a:t>Đám</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mây</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cộng</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đồng</a:t>
              </a:r>
              <a:endParaRPr lang="en-US" sz="1600" dirty="0">
                <a:solidFill>
                  <a:srgbClr val="0043B2"/>
                </a:solidFill>
                <a:latin typeface="SamsungOne 700" panose="020B0803030303020204" pitchFamily="34" charset="0"/>
                <a:ea typeface="SamsungOne 700" panose="020B0803030303020204" pitchFamily="34" charset="0"/>
              </a:endParaRPr>
            </a:p>
          </p:txBody>
        </p:sp>
        <p:grpSp>
          <p:nvGrpSpPr>
            <p:cNvPr id="127" name="그룹 126">
              <a:extLst>
                <a:ext uri="{FF2B5EF4-FFF2-40B4-BE49-F238E27FC236}">
                  <a16:creationId xmlns:a16="http://schemas.microsoft.com/office/drawing/2014/main" id="{00F11F54-5D4F-4BBA-89DD-CF828C64C8E2}"/>
                </a:ext>
              </a:extLst>
            </p:cNvPr>
            <p:cNvGrpSpPr/>
            <p:nvPr/>
          </p:nvGrpSpPr>
          <p:grpSpPr>
            <a:xfrm>
              <a:off x="2825274" y="5445164"/>
              <a:ext cx="1716555" cy="334278"/>
              <a:chOff x="1009880" y="4505991"/>
              <a:chExt cx="1716555" cy="334278"/>
            </a:xfrm>
          </p:grpSpPr>
          <p:pic>
            <p:nvPicPr>
              <p:cNvPr id="128" name="그림 127">
                <a:extLst>
                  <a:ext uri="{FF2B5EF4-FFF2-40B4-BE49-F238E27FC236}">
                    <a16:creationId xmlns:a16="http://schemas.microsoft.com/office/drawing/2014/main" id="{63B676B9-C531-422B-9342-1DF6F739F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0831" y="4517180"/>
                <a:ext cx="185604" cy="323089"/>
              </a:xfrm>
              <a:prstGeom prst="rect">
                <a:avLst/>
              </a:prstGeom>
            </p:spPr>
          </p:pic>
          <p:pic>
            <p:nvPicPr>
              <p:cNvPr id="129" name="그림 128">
                <a:extLst>
                  <a:ext uri="{FF2B5EF4-FFF2-40B4-BE49-F238E27FC236}">
                    <a16:creationId xmlns:a16="http://schemas.microsoft.com/office/drawing/2014/main" id="{66D0557C-B33B-4306-A559-2E6F7F471E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5733" y="4505991"/>
                <a:ext cx="307849" cy="323089"/>
              </a:xfrm>
              <a:prstGeom prst="rect">
                <a:avLst/>
              </a:prstGeom>
            </p:spPr>
          </p:pic>
          <p:pic>
            <p:nvPicPr>
              <p:cNvPr id="130" name="그림 129">
                <a:extLst>
                  <a:ext uri="{FF2B5EF4-FFF2-40B4-BE49-F238E27FC236}">
                    <a16:creationId xmlns:a16="http://schemas.microsoft.com/office/drawing/2014/main" id="{B6C25528-42D4-4DB6-8A61-41D6658EF0F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880" y="4517180"/>
                <a:ext cx="216408" cy="323089"/>
              </a:xfrm>
              <a:prstGeom prst="rect">
                <a:avLst/>
              </a:prstGeom>
            </p:spPr>
          </p:pic>
          <p:pic>
            <p:nvPicPr>
              <p:cNvPr id="131" name="그림 130">
                <a:extLst>
                  <a:ext uri="{FF2B5EF4-FFF2-40B4-BE49-F238E27FC236}">
                    <a16:creationId xmlns:a16="http://schemas.microsoft.com/office/drawing/2014/main" id="{8D080C32-8EFD-422F-B48E-9D1A09F6E7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8223" y="4537809"/>
                <a:ext cx="401057" cy="291271"/>
              </a:xfrm>
              <a:prstGeom prst="rect">
                <a:avLst/>
              </a:prstGeom>
            </p:spPr>
          </p:pic>
          <p:grpSp>
            <p:nvGrpSpPr>
              <p:cNvPr id="132" name="그룹 131">
                <a:extLst>
                  <a:ext uri="{FF2B5EF4-FFF2-40B4-BE49-F238E27FC236}">
                    <a16:creationId xmlns:a16="http://schemas.microsoft.com/office/drawing/2014/main" id="{590BD505-2083-4FFD-A5E9-D808E404EF36}"/>
                  </a:ext>
                </a:extLst>
              </p:cNvPr>
              <p:cNvGrpSpPr/>
              <p:nvPr/>
            </p:nvGrpSpPr>
            <p:grpSpPr>
              <a:xfrm>
                <a:off x="1717115" y="4560306"/>
                <a:ext cx="427106" cy="248088"/>
                <a:chOff x="1717115" y="4501284"/>
                <a:chExt cx="427106" cy="248088"/>
              </a:xfrm>
            </p:grpSpPr>
            <p:pic>
              <p:nvPicPr>
                <p:cNvPr id="133" name="그림 132">
                  <a:extLst>
                    <a:ext uri="{FF2B5EF4-FFF2-40B4-BE49-F238E27FC236}">
                      <a16:creationId xmlns:a16="http://schemas.microsoft.com/office/drawing/2014/main" id="{F1A47187-26D7-44DE-AAD4-18BC8BE5DD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115" y="4621582"/>
                  <a:ext cx="426721" cy="127790"/>
                </a:xfrm>
                <a:prstGeom prst="rect">
                  <a:avLst/>
                </a:prstGeom>
              </p:spPr>
            </p:pic>
            <p:pic>
              <p:nvPicPr>
                <p:cNvPr id="134" name="그림 133">
                  <a:extLst>
                    <a:ext uri="{FF2B5EF4-FFF2-40B4-BE49-F238E27FC236}">
                      <a16:creationId xmlns:a16="http://schemas.microsoft.com/office/drawing/2014/main" id="{E0418453-41D0-463E-8A74-40443258D3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7500" y="4501284"/>
                  <a:ext cx="426721" cy="127791"/>
                </a:xfrm>
                <a:prstGeom prst="rect">
                  <a:avLst/>
                </a:prstGeom>
              </p:spPr>
            </p:pic>
          </p:grpSp>
        </p:grpSp>
      </p:grpSp>
    </p:spTree>
    <p:extLst>
      <p:ext uri="{BB962C8B-B14F-4D97-AF65-F5344CB8AC3E}">
        <p14:creationId xmlns:p14="http://schemas.microsoft.com/office/powerpoint/2010/main" val="1424090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Tại</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lại</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grpSp>
        <p:nvGrpSpPr>
          <p:cNvPr id="26" name="그룹 25"/>
          <p:cNvGrpSpPr/>
          <p:nvPr/>
        </p:nvGrpSpPr>
        <p:grpSpPr>
          <a:xfrm>
            <a:off x="987136" y="2657392"/>
            <a:ext cx="7893999" cy="3437355"/>
            <a:chOff x="1081029" y="2409619"/>
            <a:chExt cx="7893999" cy="3437355"/>
          </a:xfrm>
        </p:grpSpPr>
        <p:grpSp>
          <p:nvGrpSpPr>
            <p:cNvPr id="25" name="그룹 24"/>
            <p:cNvGrpSpPr/>
            <p:nvPr/>
          </p:nvGrpSpPr>
          <p:grpSpPr>
            <a:xfrm>
              <a:off x="1753172" y="2726992"/>
              <a:ext cx="6549712" cy="2802608"/>
              <a:chOff x="1753172" y="2726992"/>
              <a:chExt cx="6549712" cy="2802608"/>
            </a:xfrm>
          </p:grpSpPr>
          <p:sp>
            <p:nvSpPr>
              <p:cNvPr id="17" name="Rounded Rectangle 14">
                <a:extLst>
                  <a:ext uri="{FF2B5EF4-FFF2-40B4-BE49-F238E27FC236}">
                    <a16:creationId xmlns:a16="http://schemas.microsoft.com/office/drawing/2014/main" id="{4D3E03E0-B928-49B5-9C3D-F3A8351F9C6B}"/>
                  </a:ext>
                </a:extLst>
              </p:cNvPr>
              <p:cNvSpPr/>
              <p:nvPr/>
            </p:nvSpPr>
            <p:spPr bwMode="auto">
              <a:xfrm>
                <a:off x="6721060" y="2726992"/>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Độ</a:t>
                </a:r>
                <a:r>
                  <a:rPr lang="en-US" sz="1400" dirty="0">
                    <a:solidFill>
                      <a:srgbClr val="0043B2"/>
                    </a:solidFill>
                    <a:latin typeface="SamsungOne-600" panose="020B0703030303020204"/>
                    <a:ea typeface="SamsungOne-600C" panose="020B0706030303020204" pitchFamily="34" charset="0"/>
                  </a:rPr>
                  <a:t> tin </a:t>
                </a:r>
                <a:r>
                  <a:rPr lang="en-US" sz="1400" dirty="0" err="1">
                    <a:solidFill>
                      <a:srgbClr val="0043B2"/>
                    </a:solidFill>
                    <a:latin typeface="SamsungOne-600" panose="020B0703030303020204"/>
                    <a:ea typeface="SamsungOne-600C" panose="020B0706030303020204" pitchFamily="34" charset="0"/>
                  </a:rPr>
                  <a:t>cậy</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Khả</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năng</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mở</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rộng</a:t>
                </a:r>
                <a:endParaRPr lang="en-US" sz="1400" dirty="0">
                  <a:solidFill>
                    <a:srgbClr val="0043B2"/>
                  </a:solidFill>
                  <a:latin typeface="SamsungOne-600" panose="020B0703030303020204"/>
                  <a:ea typeface="SamsungOne-600C" panose="020B0706030303020204" pitchFamily="34" charset="0"/>
                </a:endParaRPr>
              </a:p>
            </p:txBody>
          </p:sp>
          <p:sp>
            <p:nvSpPr>
              <p:cNvPr id="19" name="Rounded Rectangle 16">
                <a:extLst>
                  <a:ext uri="{FF2B5EF4-FFF2-40B4-BE49-F238E27FC236}">
                    <a16:creationId xmlns:a16="http://schemas.microsoft.com/office/drawing/2014/main" id="{154BF009-C49C-4667-BD35-60580B47A64E}"/>
                  </a:ext>
                </a:extLst>
              </p:cNvPr>
              <p:cNvSpPr/>
              <p:nvPr/>
            </p:nvSpPr>
            <p:spPr bwMode="auto">
              <a:xfrm>
                <a:off x="6721060" y="4671128"/>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Giải</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phóng</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tài</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nguyên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nội</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bộ</a:t>
                </a:r>
                <a:endParaRPr lang="en-US" sz="1400" dirty="0">
                  <a:solidFill>
                    <a:srgbClr val="0043B2"/>
                  </a:solidFill>
                  <a:latin typeface="SamsungOne-600" panose="020B0703030303020204"/>
                  <a:ea typeface="SamsungOne-600C" panose="020B0706030303020204" pitchFamily="34" charset="0"/>
                </a:endParaRPr>
              </a:p>
            </p:txBody>
          </p:sp>
          <p:sp>
            <p:nvSpPr>
              <p:cNvPr id="20" name="Rounded Rectangle 9">
                <a:extLst>
                  <a:ext uri="{FF2B5EF4-FFF2-40B4-BE49-F238E27FC236}">
                    <a16:creationId xmlns:a16="http://schemas.microsoft.com/office/drawing/2014/main" id="{6C16D6A3-FAD9-41BE-BA3D-1532AAC58EAB}"/>
                  </a:ext>
                </a:extLst>
              </p:cNvPr>
              <p:cNvSpPr/>
              <p:nvPr/>
            </p:nvSpPr>
            <p:spPr bwMode="auto">
              <a:xfrm>
                <a:off x="1753172" y="2726992"/>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Hỗ</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trợ</a:t>
                </a:r>
                <a:r>
                  <a:rPr lang="en-US" sz="1400" dirty="0">
                    <a:solidFill>
                      <a:srgbClr val="0043B2"/>
                    </a:solidFill>
                    <a:latin typeface="SamsungOne-600" panose="020B0703030303020204"/>
                    <a:ea typeface="SamsungOne-600C" panose="020B0706030303020204" pitchFamily="34" charset="0"/>
                  </a:rPr>
                  <a:t> 24x7</a:t>
                </a:r>
              </a:p>
            </p:txBody>
          </p:sp>
          <p:sp>
            <p:nvSpPr>
              <p:cNvPr id="22" name="Rounded Rectangle 11">
                <a:extLst>
                  <a:ext uri="{FF2B5EF4-FFF2-40B4-BE49-F238E27FC236}">
                    <a16:creationId xmlns:a16="http://schemas.microsoft.com/office/drawing/2014/main" id="{05E157E2-F228-4D78-82CE-44EA350E8E8C}"/>
                  </a:ext>
                </a:extLst>
              </p:cNvPr>
              <p:cNvSpPr/>
              <p:nvPr/>
            </p:nvSpPr>
            <p:spPr bwMode="auto">
              <a:xfrm>
                <a:off x="1753172" y="4671128"/>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Triển</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khai</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dễ</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dàng</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và</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linh</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hoạt</a:t>
                </a:r>
                <a:endParaRPr lang="en-US" sz="1400" dirty="0">
                  <a:solidFill>
                    <a:srgbClr val="0043B2"/>
                  </a:solidFill>
                  <a:latin typeface="SamsungOne-600" panose="020B0703030303020204"/>
                  <a:ea typeface="SamsungOne-600C" panose="020B0706030303020204" pitchFamily="34" charset="0"/>
                </a:endParaRPr>
              </a:p>
            </p:txBody>
          </p:sp>
        </p:grpSp>
        <p:grpSp>
          <p:nvGrpSpPr>
            <p:cNvPr id="24" name="그룹 23"/>
            <p:cNvGrpSpPr/>
            <p:nvPr/>
          </p:nvGrpSpPr>
          <p:grpSpPr>
            <a:xfrm>
              <a:off x="1081029" y="2409619"/>
              <a:ext cx="7893999" cy="3437355"/>
              <a:chOff x="1081029" y="2409619"/>
              <a:chExt cx="7893999" cy="3437355"/>
            </a:xfrm>
          </p:grpSpPr>
          <p:grpSp>
            <p:nvGrpSpPr>
              <p:cNvPr id="7" name="그룹 6"/>
              <p:cNvGrpSpPr/>
              <p:nvPr/>
            </p:nvGrpSpPr>
            <p:grpSpPr>
              <a:xfrm>
                <a:off x="1081029" y="3699060"/>
                <a:ext cx="7893999" cy="858472"/>
                <a:chOff x="1081029" y="3699060"/>
                <a:chExt cx="7893999" cy="858472"/>
              </a:xfrm>
            </p:grpSpPr>
            <p:sp>
              <p:nvSpPr>
                <p:cNvPr id="18" name="Rounded Rectangle 15">
                  <a:extLst>
                    <a:ext uri="{FF2B5EF4-FFF2-40B4-BE49-F238E27FC236}">
                      <a16:creationId xmlns:a16="http://schemas.microsoft.com/office/drawing/2014/main" id="{29E3C123-11E5-46D1-88CA-2E0DFAEC87DE}"/>
                    </a:ext>
                  </a:extLst>
                </p:cNvPr>
                <p:cNvSpPr/>
                <p:nvPr/>
              </p:nvSpPr>
              <p:spPr bwMode="auto">
                <a:xfrm>
                  <a:off x="7393204" y="3699060"/>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vi-VN" sz="1400" dirty="0">
                      <a:solidFill>
                        <a:srgbClr val="0043B2"/>
                      </a:solidFill>
                      <a:latin typeface="SamsungOne-600" panose="020B0703030303020204"/>
                      <a:ea typeface="SamsungOne-600C" panose="020B0706030303020204" pitchFamily="34" charset="0"/>
                    </a:rPr>
                    <a:t>Chi phí vốn thấp hơn</a:t>
                  </a:r>
                  <a:endParaRPr lang="en-US" sz="1400" dirty="0">
                    <a:solidFill>
                      <a:srgbClr val="0043B2"/>
                    </a:solidFill>
                    <a:latin typeface="SamsungOne-600" panose="020B0703030303020204"/>
                    <a:ea typeface="SamsungOne-600C" panose="020B0706030303020204" pitchFamily="34" charset="0"/>
                  </a:endParaRPr>
                </a:p>
              </p:txBody>
            </p:sp>
            <p:sp>
              <p:nvSpPr>
                <p:cNvPr id="21" name="Rounded Rectangle 10">
                  <a:extLst>
                    <a:ext uri="{FF2B5EF4-FFF2-40B4-BE49-F238E27FC236}">
                      <a16:creationId xmlns:a16="http://schemas.microsoft.com/office/drawing/2014/main" id="{F3A3524D-FC7B-4664-9D3A-2F4BDFE3F820}"/>
                    </a:ext>
                  </a:extLst>
                </p:cNvPr>
                <p:cNvSpPr/>
                <p:nvPr/>
              </p:nvSpPr>
              <p:spPr bwMode="auto">
                <a:xfrm>
                  <a:off x="1081029" y="3699060"/>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Thiết</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bị</a:t>
                  </a:r>
                  <a:r>
                    <a:rPr lang="en-US" sz="1400" dirty="0">
                      <a:solidFill>
                        <a:srgbClr val="0043B2"/>
                      </a:solidFill>
                      <a:latin typeface="SamsungOne-600" panose="020B0703030303020204"/>
                      <a:ea typeface="SamsungOne-600C" panose="020B0706030303020204" pitchFamily="34" charset="0"/>
                    </a:rPr>
                    <a:t> &amp; </a:t>
                  </a:r>
                  <a:r>
                    <a:rPr lang="en-US" sz="1400" dirty="0" err="1">
                      <a:solidFill>
                        <a:srgbClr val="0043B2"/>
                      </a:solidFill>
                      <a:latin typeface="SamsungOne-600" panose="020B0703030303020204"/>
                      <a:ea typeface="SamsungOne-600C" panose="020B0706030303020204" pitchFamily="34" charset="0"/>
                    </a:rPr>
                    <a:t>Vị</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trí</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độc</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lập</a:t>
                  </a:r>
                  <a:endParaRPr lang="en-US" sz="1400" dirty="0">
                    <a:solidFill>
                      <a:srgbClr val="0043B2"/>
                    </a:solidFill>
                    <a:latin typeface="SamsungOne-600" panose="020B0703030303020204"/>
                    <a:ea typeface="SamsungOne-600C" panose="020B0706030303020204" pitchFamily="34" charset="0"/>
                  </a:endParaRPr>
                </a:p>
              </p:txBody>
            </p:sp>
          </p:grpSp>
          <p:grpSp>
            <p:nvGrpSpPr>
              <p:cNvPr id="3" name="그룹 2"/>
              <p:cNvGrpSpPr/>
              <p:nvPr/>
            </p:nvGrpSpPr>
            <p:grpSpPr>
              <a:xfrm>
                <a:off x="3334996" y="2409619"/>
                <a:ext cx="3311607" cy="3437355"/>
                <a:chOff x="3224454" y="2409619"/>
                <a:chExt cx="3311607" cy="3437355"/>
              </a:xfrm>
            </p:grpSpPr>
            <p:sp>
              <p:nvSpPr>
                <p:cNvPr id="9" name="모서리가 둥근 직사각형 34">
                  <a:extLst>
                    <a:ext uri="{FF2B5EF4-FFF2-40B4-BE49-F238E27FC236}">
                      <a16:creationId xmlns:a16="http://schemas.microsoft.com/office/drawing/2014/main" id="{192A2D6B-4660-458E-99D9-95D17D9F9144}"/>
                    </a:ext>
                  </a:extLst>
                </p:cNvPr>
                <p:cNvSpPr/>
                <p:nvPr/>
              </p:nvSpPr>
              <p:spPr>
                <a:xfrm>
                  <a:off x="3640653" y="3585464"/>
                  <a:ext cx="2545714" cy="1085664"/>
                </a:xfrm>
                <a:prstGeom prst="roundRect">
                  <a:avLst>
                    <a:gd name="adj" fmla="val 50000"/>
                  </a:avLst>
                </a:prstGeom>
                <a:solidFill>
                  <a:srgbClr val="CDE6FB"/>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ko-KR" sz="1600" dirty="0" err="1">
                      <a:solidFill>
                        <a:srgbClr val="0043B2"/>
                      </a:solidFill>
                      <a:latin typeface="SamsungOne 700" panose="020B0803030303020204" pitchFamily="34" charset="0"/>
                      <a:ea typeface="SamsungOne 700" panose="020B0803030303020204" pitchFamily="34" charset="0"/>
                    </a:rPr>
                    <a:t>Tại</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sao</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lại</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là</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Điện</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toán</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đám</a:t>
                  </a:r>
                  <a:r>
                    <a:rPr lang="en-US" altLang="ko-KR" sz="1600" dirty="0">
                      <a:solidFill>
                        <a:srgbClr val="0043B2"/>
                      </a:solidFill>
                      <a:latin typeface="SamsungOne 700" panose="020B0803030303020204" pitchFamily="34" charset="0"/>
                      <a:ea typeface="SamsungOne 700" panose="020B0803030303020204" pitchFamily="34" charset="0"/>
                    </a:rPr>
                    <a:t> </a:t>
                  </a:r>
                  <a:r>
                    <a:rPr lang="en-US" altLang="ko-KR" sz="1600" dirty="0" err="1">
                      <a:solidFill>
                        <a:srgbClr val="0043B2"/>
                      </a:solidFill>
                      <a:latin typeface="SamsungOne 700" panose="020B0803030303020204" pitchFamily="34" charset="0"/>
                      <a:ea typeface="SamsungOne 700" panose="020B0803030303020204" pitchFamily="34" charset="0"/>
                    </a:rPr>
                    <a:t>mây</a:t>
                  </a:r>
                  <a:r>
                    <a:rPr lang="en-US" altLang="ko-KR" sz="1600" dirty="0">
                      <a:solidFill>
                        <a:srgbClr val="0043B2"/>
                      </a:solidFill>
                      <a:latin typeface="SamsungOne 700" panose="020B0803030303020204" pitchFamily="34" charset="0"/>
                      <a:ea typeface="SamsungOne 700" panose="020B0803030303020204" pitchFamily="34" charset="0"/>
                    </a:rPr>
                    <a:t>?</a:t>
                  </a:r>
                </a:p>
              </p:txBody>
            </p:sp>
            <p:grpSp>
              <p:nvGrpSpPr>
                <p:cNvPr id="2" name="그룹 1"/>
                <p:cNvGrpSpPr/>
                <p:nvPr/>
              </p:nvGrpSpPr>
              <p:grpSpPr>
                <a:xfrm>
                  <a:off x="3224454" y="2409619"/>
                  <a:ext cx="3311607" cy="3437355"/>
                  <a:chOff x="3224454" y="2409619"/>
                  <a:chExt cx="3311607" cy="3437355"/>
                </a:xfrm>
              </p:grpSpPr>
              <p:grpSp>
                <p:nvGrpSpPr>
                  <p:cNvPr id="11" name="그룹 10">
                    <a:extLst>
                      <a:ext uri="{FF2B5EF4-FFF2-40B4-BE49-F238E27FC236}">
                        <a16:creationId xmlns:a16="http://schemas.microsoft.com/office/drawing/2014/main" id="{6312F9AD-2F24-45FA-8B10-37C764055FF2}"/>
                      </a:ext>
                    </a:extLst>
                  </p:cNvPr>
                  <p:cNvGrpSpPr/>
                  <p:nvPr/>
                </p:nvGrpSpPr>
                <p:grpSpPr>
                  <a:xfrm>
                    <a:off x="3298911" y="2409619"/>
                    <a:ext cx="3237150" cy="858472"/>
                    <a:chOff x="3223310" y="2346712"/>
                    <a:chExt cx="3237150" cy="858472"/>
                  </a:xfrm>
                </p:grpSpPr>
                <p:sp>
                  <p:nvSpPr>
                    <p:cNvPr id="15" name="Rounded Rectangle 8">
                      <a:extLst>
                        <a:ext uri="{FF2B5EF4-FFF2-40B4-BE49-F238E27FC236}">
                          <a16:creationId xmlns:a16="http://schemas.microsoft.com/office/drawing/2014/main" id="{0D92048C-7AFF-4428-99F9-01367BF93319}"/>
                        </a:ext>
                      </a:extLst>
                    </p:cNvPr>
                    <p:cNvSpPr/>
                    <p:nvPr/>
                  </p:nvSpPr>
                  <p:spPr bwMode="auto">
                    <a:xfrm>
                      <a:off x="3223310" y="2346712"/>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400" dirty="0" err="1">
                          <a:solidFill>
                            <a:srgbClr val="0043B2"/>
                          </a:solidFill>
                          <a:latin typeface="SamsungOne-600" panose="020B0703030303020204"/>
                          <a:ea typeface="SamsungOne-600C" panose="020B0706030303020204" pitchFamily="34" charset="0"/>
                        </a:rPr>
                        <a:t>Làm</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bao</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nhiêu</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trả</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bấy</a:t>
                      </a:r>
                      <a:r>
                        <a:rPr lang="en-US" sz="1400" dirty="0">
                          <a:solidFill>
                            <a:srgbClr val="0043B2"/>
                          </a:solidFill>
                          <a:latin typeface="SamsungOne-600" panose="020B0703030303020204"/>
                          <a:ea typeface="SamsungOne-600C" panose="020B0706030303020204" pitchFamily="34" charset="0"/>
                        </a:rPr>
                        <a:t> </a:t>
                      </a:r>
                      <a:r>
                        <a:rPr lang="en-US" sz="1400" dirty="0" err="1">
                          <a:solidFill>
                            <a:srgbClr val="0043B2"/>
                          </a:solidFill>
                          <a:latin typeface="SamsungOne-600" panose="020B0703030303020204"/>
                          <a:ea typeface="SamsungOne-600C" panose="020B0706030303020204" pitchFamily="34" charset="0"/>
                        </a:rPr>
                        <a:t>nhiêu</a:t>
                      </a:r>
                      <a:endParaRPr lang="en-US" sz="1400" dirty="0">
                        <a:solidFill>
                          <a:srgbClr val="0043B2"/>
                        </a:solidFill>
                        <a:latin typeface="SamsungOne-600" panose="020B0703030303020204"/>
                        <a:ea typeface="SamsungOne-600C" panose="020B0706030303020204" pitchFamily="34" charset="0"/>
                      </a:endParaRPr>
                    </a:p>
                  </p:txBody>
                </p:sp>
                <p:sp>
                  <p:nvSpPr>
                    <p:cNvPr id="16" name="Rounded Rectangle 13">
                      <a:extLst>
                        <a:ext uri="{FF2B5EF4-FFF2-40B4-BE49-F238E27FC236}">
                          <a16:creationId xmlns:a16="http://schemas.microsoft.com/office/drawing/2014/main" id="{CF68F092-6457-45BC-A421-4E2CCA0C2108}"/>
                        </a:ext>
                      </a:extLst>
                    </p:cNvPr>
                    <p:cNvSpPr/>
                    <p:nvPr/>
                  </p:nvSpPr>
                  <p:spPr bwMode="auto">
                    <a:xfrm>
                      <a:off x="4878636" y="2346712"/>
                      <a:ext cx="1581824"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vi-VN" sz="1400" dirty="0">
                          <a:solidFill>
                            <a:srgbClr val="0043B2"/>
                          </a:solidFill>
                          <a:latin typeface="SamsungOne-600" panose="020B0703030303020204"/>
                          <a:ea typeface="SamsungOne-600C" panose="020B0706030303020204" pitchFamily="34" charset="0"/>
                        </a:rPr>
                        <a:t>TCO thấp hơn</a:t>
                      </a:r>
                      <a:endParaRPr lang="en-US" sz="1400" dirty="0">
                        <a:solidFill>
                          <a:srgbClr val="0043B2"/>
                        </a:solidFill>
                        <a:latin typeface="SamsungOne-600" panose="020B0703030303020204"/>
                        <a:ea typeface="SamsungOne-600C" panose="020B0706030303020204" pitchFamily="34" charset="0"/>
                      </a:endParaRPr>
                    </a:p>
                  </p:txBody>
                </p:sp>
              </p:grpSp>
              <p:grpSp>
                <p:nvGrpSpPr>
                  <p:cNvPr id="12" name="그룹 11">
                    <a:extLst>
                      <a:ext uri="{FF2B5EF4-FFF2-40B4-BE49-F238E27FC236}">
                        <a16:creationId xmlns:a16="http://schemas.microsoft.com/office/drawing/2014/main" id="{0221B906-FAB6-4CF4-910B-E342516EF1C1}"/>
                      </a:ext>
                    </a:extLst>
                  </p:cNvPr>
                  <p:cNvGrpSpPr/>
                  <p:nvPr/>
                </p:nvGrpSpPr>
                <p:grpSpPr>
                  <a:xfrm>
                    <a:off x="3224454" y="4988502"/>
                    <a:ext cx="3311607" cy="858472"/>
                    <a:chOff x="3147415" y="4925595"/>
                    <a:chExt cx="3311607" cy="858472"/>
                  </a:xfrm>
                </p:grpSpPr>
                <p:sp>
                  <p:nvSpPr>
                    <p:cNvPr id="13" name="Rounded Rectangle 17">
                      <a:extLst>
                        <a:ext uri="{FF2B5EF4-FFF2-40B4-BE49-F238E27FC236}">
                          <a16:creationId xmlns:a16="http://schemas.microsoft.com/office/drawing/2014/main" id="{4C907C75-D8E6-48B3-AB6A-A514BBFBE3E7}"/>
                        </a:ext>
                      </a:extLst>
                    </p:cNvPr>
                    <p:cNvSpPr/>
                    <p:nvPr/>
                  </p:nvSpPr>
                  <p:spPr bwMode="auto">
                    <a:xfrm>
                      <a:off x="3147415" y="4925595"/>
                      <a:ext cx="1657719"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300" dirty="0" err="1">
                          <a:solidFill>
                            <a:srgbClr val="0043B2"/>
                          </a:solidFill>
                          <a:latin typeface="SamsungOne-600" panose="020B0703030303020204"/>
                          <a:ea typeface="SamsungOne-600C" panose="020B0706030303020204" pitchFamily="34" charset="0"/>
                        </a:rPr>
                        <a:t>Dựa</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trên</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tiện</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ích</a:t>
                      </a:r>
                      <a:endParaRPr lang="en-US" sz="1300" dirty="0">
                        <a:solidFill>
                          <a:srgbClr val="0043B2"/>
                        </a:solidFill>
                        <a:latin typeface="SamsungOne-600" panose="020B0703030303020204"/>
                        <a:ea typeface="SamsungOne-600C" panose="020B0706030303020204" pitchFamily="34" charset="0"/>
                      </a:endParaRPr>
                    </a:p>
                  </p:txBody>
                </p:sp>
                <p:sp>
                  <p:nvSpPr>
                    <p:cNvPr id="14" name="Rounded Rectangle 18">
                      <a:extLst>
                        <a:ext uri="{FF2B5EF4-FFF2-40B4-BE49-F238E27FC236}">
                          <a16:creationId xmlns:a16="http://schemas.microsoft.com/office/drawing/2014/main" id="{43F6A8DE-0943-41B2-B10E-58DE61BC39C0}"/>
                        </a:ext>
                      </a:extLst>
                    </p:cNvPr>
                    <p:cNvSpPr/>
                    <p:nvPr/>
                  </p:nvSpPr>
                  <p:spPr bwMode="auto">
                    <a:xfrm>
                      <a:off x="4875760" y="4925595"/>
                      <a:ext cx="1583262" cy="858472"/>
                    </a:xfrm>
                    <a:prstGeom prst="roundRect">
                      <a:avLst>
                        <a:gd name="adj" fmla="val 50000"/>
                      </a:avLst>
                    </a:prstGeom>
                    <a:solidFill>
                      <a:schemeClr val="bg1"/>
                    </a:solidFill>
                    <a:ln w="19050">
                      <a:solidFill>
                        <a:srgbClr val="0043B2"/>
                      </a:solid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1300" dirty="0" err="1">
                          <a:solidFill>
                            <a:srgbClr val="0043B2"/>
                          </a:solidFill>
                          <a:latin typeface="SamsungOne-600" panose="020B0703030303020204"/>
                          <a:ea typeface="SamsungOne-600C" panose="020B0706030303020204" pitchFamily="34" charset="0"/>
                        </a:rPr>
                        <a:t>Tự</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động</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hóa</a:t>
                      </a:r>
                      <a:r>
                        <a:rPr lang="en-US" sz="1300" dirty="0">
                          <a:solidFill>
                            <a:srgbClr val="0043B2"/>
                          </a:solidFill>
                          <a:latin typeface="SamsungOne-600" panose="020B0703030303020204"/>
                          <a:ea typeface="SamsungOne-600C" panose="020B0706030303020204" pitchFamily="34" charset="0"/>
                        </a:rPr>
                        <a:t> </a:t>
                      </a:r>
                      <a:r>
                        <a:rPr lang="en-US" sz="1300" dirty="0" err="1">
                          <a:solidFill>
                            <a:srgbClr val="0043B2"/>
                          </a:solidFill>
                          <a:latin typeface="SamsungOne-600" panose="020B0703030303020204"/>
                          <a:ea typeface="SamsungOne-600C" panose="020B0706030303020204" pitchFamily="34" charset="0"/>
                        </a:rPr>
                        <a:t>cao</a:t>
                      </a:r>
                      <a:endParaRPr lang="en-US" sz="1300" dirty="0">
                        <a:solidFill>
                          <a:srgbClr val="0043B2"/>
                        </a:solidFill>
                        <a:latin typeface="SamsungOne-600" panose="020B0703030303020204"/>
                        <a:ea typeface="SamsungOne-600C" panose="020B0706030303020204" pitchFamily="34" charset="0"/>
                      </a:endParaRPr>
                    </a:p>
                  </p:txBody>
                </p:sp>
              </p:grpSp>
            </p:grpSp>
          </p:grpSp>
        </p:grpSp>
      </p:grpSp>
    </p:spTree>
    <p:extLst>
      <p:ext uri="{BB962C8B-B14F-4D97-AF65-F5344CB8AC3E}">
        <p14:creationId xmlns:p14="http://schemas.microsoft.com/office/powerpoint/2010/main" val="3159091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a:xfrm>
            <a:off x="535872" y="1434543"/>
            <a:ext cx="8796528" cy="493776"/>
          </a:xfrm>
        </p:spPr>
        <p:txBody>
          <a:bodyPr/>
          <a:lstStyle/>
          <a:p>
            <a:r>
              <a:rPr lang="vi-VN" altLang="ko-KR" sz="3000" dirty="0">
                <a:ea typeface="SamsungOneKorean 400" panose="020B0503030303020204" pitchFamily="50" charset="-127"/>
              </a:rPr>
              <a:t>Các mẫu khối lượng công việc trong điện toán đám mây</a:t>
            </a:r>
            <a:endParaRPr lang="en-US" altLang="ko-KR"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a:xfrm>
            <a:off x="535872" y="2226568"/>
            <a:ext cx="4126439" cy="914400"/>
          </a:xfrm>
        </p:spPr>
        <p:txBody>
          <a:bodyPr/>
          <a:lstStyle/>
          <a:p>
            <a:r>
              <a:rPr lang="en-US" altLang="ko-KR" dirty="0" err="1"/>
              <a:t>Mô</a:t>
            </a:r>
            <a:r>
              <a:rPr lang="en-US" altLang="ko-KR" dirty="0"/>
              <a:t> </a:t>
            </a:r>
            <a:r>
              <a:rPr lang="en-US" altLang="ko-KR" dirty="0" err="1"/>
              <a:t>hình</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điển</a:t>
            </a:r>
            <a:r>
              <a:rPr lang="en-US" altLang="ko-KR" dirty="0"/>
              <a:t> </a:t>
            </a:r>
            <a:r>
              <a:rPr lang="en-US" altLang="ko-KR" dirty="0" err="1"/>
              <a:t>hình</a:t>
            </a:r>
            <a:endParaRPr lang="en-US" altLang="ko-KR" dirty="0"/>
          </a:p>
          <a:p>
            <a:pPr lvl="1"/>
            <a:r>
              <a:rPr lang="vi-VN" altLang="ko-KR" dirty="0"/>
              <a:t>Khối lượng công việc bật và tắt (ví dụ: công việc hàng loạt)</a:t>
            </a:r>
          </a:p>
          <a:p>
            <a:pPr lvl="1"/>
            <a:r>
              <a:rPr lang="vi-VN" altLang="ko-KR" dirty="0"/>
              <a:t>Công suất lãng phí</a:t>
            </a:r>
          </a:p>
          <a:p>
            <a:pPr lvl="1"/>
            <a:r>
              <a:rPr lang="vi-VN" altLang="ko-KR" dirty="0"/>
              <a:t>Thời gian để thị trường có thể được cồng kềnh</a:t>
            </a:r>
            <a:endParaRPr lang="ko-KR" altLang="en-US" dirty="0"/>
          </a:p>
        </p:txBody>
      </p:sp>
      <p:grpSp>
        <p:nvGrpSpPr>
          <p:cNvPr id="8" name="그룹 7">
            <a:extLst>
              <a:ext uri="{FF2B5EF4-FFF2-40B4-BE49-F238E27FC236}">
                <a16:creationId xmlns:a16="http://schemas.microsoft.com/office/drawing/2014/main" id="{A62954E3-9AA8-4F32-9A2D-3C8E1E2FF7C6}"/>
              </a:ext>
            </a:extLst>
          </p:cNvPr>
          <p:cNvGrpSpPr/>
          <p:nvPr/>
        </p:nvGrpSpPr>
        <p:grpSpPr>
          <a:xfrm>
            <a:off x="3921240" y="2759010"/>
            <a:ext cx="5011345" cy="3514426"/>
            <a:chOff x="3514840" y="2636115"/>
            <a:chExt cx="5011345" cy="3514426"/>
          </a:xfrm>
        </p:grpSpPr>
        <p:sp>
          <p:nvSpPr>
            <p:cNvPr id="9" name="모서리가 둥근 직사각형 7">
              <a:extLst>
                <a:ext uri="{FF2B5EF4-FFF2-40B4-BE49-F238E27FC236}">
                  <a16:creationId xmlns:a16="http://schemas.microsoft.com/office/drawing/2014/main" id="{2B9DDA67-3509-4405-B5DA-C7C8627B571D}"/>
                </a:ext>
              </a:extLst>
            </p:cNvPr>
            <p:cNvSpPr/>
            <p:nvPr/>
          </p:nvSpPr>
          <p:spPr>
            <a:xfrm>
              <a:off x="5806933" y="3426438"/>
              <a:ext cx="1260724" cy="2281632"/>
            </a:xfrm>
            <a:prstGeom prst="roundRect">
              <a:avLst>
                <a:gd name="adj" fmla="val 5183"/>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모서리가 둥근 직사각형 6">
              <a:extLst>
                <a:ext uri="{FF2B5EF4-FFF2-40B4-BE49-F238E27FC236}">
                  <a16:creationId xmlns:a16="http://schemas.microsoft.com/office/drawing/2014/main" id="{4489FA6E-790A-4A67-A34F-59D58AEA8F2C}"/>
                </a:ext>
              </a:extLst>
            </p:cNvPr>
            <p:cNvSpPr/>
            <p:nvPr/>
          </p:nvSpPr>
          <p:spPr>
            <a:xfrm>
              <a:off x="4420526" y="2636115"/>
              <a:ext cx="4105659" cy="456112"/>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pP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Bật</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a:t>
              </a: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và</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a:t>
              </a: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Tắt</a:t>
              </a:r>
              <a:endPar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endParaRPr>
            </a:p>
          </p:txBody>
        </p:sp>
        <p:cxnSp>
          <p:nvCxnSpPr>
            <p:cNvPr id="11" name="Straight Arrow Connector 6">
              <a:extLst>
                <a:ext uri="{FF2B5EF4-FFF2-40B4-BE49-F238E27FC236}">
                  <a16:creationId xmlns:a16="http://schemas.microsoft.com/office/drawing/2014/main" id="{8D1368E0-48E3-48CF-9183-5D83E44AE44B}"/>
                </a:ext>
              </a:extLst>
            </p:cNvPr>
            <p:cNvCxnSpPr>
              <a:cxnSpLocks/>
            </p:cNvCxnSpPr>
            <p:nvPr/>
          </p:nvCxnSpPr>
          <p:spPr bwMode="auto">
            <a:xfrm rot="16200000" flipV="1">
              <a:off x="3197319" y="4463572"/>
              <a:ext cx="2520000" cy="5"/>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Arrow Connector 7">
              <a:extLst>
                <a:ext uri="{FF2B5EF4-FFF2-40B4-BE49-F238E27FC236}">
                  <a16:creationId xmlns:a16="http://schemas.microsoft.com/office/drawing/2014/main" id="{07E8391E-4523-4EC2-B4F1-1BAEBB57EFF1}"/>
                </a:ext>
              </a:extLst>
            </p:cNvPr>
            <p:cNvCxnSpPr>
              <a:cxnSpLocks/>
            </p:cNvCxnSpPr>
            <p:nvPr/>
          </p:nvCxnSpPr>
          <p:spPr bwMode="auto">
            <a:xfrm>
              <a:off x="4457318" y="5708070"/>
              <a:ext cx="4019857" cy="2979"/>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3" name="Text Placeholder 6">
              <a:extLst>
                <a:ext uri="{FF2B5EF4-FFF2-40B4-BE49-F238E27FC236}">
                  <a16:creationId xmlns:a16="http://schemas.microsoft.com/office/drawing/2014/main" id="{B400147C-C57C-49F7-899B-CE058539E29F}"/>
                </a:ext>
              </a:extLst>
            </p:cNvPr>
            <p:cNvSpPr txBox="1">
              <a:spLocks/>
            </p:cNvSpPr>
            <p:nvPr/>
          </p:nvSpPr>
          <p:spPr bwMode="auto">
            <a:xfrm>
              <a:off x="5918893" y="5811987"/>
              <a:ext cx="1019831" cy="338554"/>
            </a:xfrm>
            <a:prstGeom prst="rect">
              <a:avLst/>
            </a:prstGeom>
            <a:noFill/>
          </p:spPr>
          <p:txBody>
            <a:bodyPr wrap="none" rtlCol="0">
              <a:spAutoFit/>
            </a:bodyPr>
            <a:lstStyle>
              <a:defPPr>
                <a:defRPr lang="en-US"/>
              </a:defPPr>
              <a:lvl1pPr>
                <a:defRPr>
                  <a:latin typeface="SamsungOne-600" panose="020B0703030303020204" pitchFamily="34" charset="0"/>
                  <a:ea typeface="SamsungOne-600" panose="020B0703030303020204" pitchFamily="34" charset="0"/>
                </a:defRPr>
              </a:lvl1pPr>
            </a:lstStyle>
            <a:p>
              <a:r>
                <a:rPr lang="en-US" sz="1600" dirty="0" err="1">
                  <a:solidFill>
                    <a:srgbClr val="0043B2"/>
                  </a:solidFill>
                  <a:latin typeface="SamsungOne-600" panose="020B0703030303020204"/>
                  <a:ea typeface="SamsungOne-600C" panose="020B0706030303020204" pitchFamily="34" charset="0"/>
                </a:rPr>
                <a:t>Thời</a:t>
              </a:r>
              <a:r>
                <a:rPr lang="en-US" sz="1600" dirty="0">
                  <a:solidFill>
                    <a:srgbClr val="0043B2"/>
                  </a:solidFill>
                  <a:latin typeface="SamsungOne-600" panose="020B0703030303020204"/>
                  <a:ea typeface="SamsungOne-600C" panose="020B0706030303020204" pitchFamily="34" charset="0"/>
                </a:rPr>
                <a:t> </a:t>
              </a:r>
              <a:r>
                <a:rPr lang="en-US" sz="1600" dirty="0" err="1">
                  <a:solidFill>
                    <a:srgbClr val="0043B2"/>
                  </a:solidFill>
                  <a:latin typeface="SamsungOne-600" panose="020B0703030303020204"/>
                  <a:ea typeface="SamsungOne-600C" panose="020B0706030303020204" pitchFamily="34" charset="0"/>
                </a:rPr>
                <a:t>gian</a:t>
              </a:r>
              <a:endParaRPr lang="en-US" sz="2000" dirty="0">
                <a:solidFill>
                  <a:srgbClr val="0043B2"/>
                </a:solidFill>
                <a:latin typeface="SamsungOne-600" panose="020B0703030303020204"/>
                <a:ea typeface="SamsungOne-600C" panose="020B0706030303020204" pitchFamily="34" charset="0"/>
              </a:endParaRPr>
            </a:p>
          </p:txBody>
        </p:sp>
        <p:sp>
          <p:nvSpPr>
            <p:cNvPr id="14" name="TextBox 13">
              <a:extLst>
                <a:ext uri="{FF2B5EF4-FFF2-40B4-BE49-F238E27FC236}">
                  <a16:creationId xmlns:a16="http://schemas.microsoft.com/office/drawing/2014/main" id="{68DC359E-941A-4926-A908-A3A4915455EF}"/>
                </a:ext>
              </a:extLst>
            </p:cNvPr>
            <p:cNvSpPr txBox="1"/>
            <p:nvPr/>
          </p:nvSpPr>
          <p:spPr>
            <a:xfrm>
              <a:off x="3514840" y="4278909"/>
              <a:ext cx="1042273" cy="338554"/>
            </a:xfrm>
            <a:prstGeom prst="rect">
              <a:avLst/>
            </a:prstGeom>
            <a:noFill/>
          </p:spPr>
          <p:txBody>
            <a:bodyPr wrap="none" rtlCol="0">
              <a:spAutoFit/>
            </a:bodyPr>
            <a:lstStyle/>
            <a:p>
              <a:r>
                <a:rPr lang="en-US" altLang="ko-KR" sz="1600" dirty="0" err="1">
                  <a:solidFill>
                    <a:srgbClr val="0043B2"/>
                  </a:solidFill>
                  <a:latin typeface="SamsungOne-600" panose="020B0703030303020204"/>
                  <a:ea typeface="SamsungOne-600C" panose="020B0706030303020204" pitchFamily="34" charset="0"/>
                </a:rPr>
                <a:t>Tính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toán</a:t>
              </a:r>
              <a:endParaRPr lang="ko-KR" altLang="en-US" sz="1600" dirty="0">
                <a:solidFill>
                  <a:srgbClr val="0043B2"/>
                </a:solidFill>
                <a:latin typeface="SamsungOne-600" panose="020B0703030303020204"/>
                <a:ea typeface="SamsungOne-600C" panose="020B0706030303020204" pitchFamily="34" charset="0"/>
              </a:endParaRPr>
            </a:p>
          </p:txBody>
        </p:sp>
        <p:cxnSp>
          <p:nvCxnSpPr>
            <p:cNvPr id="15" name="Straight Arrow Connector 10">
              <a:extLst>
                <a:ext uri="{FF2B5EF4-FFF2-40B4-BE49-F238E27FC236}">
                  <a16:creationId xmlns:a16="http://schemas.microsoft.com/office/drawing/2014/main" id="{B4DF4FE6-7F5F-4E44-84CE-735FA1EAE519}"/>
                </a:ext>
              </a:extLst>
            </p:cNvPr>
            <p:cNvCxnSpPr/>
            <p:nvPr/>
          </p:nvCxnSpPr>
          <p:spPr bwMode="auto">
            <a:xfrm flipV="1">
              <a:off x="4457318" y="4691070"/>
              <a:ext cx="1313392" cy="197255"/>
            </a:xfrm>
            <a:prstGeom prst="straightConnector1">
              <a:avLst/>
            </a:prstGeom>
            <a:ln w="762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6" name="Straight Arrow Connector 11">
              <a:extLst>
                <a:ext uri="{FF2B5EF4-FFF2-40B4-BE49-F238E27FC236}">
                  <a16:creationId xmlns:a16="http://schemas.microsoft.com/office/drawing/2014/main" id="{96ADD2CC-174B-4F95-B05B-2E7AADF0CAFF}"/>
                </a:ext>
              </a:extLst>
            </p:cNvPr>
            <p:cNvCxnSpPr/>
            <p:nvPr/>
          </p:nvCxnSpPr>
          <p:spPr bwMode="auto">
            <a:xfrm flipV="1">
              <a:off x="7067657" y="4627758"/>
              <a:ext cx="1376053" cy="260564"/>
            </a:xfrm>
            <a:prstGeom prst="straightConnector1">
              <a:avLst/>
            </a:prstGeom>
            <a:ln w="762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7" name="Straight Connector 12">
              <a:extLst>
                <a:ext uri="{FF2B5EF4-FFF2-40B4-BE49-F238E27FC236}">
                  <a16:creationId xmlns:a16="http://schemas.microsoft.com/office/drawing/2014/main" id="{653B508B-AF27-40E8-B644-EF3B99C1AA9B}"/>
                </a:ext>
              </a:extLst>
            </p:cNvPr>
            <p:cNvCxnSpPr>
              <a:cxnSpLocks/>
            </p:cNvCxnSpPr>
            <p:nvPr/>
          </p:nvCxnSpPr>
          <p:spPr bwMode="auto">
            <a:xfrm rot="5400000" flipH="1" flipV="1">
              <a:off x="5928259" y="4568744"/>
              <a:ext cx="2284611" cy="0"/>
            </a:xfrm>
            <a:prstGeom prst="line">
              <a:avLst/>
            </a:prstGeom>
            <a:ln w="28575">
              <a:solidFill>
                <a:srgbClr val="66A1FE"/>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8" name="Rectangle 13">
              <a:extLst>
                <a:ext uri="{FF2B5EF4-FFF2-40B4-BE49-F238E27FC236}">
                  <a16:creationId xmlns:a16="http://schemas.microsoft.com/office/drawing/2014/main" id="{2711B45D-7477-41F3-A767-5E3730BEE612}"/>
                </a:ext>
              </a:extLst>
            </p:cNvPr>
            <p:cNvSpPr/>
            <p:nvPr/>
          </p:nvSpPr>
          <p:spPr>
            <a:xfrm>
              <a:off x="5806933" y="4314362"/>
              <a:ext cx="1243752" cy="721348"/>
            </a:xfrm>
            <a:prstGeom prst="rect">
              <a:avLst/>
            </a:prstGeom>
            <a:ln>
              <a:noFill/>
            </a:ln>
          </p:spPr>
          <p:txBody>
            <a:bodyPr wrap="square" lIns="74292" tIns="37146" rIns="74292" bIns="37146">
              <a:spAutoFit/>
            </a:bodyPr>
            <a:lstStyle/>
            <a:p>
              <a:pPr marL="247597" indent="-247597" defTabSz="990386" eaLnBrk="0" fontAlgn="base" hangingPunct="0">
                <a:spcBef>
                  <a:spcPct val="20000"/>
                </a:spcBef>
                <a:spcAft>
                  <a:spcPct val="0"/>
                </a:spcAft>
                <a:buClr>
                  <a:srgbClr val="000000"/>
                </a:buClr>
              </a:pPr>
              <a:r>
                <a:rPr lang="en-US" sz="1400" dirty="0" err="1">
                  <a:solidFill>
                    <a:schemeClr val="tx1">
                      <a:alpha val="99000"/>
                    </a:schemeClr>
                  </a:solidFill>
                  <a:latin typeface="SamsungOne-600" panose="020B0703030303020204"/>
                  <a:ea typeface="SamsungOne-600C" panose="020B0706030303020204" pitchFamily="34" charset="0"/>
                </a:rPr>
                <a:t>Thời</a:t>
              </a:r>
              <a:r>
                <a:rPr lang="en-US" sz="1400" dirty="0">
                  <a:solidFill>
                    <a:schemeClr val="tx1">
                      <a:alpha val="99000"/>
                    </a:schemeClr>
                  </a:solidFill>
                  <a:latin typeface="SamsungOne-600" panose="020B0703030303020204"/>
                  <a:ea typeface="SamsungOne-600C" panose="020B0706030303020204" pitchFamily="34" charset="0"/>
                </a:rPr>
                <a:t> </a:t>
              </a:r>
              <a:r>
                <a:rPr lang="en-US" sz="1400" dirty="0" err="1">
                  <a:solidFill>
                    <a:schemeClr val="tx1">
                      <a:alpha val="99000"/>
                    </a:schemeClr>
                  </a:solidFill>
                  <a:latin typeface="SamsungOne-600" panose="020B0703030303020204"/>
                  <a:ea typeface="SamsungOne-600C" panose="020B0706030303020204" pitchFamily="34" charset="0"/>
                </a:rPr>
                <a:t>gian</a:t>
              </a:r>
              <a:r>
                <a:rPr lang="en-US" sz="1400" dirty="0">
                  <a:solidFill>
                    <a:schemeClr val="tx1">
                      <a:alpha val="99000"/>
                    </a:schemeClr>
                  </a:solidFill>
                  <a:latin typeface="SamsungOne-600" panose="020B0703030303020204"/>
                  <a:ea typeface="SamsungOne-600C" panose="020B0706030303020204" pitchFamily="34" charset="0"/>
                </a:rPr>
                <a:t> </a:t>
              </a:r>
              <a:r>
                <a:rPr lang="en-US" sz="1400" dirty="0" err="1">
                  <a:solidFill>
                    <a:schemeClr val="tx1">
                      <a:alpha val="99000"/>
                    </a:schemeClr>
                  </a:solidFill>
                  <a:latin typeface="SamsungOne-600" panose="020B0703030303020204"/>
                  <a:ea typeface="SamsungOne-600C" panose="020B0706030303020204" pitchFamily="34" charset="0"/>
                </a:rPr>
                <a:t>không</a:t>
              </a:r>
              <a:r>
                <a:rPr lang="en-US" sz="1400" dirty="0">
                  <a:solidFill>
                    <a:schemeClr val="tx1">
                      <a:alpha val="99000"/>
                    </a:schemeClr>
                  </a:solidFill>
                  <a:latin typeface="SamsungOne-600" panose="020B0703030303020204"/>
                  <a:ea typeface="SamsungOne-600C" panose="020B0706030303020204" pitchFamily="34" charset="0"/>
                </a:rPr>
                <a:t> </a:t>
              </a:r>
              <a:r>
                <a:rPr lang="en-US" sz="1400" dirty="0" err="1">
                  <a:solidFill>
                    <a:schemeClr val="tx1">
                      <a:alpha val="99000"/>
                    </a:schemeClr>
                  </a:solidFill>
                  <a:latin typeface="SamsungOne-600" panose="020B0703030303020204"/>
                  <a:ea typeface="SamsungOne-600C" panose="020B0706030303020204" pitchFamily="34" charset="0"/>
                </a:rPr>
                <a:t>hoạt</a:t>
              </a:r>
              <a:r>
                <a:rPr lang="en-US" sz="1400" dirty="0">
                  <a:solidFill>
                    <a:schemeClr val="tx1">
                      <a:alpha val="99000"/>
                    </a:schemeClr>
                  </a:solidFill>
                  <a:latin typeface="SamsungOne-600" panose="020B0703030303020204"/>
                  <a:ea typeface="SamsungOne-600C" panose="020B0706030303020204" pitchFamily="34" charset="0"/>
                </a:rPr>
                <a:t> </a:t>
              </a:r>
              <a:r>
                <a:rPr lang="en-US" sz="1400" dirty="0" err="1">
                  <a:solidFill>
                    <a:schemeClr val="tx1">
                      <a:alpha val="99000"/>
                    </a:schemeClr>
                  </a:solidFill>
                  <a:latin typeface="SamsungOne-600" panose="020B0703030303020204"/>
                  <a:ea typeface="SamsungOne-600C" panose="020B0706030303020204" pitchFamily="34" charset="0"/>
                </a:rPr>
                <a:t>động</a:t>
              </a:r>
              <a:endParaRPr lang="en-US" sz="1400" dirty="0">
                <a:solidFill>
                  <a:srgbClr val="66A1FE">
                    <a:alpha val="99000"/>
                  </a:srgbClr>
                </a:solidFill>
                <a:latin typeface="SamsungOne-600" panose="020B0703030303020204"/>
                <a:ea typeface="SamsungOne-600C" panose="020B0706030303020204" pitchFamily="34" charset="0"/>
              </a:endParaRPr>
            </a:p>
          </p:txBody>
        </p:sp>
        <p:cxnSp>
          <p:nvCxnSpPr>
            <p:cNvPr id="19" name="Straight Connector 14">
              <a:extLst>
                <a:ext uri="{FF2B5EF4-FFF2-40B4-BE49-F238E27FC236}">
                  <a16:creationId xmlns:a16="http://schemas.microsoft.com/office/drawing/2014/main" id="{0A3B831E-3F19-40BB-AC17-1E6659B6D894}"/>
                </a:ext>
              </a:extLst>
            </p:cNvPr>
            <p:cNvCxnSpPr>
              <a:cxnSpLocks/>
            </p:cNvCxnSpPr>
            <p:nvPr/>
          </p:nvCxnSpPr>
          <p:spPr bwMode="auto">
            <a:xfrm rot="5400000" flipH="1" flipV="1">
              <a:off x="4656961" y="4568744"/>
              <a:ext cx="2284611" cy="0"/>
            </a:xfrm>
            <a:prstGeom prst="line">
              <a:avLst/>
            </a:prstGeom>
            <a:ln w="28575">
              <a:solidFill>
                <a:srgbClr val="66A1FE"/>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146655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a:xfrm>
            <a:off x="535872" y="1415106"/>
            <a:ext cx="8796528" cy="493776"/>
          </a:xfrm>
        </p:spPr>
        <p:txBody>
          <a:bodyPr/>
          <a:lstStyle/>
          <a:p>
            <a:r>
              <a:rPr lang="vi-VN" altLang="ko-KR" sz="3000" dirty="0">
                <a:ea typeface="SamsungOneKorean 400" panose="020B0503030303020204" pitchFamily="50" charset="-127"/>
              </a:rPr>
              <a:t>Các mẫu khối lượng công việc trong điện toán đám mây</a:t>
            </a:r>
            <a:endParaRPr lang="en-US" altLang="ko-KR"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a:xfrm>
            <a:off x="535872" y="2226568"/>
            <a:ext cx="4103861" cy="914400"/>
          </a:xfrm>
        </p:spPr>
        <p:txBody>
          <a:bodyPr/>
          <a:lstStyle/>
          <a:p>
            <a:r>
              <a:rPr lang="en-US" altLang="ko-KR" dirty="0" err="1"/>
              <a:t>Công</a:t>
            </a:r>
            <a:r>
              <a:rPr lang="en-US" altLang="ko-KR" dirty="0"/>
              <a:t> ty </a:t>
            </a:r>
            <a:r>
              <a:rPr lang="en-US" altLang="ko-KR" dirty="0" err="1"/>
              <a:t>phát</a:t>
            </a:r>
            <a:r>
              <a:rPr lang="en-US" altLang="ko-KR" dirty="0"/>
              <a:t> </a:t>
            </a:r>
            <a:r>
              <a:rPr lang="en-US" altLang="ko-KR" dirty="0" err="1"/>
              <a:t>triển</a:t>
            </a:r>
            <a:r>
              <a:rPr lang="en-US" altLang="ko-KR" dirty="0"/>
              <a:t> </a:t>
            </a:r>
            <a:r>
              <a:rPr lang="en-US" altLang="ko-KR" dirty="0" err="1"/>
              <a:t>nhanh</a:t>
            </a:r>
            <a:r>
              <a:rPr lang="en-US" altLang="ko-KR" dirty="0"/>
              <a:t> </a:t>
            </a:r>
            <a:r>
              <a:rPr lang="en-US" altLang="ko-KR" dirty="0" err="1"/>
              <a:t>chóng</a:t>
            </a:r>
            <a:endParaRPr lang="en-US" altLang="ko-KR" dirty="0"/>
          </a:p>
          <a:p>
            <a:pPr lvl="1"/>
            <a:r>
              <a:rPr lang="vi-VN" altLang="ko-KR" dirty="0"/>
              <a:t>Thách thức lớn đối với bộ phận CNTT để theo kịp với sự tăng trưởng</a:t>
            </a:r>
          </a:p>
          <a:p>
            <a:pPr lvl="1"/>
            <a:r>
              <a:rPr lang="vi-VN" altLang="ko-KR" dirty="0"/>
              <a:t>Khả năng mất cơ hội kinh doanh</a:t>
            </a:r>
          </a:p>
          <a:p>
            <a:pPr lvl="1"/>
            <a:r>
              <a:rPr lang="vi-VN" altLang="ko-KR" dirty="0"/>
              <a:t>Các vấn đề dịch vụ khách hàng tiềm năng</a:t>
            </a:r>
            <a:endParaRPr lang="ko-KR" altLang="en-US" dirty="0"/>
          </a:p>
        </p:txBody>
      </p:sp>
      <p:grpSp>
        <p:nvGrpSpPr>
          <p:cNvPr id="8" name="그룹 7">
            <a:extLst>
              <a:ext uri="{FF2B5EF4-FFF2-40B4-BE49-F238E27FC236}">
                <a16:creationId xmlns:a16="http://schemas.microsoft.com/office/drawing/2014/main" id="{0F32756E-C72A-4511-B06A-F7EF1A00B6BB}"/>
              </a:ext>
            </a:extLst>
          </p:cNvPr>
          <p:cNvGrpSpPr/>
          <p:nvPr/>
        </p:nvGrpSpPr>
        <p:grpSpPr>
          <a:xfrm>
            <a:off x="3921240" y="2759010"/>
            <a:ext cx="5011345" cy="3482327"/>
            <a:chOff x="3921240" y="2759010"/>
            <a:chExt cx="5011345" cy="3482327"/>
          </a:xfrm>
        </p:grpSpPr>
        <p:grpSp>
          <p:nvGrpSpPr>
            <p:cNvPr id="9" name="그룹 8">
              <a:extLst>
                <a:ext uri="{FF2B5EF4-FFF2-40B4-BE49-F238E27FC236}">
                  <a16:creationId xmlns:a16="http://schemas.microsoft.com/office/drawing/2014/main" id="{0A598A8A-FF3C-435F-9AA3-ADB05AD02B1E}"/>
                </a:ext>
              </a:extLst>
            </p:cNvPr>
            <p:cNvGrpSpPr/>
            <p:nvPr/>
          </p:nvGrpSpPr>
          <p:grpSpPr>
            <a:xfrm>
              <a:off x="3921240" y="2759010"/>
              <a:ext cx="5011345" cy="3482327"/>
              <a:chOff x="3514840" y="2636115"/>
              <a:chExt cx="5011345" cy="3482327"/>
            </a:xfrm>
          </p:grpSpPr>
          <p:sp>
            <p:nvSpPr>
              <p:cNvPr id="11" name="모서리가 둥근 직사각형 17">
                <a:extLst>
                  <a:ext uri="{FF2B5EF4-FFF2-40B4-BE49-F238E27FC236}">
                    <a16:creationId xmlns:a16="http://schemas.microsoft.com/office/drawing/2014/main" id="{4417FD35-F71B-413E-A7E4-21F4B5500E7E}"/>
                  </a:ext>
                </a:extLst>
              </p:cNvPr>
              <p:cNvSpPr/>
              <p:nvPr/>
            </p:nvSpPr>
            <p:spPr>
              <a:xfrm>
                <a:off x="4420526" y="2636115"/>
                <a:ext cx="4105659" cy="456112"/>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pP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Phát</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a:t>
                </a: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triển</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a:t>
                </a: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nhanh</a:t>
                </a:r>
                <a:endPar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endParaRPr>
              </a:p>
            </p:txBody>
          </p:sp>
          <p:cxnSp>
            <p:nvCxnSpPr>
              <p:cNvPr id="12" name="Straight Arrow Connector 6">
                <a:extLst>
                  <a:ext uri="{FF2B5EF4-FFF2-40B4-BE49-F238E27FC236}">
                    <a16:creationId xmlns:a16="http://schemas.microsoft.com/office/drawing/2014/main" id="{03AD8C60-7378-456B-A2A3-217287AD3DBF}"/>
                  </a:ext>
                </a:extLst>
              </p:cNvPr>
              <p:cNvCxnSpPr>
                <a:cxnSpLocks/>
              </p:cNvCxnSpPr>
              <p:nvPr/>
            </p:nvCxnSpPr>
            <p:spPr bwMode="auto">
              <a:xfrm rot="16200000" flipV="1">
                <a:off x="3197319" y="4463572"/>
                <a:ext cx="2520000" cy="5"/>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7">
                <a:extLst>
                  <a:ext uri="{FF2B5EF4-FFF2-40B4-BE49-F238E27FC236}">
                    <a16:creationId xmlns:a16="http://schemas.microsoft.com/office/drawing/2014/main" id="{F6E3AE97-99B7-4319-B3B3-EFCD1C69B861}"/>
                  </a:ext>
                </a:extLst>
              </p:cNvPr>
              <p:cNvCxnSpPr>
                <a:cxnSpLocks/>
              </p:cNvCxnSpPr>
              <p:nvPr/>
            </p:nvCxnSpPr>
            <p:spPr bwMode="auto">
              <a:xfrm>
                <a:off x="4457318" y="5708070"/>
                <a:ext cx="4019857" cy="2979"/>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Text Placeholder 6">
                <a:extLst>
                  <a:ext uri="{FF2B5EF4-FFF2-40B4-BE49-F238E27FC236}">
                    <a16:creationId xmlns:a16="http://schemas.microsoft.com/office/drawing/2014/main" id="{15CF6954-A8DD-4713-A5D1-349C5DF73E4E}"/>
                  </a:ext>
                </a:extLst>
              </p:cNvPr>
              <p:cNvSpPr txBox="1">
                <a:spLocks/>
              </p:cNvSpPr>
              <p:nvPr/>
            </p:nvSpPr>
            <p:spPr bwMode="auto">
              <a:xfrm>
                <a:off x="6124845" y="5779888"/>
                <a:ext cx="1019831" cy="338554"/>
              </a:xfrm>
              <a:prstGeom prst="rect">
                <a:avLst/>
              </a:prstGeom>
              <a:noFill/>
            </p:spPr>
            <p:txBody>
              <a:bodyPr wrap="none" rtlCol="0">
                <a:spAutoFit/>
              </a:bodyPr>
              <a:lstStyle>
                <a:defPPr>
                  <a:defRPr lang="en-US"/>
                </a:defPPr>
                <a:lvl1pPr>
                  <a:defRPr>
                    <a:latin typeface="SamsungOne-600" panose="020B0703030303020204" pitchFamily="34" charset="0"/>
                    <a:ea typeface="SamsungOne-600" panose="020B0703030303020204" pitchFamily="34" charset="0"/>
                  </a:defRPr>
                </a:lvl1pPr>
              </a:lstStyle>
              <a:p>
                <a:r>
                  <a:rPr lang="en-US" sz="1600" dirty="0" err="1">
                    <a:solidFill>
                      <a:srgbClr val="0043B2"/>
                    </a:solidFill>
                    <a:latin typeface="SamsungOne-600" panose="020B0703030303020204"/>
                    <a:ea typeface="SamsungOne-600C" panose="020B0706030303020204" pitchFamily="34" charset="0"/>
                  </a:rPr>
                  <a:t>Thời</a:t>
                </a:r>
                <a:r>
                  <a:rPr lang="en-US" sz="1600" dirty="0">
                    <a:solidFill>
                      <a:srgbClr val="0043B2"/>
                    </a:solidFill>
                    <a:latin typeface="SamsungOne-600" panose="020B0703030303020204"/>
                    <a:ea typeface="SamsungOne-600C" panose="020B0706030303020204" pitchFamily="34" charset="0"/>
                  </a:rPr>
                  <a:t> </a:t>
                </a:r>
                <a:r>
                  <a:rPr lang="en-US" sz="1600" dirty="0" err="1">
                    <a:solidFill>
                      <a:srgbClr val="0043B2"/>
                    </a:solidFill>
                    <a:latin typeface="SamsungOne-600" panose="020B0703030303020204"/>
                    <a:ea typeface="SamsungOne-600C" panose="020B0706030303020204" pitchFamily="34" charset="0"/>
                  </a:rPr>
                  <a:t>gian</a:t>
                </a:r>
                <a:endParaRPr lang="en-US" sz="2000" dirty="0">
                  <a:solidFill>
                    <a:srgbClr val="0043B2"/>
                  </a:solidFill>
                  <a:latin typeface="SamsungOne-600" panose="020B0703030303020204"/>
                  <a:ea typeface="SamsungOne-600C" panose="020B0706030303020204" pitchFamily="34" charset="0"/>
                </a:endParaRPr>
              </a:p>
            </p:txBody>
          </p:sp>
          <p:sp>
            <p:nvSpPr>
              <p:cNvPr id="15" name="TextBox 14">
                <a:extLst>
                  <a:ext uri="{FF2B5EF4-FFF2-40B4-BE49-F238E27FC236}">
                    <a16:creationId xmlns:a16="http://schemas.microsoft.com/office/drawing/2014/main" id="{B192A26E-3B58-4958-815B-1DE07EF2D42C}"/>
                  </a:ext>
                </a:extLst>
              </p:cNvPr>
              <p:cNvSpPr txBox="1"/>
              <p:nvPr/>
            </p:nvSpPr>
            <p:spPr>
              <a:xfrm>
                <a:off x="3514840" y="4278909"/>
                <a:ext cx="1042273" cy="338554"/>
              </a:xfrm>
              <a:prstGeom prst="rect">
                <a:avLst/>
              </a:prstGeom>
              <a:noFill/>
            </p:spPr>
            <p:txBody>
              <a:bodyPr wrap="none" rtlCol="0">
                <a:spAutoFit/>
              </a:bodyPr>
              <a:lstStyle/>
              <a:p>
                <a:r>
                  <a:rPr lang="en-US" altLang="ko-KR" sz="1600" dirty="0" err="1">
                    <a:solidFill>
                      <a:srgbClr val="0043B2"/>
                    </a:solidFill>
                    <a:latin typeface="SamsungOne-600" panose="020B0703030303020204"/>
                    <a:ea typeface="SamsungOne-600C" panose="020B0706030303020204" pitchFamily="34" charset="0"/>
                  </a:rPr>
                  <a:t>Tính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toán</a:t>
                </a:r>
                <a:endParaRPr lang="ko-KR" altLang="en-US" sz="1600" dirty="0">
                  <a:solidFill>
                    <a:srgbClr val="0043B2"/>
                  </a:solidFill>
                  <a:latin typeface="SamsungOne-600" panose="020B0703030303020204"/>
                  <a:ea typeface="SamsungOne-600C" panose="020B0706030303020204" pitchFamily="34" charset="0"/>
                </a:endParaRPr>
              </a:p>
            </p:txBody>
          </p:sp>
        </p:grpSp>
        <p:sp>
          <p:nvSpPr>
            <p:cNvPr id="10" name="Freeform 10">
              <a:extLst>
                <a:ext uri="{FF2B5EF4-FFF2-40B4-BE49-F238E27FC236}">
                  <a16:creationId xmlns:a16="http://schemas.microsoft.com/office/drawing/2014/main" id="{C035B903-58CD-4A68-ACBF-6E60A7CDB2A3}"/>
                </a:ext>
              </a:extLst>
            </p:cNvPr>
            <p:cNvSpPr/>
            <p:nvPr/>
          </p:nvSpPr>
          <p:spPr>
            <a:xfrm>
              <a:off x="4863716" y="3744576"/>
              <a:ext cx="3888000" cy="2051970"/>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76200">
              <a:solidFill>
                <a:srgbClr val="0043B2"/>
              </a:solidFill>
              <a:headEnd type="none" w="med" len="med"/>
              <a:tailEnd type="triangle"/>
            </a:ln>
            <a:effectLst/>
          </p:spPr>
          <p:txBody>
            <a:bodyPr lIns="74292" tIns="37146" rIns="74292" bIns="37146" rtlCol="0" anchor="ctr"/>
            <a:lstStyle/>
            <a:p>
              <a:pPr algn="ctr"/>
              <a:endParaRPr lang="en-US" sz="1463" dirty="0"/>
            </a:p>
          </p:txBody>
        </p:sp>
      </p:grpSp>
    </p:spTree>
    <p:extLst>
      <p:ext uri="{BB962C8B-B14F-4D97-AF65-F5344CB8AC3E}">
        <p14:creationId xmlns:p14="http://schemas.microsoft.com/office/powerpoint/2010/main" val="1764918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a:xfrm>
            <a:off x="535872" y="1385370"/>
            <a:ext cx="8796528" cy="493776"/>
          </a:xfrm>
        </p:spPr>
        <p:txBody>
          <a:bodyPr/>
          <a:lstStyle/>
          <a:p>
            <a:r>
              <a:rPr lang="vi-VN" altLang="ko-KR" sz="3000" dirty="0">
                <a:ea typeface="SamsungOneKorean 400" panose="020B0503030303020204" pitchFamily="50" charset="-127"/>
              </a:rPr>
              <a:t>Các mẫu khối lượng công việc trong điện toán đám mây</a:t>
            </a:r>
            <a:endParaRPr lang="en-US" altLang="ko-KR"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Sự</a:t>
            </a:r>
            <a:r>
              <a:rPr lang="en-US" altLang="ko-KR" dirty="0"/>
              <a:t> </a:t>
            </a:r>
            <a:r>
              <a:rPr lang="en-US" altLang="ko-KR" dirty="0" err="1"/>
              <a:t>kiện</a:t>
            </a:r>
            <a:r>
              <a:rPr lang="en-US" altLang="ko-KR" dirty="0"/>
              <a:t> </a:t>
            </a:r>
            <a:r>
              <a:rPr lang="en-US" altLang="ko-KR" dirty="0" err="1"/>
              <a:t>bất</a:t>
            </a:r>
            <a:r>
              <a:rPr lang="en-US" altLang="ko-KR" dirty="0"/>
              <a:t> </a:t>
            </a:r>
            <a:r>
              <a:rPr lang="en-US" altLang="ko-KR" dirty="0" err="1"/>
              <a:t>ngờ</a:t>
            </a:r>
            <a:endParaRPr lang="en-US" altLang="ko-KR" dirty="0"/>
          </a:p>
          <a:p>
            <a:pPr lvl="1"/>
            <a:r>
              <a:rPr lang="vi-VN" altLang="ko-KR" dirty="0"/>
              <a:t>Nhu cầu cao bất ngờ</a:t>
            </a:r>
          </a:p>
          <a:p>
            <a:pPr lvl="1"/>
            <a:r>
              <a:rPr lang="vi-VN" altLang="ko-KR" dirty="0"/>
              <a:t>Mất cơ hội kinh doanh</a:t>
            </a:r>
          </a:p>
          <a:p>
            <a:pPr lvl="1"/>
            <a:r>
              <a:rPr lang="vi-VN" altLang="ko-KR" dirty="0"/>
              <a:t>Công suất bị lãng phí nếu nhu cầu suy yếu</a:t>
            </a:r>
            <a:endParaRPr lang="ko-KR" altLang="en-US" dirty="0"/>
          </a:p>
        </p:txBody>
      </p:sp>
      <p:grpSp>
        <p:nvGrpSpPr>
          <p:cNvPr id="8" name="그룹 7">
            <a:extLst>
              <a:ext uri="{FF2B5EF4-FFF2-40B4-BE49-F238E27FC236}">
                <a16:creationId xmlns:a16="http://schemas.microsoft.com/office/drawing/2014/main" id="{41AEA011-343F-476F-AD94-FCB0538770E1}"/>
              </a:ext>
            </a:extLst>
          </p:cNvPr>
          <p:cNvGrpSpPr/>
          <p:nvPr/>
        </p:nvGrpSpPr>
        <p:grpSpPr>
          <a:xfrm>
            <a:off x="3921240" y="2759010"/>
            <a:ext cx="5051620" cy="3426014"/>
            <a:chOff x="3921240" y="2759010"/>
            <a:chExt cx="5051620" cy="3426014"/>
          </a:xfrm>
        </p:grpSpPr>
        <p:grpSp>
          <p:nvGrpSpPr>
            <p:cNvPr id="9" name="그룹 8">
              <a:extLst>
                <a:ext uri="{FF2B5EF4-FFF2-40B4-BE49-F238E27FC236}">
                  <a16:creationId xmlns:a16="http://schemas.microsoft.com/office/drawing/2014/main" id="{9741272B-50DF-4858-AE45-A9C6EDEEC733}"/>
                </a:ext>
              </a:extLst>
            </p:cNvPr>
            <p:cNvGrpSpPr/>
            <p:nvPr/>
          </p:nvGrpSpPr>
          <p:grpSpPr>
            <a:xfrm>
              <a:off x="3921240" y="2759010"/>
              <a:ext cx="5011345" cy="3426014"/>
              <a:chOff x="3514840" y="2636115"/>
              <a:chExt cx="5011345" cy="3426014"/>
            </a:xfrm>
          </p:grpSpPr>
          <p:sp>
            <p:nvSpPr>
              <p:cNvPr id="14" name="모서리가 둥근 직사각형 27">
                <a:extLst>
                  <a:ext uri="{FF2B5EF4-FFF2-40B4-BE49-F238E27FC236}">
                    <a16:creationId xmlns:a16="http://schemas.microsoft.com/office/drawing/2014/main" id="{21E5B5BE-ECB8-407A-B352-2557A3DF748B}"/>
                  </a:ext>
                </a:extLst>
              </p:cNvPr>
              <p:cNvSpPr/>
              <p:nvPr/>
            </p:nvSpPr>
            <p:spPr>
              <a:xfrm>
                <a:off x="4420526" y="2636115"/>
                <a:ext cx="4105659" cy="456112"/>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pP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Sự</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a:t>
                </a:r>
                <a:r>
                  <a:rPr lang="vi-VN"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bùng nổ không thể đoán trước</a:t>
                </a:r>
                <a:endPar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endParaRPr>
              </a:p>
            </p:txBody>
          </p:sp>
          <p:cxnSp>
            <p:nvCxnSpPr>
              <p:cNvPr id="15" name="Straight Arrow Connector 6">
                <a:extLst>
                  <a:ext uri="{FF2B5EF4-FFF2-40B4-BE49-F238E27FC236}">
                    <a16:creationId xmlns:a16="http://schemas.microsoft.com/office/drawing/2014/main" id="{B1BE4532-47FC-4DB8-A3DC-390BD080AD6C}"/>
                  </a:ext>
                </a:extLst>
              </p:cNvPr>
              <p:cNvCxnSpPr>
                <a:cxnSpLocks/>
              </p:cNvCxnSpPr>
              <p:nvPr/>
            </p:nvCxnSpPr>
            <p:spPr bwMode="auto">
              <a:xfrm rot="16200000" flipV="1">
                <a:off x="3197319" y="4463572"/>
                <a:ext cx="2520000" cy="5"/>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6" name="Straight Arrow Connector 7">
                <a:extLst>
                  <a:ext uri="{FF2B5EF4-FFF2-40B4-BE49-F238E27FC236}">
                    <a16:creationId xmlns:a16="http://schemas.microsoft.com/office/drawing/2014/main" id="{D08CA1F5-A131-4CD6-8830-49AB9B937D53}"/>
                  </a:ext>
                </a:extLst>
              </p:cNvPr>
              <p:cNvCxnSpPr>
                <a:cxnSpLocks/>
              </p:cNvCxnSpPr>
              <p:nvPr/>
            </p:nvCxnSpPr>
            <p:spPr bwMode="auto">
              <a:xfrm>
                <a:off x="4457318" y="5708070"/>
                <a:ext cx="4019857" cy="2979"/>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7" name="Text Placeholder 6">
                <a:extLst>
                  <a:ext uri="{FF2B5EF4-FFF2-40B4-BE49-F238E27FC236}">
                    <a16:creationId xmlns:a16="http://schemas.microsoft.com/office/drawing/2014/main" id="{DD4104EB-D111-4CF2-8F91-F3808E88FD1C}"/>
                  </a:ext>
                </a:extLst>
              </p:cNvPr>
              <p:cNvSpPr txBox="1">
                <a:spLocks/>
              </p:cNvSpPr>
              <p:nvPr/>
            </p:nvSpPr>
            <p:spPr bwMode="auto">
              <a:xfrm>
                <a:off x="5892182" y="5723575"/>
                <a:ext cx="1019831" cy="338554"/>
              </a:xfrm>
              <a:prstGeom prst="rect">
                <a:avLst/>
              </a:prstGeom>
              <a:noFill/>
            </p:spPr>
            <p:txBody>
              <a:bodyPr wrap="none" rtlCol="0">
                <a:spAutoFit/>
              </a:bodyPr>
              <a:lstStyle>
                <a:defPPr>
                  <a:defRPr lang="en-US"/>
                </a:defPPr>
                <a:lvl1pPr>
                  <a:defRPr>
                    <a:latin typeface="SamsungOne-600" panose="020B0703030303020204" pitchFamily="34" charset="0"/>
                    <a:ea typeface="SamsungOne-600" panose="020B0703030303020204" pitchFamily="34" charset="0"/>
                  </a:defRPr>
                </a:lvl1pPr>
              </a:lstStyle>
              <a:p>
                <a:r>
                  <a:rPr lang="en-US" sz="1600" dirty="0" err="1">
                    <a:solidFill>
                      <a:srgbClr val="0043B2"/>
                    </a:solidFill>
                    <a:latin typeface="SamsungOne-600" panose="020B0703030303020204"/>
                    <a:ea typeface="SamsungOne-600C" panose="020B0706030303020204" pitchFamily="34" charset="0"/>
                  </a:rPr>
                  <a:t>Thời</a:t>
                </a:r>
                <a:r>
                  <a:rPr lang="en-US" sz="1600" dirty="0">
                    <a:solidFill>
                      <a:srgbClr val="0043B2"/>
                    </a:solidFill>
                    <a:latin typeface="SamsungOne-600" panose="020B0703030303020204"/>
                    <a:ea typeface="SamsungOne-600C" panose="020B0706030303020204" pitchFamily="34" charset="0"/>
                  </a:rPr>
                  <a:t> </a:t>
                </a:r>
                <a:r>
                  <a:rPr lang="en-US" sz="1600" dirty="0" err="1">
                    <a:solidFill>
                      <a:srgbClr val="0043B2"/>
                    </a:solidFill>
                    <a:latin typeface="SamsungOne-600" panose="020B0703030303020204"/>
                    <a:ea typeface="SamsungOne-600C" panose="020B0706030303020204" pitchFamily="34" charset="0"/>
                  </a:rPr>
                  <a:t>gian</a:t>
                </a:r>
                <a:endParaRPr lang="en-US" sz="2000" dirty="0">
                  <a:solidFill>
                    <a:srgbClr val="0043B2"/>
                  </a:solidFill>
                  <a:latin typeface="SamsungOne-600" panose="020B0703030303020204"/>
                  <a:ea typeface="SamsungOne-600C" panose="020B0706030303020204" pitchFamily="34" charset="0"/>
                </a:endParaRPr>
              </a:p>
            </p:txBody>
          </p:sp>
          <p:sp>
            <p:nvSpPr>
              <p:cNvPr id="18" name="TextBox 17">
                <a:extLst>
                  <a:ext uri="{FF2B5EF4-FFF2-40B4-BE49-F238E27FC236}">
                    <a16:creationId xmlns:a16="http://schemas.microsoft.com/office/drawing/2014/main" id="{01CE0732-8652-4711-83B8-C0C38531EFB0}"/>
                  </a:ext>
                </a:extLst>
              </p:cNvPr>
              <p:cNvSpPr txBox="1"/>
              <p:nvPr/>
            </p:nvSpPr>
            <p:spPr>
              <a:xfrm>
                <a:off x="3514840" y="4278909"/>
                <a:ext cx="1042273" cy="338554"/>
              </a:xfrm>
              <a:prstGeom prst="rect">
                <a:avLst/>
              </a:prstGeom>
              <a:noFill/>
            </p:spPr>
            <p:txBody>
              <a:bodyPr wrap="none" rtlCol="0">
                <a:spAutoFit/>
              </a:bodyPr>
              <a:lstStyle/>
              <a:p>
                <a:r>
                  <a:rPr lang="en-US" altLang="ko-KR" sz="1600" dirty="0" err="1">
                    <a:solidFill>
                      <a:srgbClr val="0043B2"/>
                    </a:solidFill>
                    <a:latin typeface="SamsungOne-600" panose="020B0703030303020204"/>
                    <a:ea typeface="SamsungOne-600C" panose="020B0706030303020204" pitchFamily="34" charset="0"/>
                  </a:rPr>
                  <a:t>Tính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toán</a:t>
                </a:r>
                <a:endParaRPr lang="ko-KR" altLang="en-US" sz="1600" dirty="0">
                  <a:solidFill>
                    <a:srgbClr val="0043B2"/>
                  </a:solidFill>
                  <a:latin typeface="SamsungOne-600" panose="020B0703030303020204"/>
                  <a:ea typeface="SamsungOne-600C" panose="020B0706030303020204" pitchFamily="34" charset="0"/>
                </a:endParaRPr>
              </a:p>
            </p:txBody>
          </p:sp>
        </p:grpSp>
        <p:grpSp>
          <p:nvGrpSpPr>
            <p:cNvPr id="10" name="Group 17">
              <a:extLst>
                <a:ext uri="{FF2B5EF4-FFF2-40B4-BE49-F238E27FC236}">
                  <a16:creationId xmlns:a16="http://schemas.microsoft.com/office/drawing/2014/main" id="{592EA90A-443F-4CFA-BBF5-7042091EB3C1}"/>
                </a:ext>
              </a:extLst>
            </p:cNvPr>
            <p:cNvGrpSpPr/>
            <p:nvPr/>
          </p:nvGrpSpPr>
          <p:grpSpPr>
            <a:xfrm>
              <a:off x="6149617" y="3878292"/>
              <a:ext cx="2823243" cy="837907"/>
              <a:chOff x="6505371" y="5259439"/>
              <a:chExt cx="2322737" cy="719573"/>
            </a:xfrm>
          </p:grpSpPr>
          <p:cxnSp>
            <p:nvCxnSpPr>
              <p:cNvPr id="12" name="Straight Arrow Connector 9">
                <a:extLst>
                  <a:ext uri="{FF2B5EF4-FFF2-40B4-BE49-F238E27FC236}">
                    <a16:creationId xmlns:a16="http://schemas.microsoft.com/office/drawing/2014/main" id="{345C6745-56A8-4472-9FBB-5413C4D71201}"/>
                  </a:ext>
                </a:extLst>
              </p:cNvPr>
              <p:cNvCxnSpPr/>
              <p:nvPr/>
            </p:nvCxnSpPr>
            <p:spPr bwMode="auto">
              <a:xfrm>
                <a:off x="7600265" y="5975286"/>
                <a:ext cx="1227843" cy="2508"/>
              </a:xfrm>
              <a:prstGeom prst="straightConnector1">
                <a:avLst/>
              </a:prstGeom>
              <a:ln w="762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3" name="Freeform 11">
                <a:extLst>
                  <a:ext uri="{FF2B5EF4-FFF2-40B4-BE49-F238E27FC236}">
                    <a16:creationId xmlns:a16="http://schemas.microsoft.com/office/drawing/2014/main" id="{9BD475F8-895B-4F84-ADE8-B6FAC61CBEDE}"/>
                  </a:ext>
                </a:extLst>
              </p:cNvPr>
              <p:cNvSpPr/>
              <p:nvPr/>
            </p:nvSpPr>
            <p:spPr>
              <a:xfrm>
                <a:off x="6505371" y="5259439"/>
                <a:ext cx="1084149" cy="719573"/>
              </a:xfrm>
              <a:custGeom>
                <a:avLst/>
                <a:gdLst>
                  <a:gd name="connsiteX0" fmla="*/ 0 w 1595120"/>
                  <a:gd name="connsiteY0" fmla="*/ 662093 h 672253"/>
                  <a:gd name="connsiteX1" fmla="*/ 751840 w 1595120"/>
                  <a:gd name="connsiteY1" fmla="*/ 1693 h 672253"/>
                  <a:gd name="connsiteX2" fmla="*/ 1595120 w 1595120"/>
                  <a:gd name="connsiteY2" fmla="*/ 672253 h 672253"/>
                  <a:gd name="connsiteX0" fmla="*/ 0 w 1595120"/>
                  <a:gd name="connsiteY0" fmla="*/ 661298 h 671458"/>
                  <a:gd name="connsiteX1" fmla="*/ 751840 w 1595120"/>
                  <a:gd name="connsiteY1" fmla="*/ 898 h 671458"/>
                  <a:gd name="connsiteX2" fmla="*/ 1595120 w 1595120"/>
                  <a:gd name="connsiteY2" fmla="*/ 671458 h 671458"/>
                  <a:gd name="connsiteX0" fmla="*/ 0 w 1595120"/>
                  <a:gd name="connsiteY0" fmla="*/ 661298 h 671458"/>
                  <a:gd name="connsiteX1" fmla="*/ 751840 w 1595120"/>
                  <a:gd name="connsiteY1" fmla="*/ 898 h 671458"/>
                  <a:gd name="connsiteX2" fmla="*/ 1595120 w 1595120"/>
                  <a:gd name="connsiteY2" fmla="*/ 671458 h 671458"/>
                  <a:gd name="connsiteX0" fmla="*/ 0 w 1595120"/>
                  <a:gd name="connsiteY0" fmla="*/ 660400 h 670560"/>
                  <a:gd name="connsiteX1" fmla="*/ 751840 w 1595120"/>
                  <a:gd name="connsiteY1" fmla="*/ 0 h 670560"/>
                  <a:gd name="connsiteX2" fmla="*/ 1595120 w 1595120"/>
                  <a:gd name="connsiteY2" fmla="*/ 670560 h 670560"/>
                  <a:gd name="connsiteX0" fmla="*/ 0 w 1595120"/>
                  <a:gd name="connsiteY0" fmla="*/ 660400 h 670560"/>
                  <a:gd name="connsiteX1" fmla="*/ 751840 w 1595120"/>
                  <a:gd name="connsiteY1" fmla="*/ 0 h 670560"/>
                  <a:gd name="connsiteX2" fmla="*/ 1595120 w 1595120"/>
                  <a:gd name="connsiteY2" fmla="*/ 670560 h 670560"/>
                  <a:gd name="connsiteX0" fmla="*/ 0 w 1595120"/>
                  <a:gd name="connsiteY0" fmla="*/ 660400 h 670560"/>
                  <a:gd name="connsiteX1" fmla="*/ 751840 w 1595120"/>
                  <a:gd name="connsiteY1" fmla="*/ 0 h 670560"/>
                  <a:gd name="connsiteX2" fmla="*/ 1595120 w 1595120"/>
                  <a:gd name="connsiteY2" fmla="*/ 670560 h 670560"/>
                  <a:gd name="connsiteX0" fmla="*/ 0 w 1595120"/>
                  <a:gd name="connsiteY0" fmla="*/ 660400 h 670560"/>
                  <a:gd name="connsiteX1" fmla="*/ 751840 w 1595120"/>
                  <a:gd name="connsiteY1" fmla="*/ 0 h 670560"/>
                  <a:gd name="connsiteX2" fmla="*/ 1595120 w 1595120"/>
                  <a:gd name="connsiteY2" fmla="*/ 670560 h 670560"/>
                  <a:gd name="connsiteX0" fmla="*/ 0 w 1595120"/>
                  <a:gd name="connsiteY0" fmla="*/ 660400 h 670560"/>
                  <a:gd name="connsiteX1" fmla="*/ 751840 w 1595120"/>
                  <a:gd name="connsiteY1" fmla="*/ 0 h 670560"/>
                  <a:gd name="connsiteX2" fmla="*/ 1595120 w 1595120"/>
                  <a:gd name="connsiteY2" fmla="*/ 670560 h 670560"/>
                  <a:gd name="connsiteX0" fmla="*/ 0 w 1595120"/>
                  <a:gd name="connsiteY0" fmla="*/ 660401 h 670561"/>
                  <a:gd name="connsiteX1" fmla="*/ 751840 w 1595120"/>
                  <a:gd name="connsiteY1" fmla="*/ 1 h 670561"/>
                  <a:gd name="connsiteX2" fmla="*/ 1595120 w 1595120"/>
                  <a:gd name="connsiteY2" fmla="*/ 670561 h 670561"/>
                  <a:gd name="connsiteX0" fmla="*/ 0 w 1595120"/>
                  <a:gd name="connsiteY0" fmla="*/ 660401 h 670561"/>
                  <a:gd name="connsiteX1" fmla="*/ 751840 w 1595120"/>
                  <a:gd name="connsiteY1" fmla="*/ 1 h 670561"/>
                  <a:gd name="connsiteX2" fmla="*/ 1595120 w 1595120"/>
                  <a:gd name="connsiteY2" fmla="*/ 670561 h 670561"/>
                </a:gdLst>
                <a:ahLst/>
                <a:cxnLst>
                  <a:cxn ang="0">
                    <a:pos x="connsiteX0" y="connsiteY0"/>
                  </a:cxn>
                  <a:cxn ang="0">
                    <a:pos x="connsiteX1" y="connsiteY1"/>
                  </a:cxn>
                  <a:cxn ang="0">
                    <a:pos x="connsiteX2" y="connsiteY2"/>
                  </a:cxn>
                </a:cxnLst>
                <a:rect l="l" t="t" r="r" b="b"/>
                <a:pathLst>
                  <a:path w="1595120" h="670561">
                    <a:moveTo>
                      <a:pt x="0" y="660401"/>
                    </a:moveTo>
                    <a:cubicBezTo>
                      <a:pt x="52751" y="295052"/>
                      <a:pt x="239160" y="6256"/>
                      <a:pt x="751840" y="1"/>
                    </a:cubicBezTo>
                    <a:cubicBezTo>
                      <a:pt x="1344371" y="-846"/>
                      <a:pt x="1560060" y="339939"/>
                      <a:pt x="1595120" y="670561"/>
                    </a:cubicBezTo>
                  </a:path>
                </a:pathLst>
              </a:custGeom>
              <a:ln w="762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463" dirty="0"/>
              </a:p>
            </p:txBody>
          </p:sp>
        </p:grpSp>
        <p:cxnSp>
          <p:nvCxnSpPr>
            <p:cNvPr id="11" name="직선 연결선 10">
              <a:extLst>
                <a:ext uri="{FF2B5EF4-FFF2-40B4-BE49-F238E27FC236}">
                  <a16:creationId xmlns:a16="http://schemas.microsoft.com/office/drawing/2014/main" id="{8900168E-3B58-4650-93DA-8AD41DEDE2C0}"/>
                </a:ext>
              </a:extLst>
            </p:cNvPr>
            <p:cNvCxnSpPr/>
            <p:nvPr/>
          </p:nvCxnSpPr>
          <p:spPr>
            <a:xfrm flipH="1">
              <a:off x="4953001" y="4711862"/>
              <a:ext cx="1233487" cy="0"/>
            </a:xfrm>
            <a:prstGeom prst="line">
              <a:avLst/>
            </a:prstGeom>
            <a:ln w="76200">
              <a:solidFill>
                <a:srgbClr val="0043B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5533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a:xfrm>
            <a:off x="535872" y="1369918"/>
            <a:ext cx="8796528" cy="493776"/>
          </a:xfrm>
        </p:spPr>
        <p:txBody>
          <a:bodyPr/>
          <a:lstStyle/>
          <a:p>
            <a:r>
              <a:rPr lang="vi-VN" altLang="ko-KR" sz="3000" dirty="0">
                <a:ea typeface="SamsungOneKorean 400" panose="020B0503030303020204" pitchFamily="50" charset="-127"/>
              </a:rPr>
              <a:t>Các mẫu khối lượng công việc trong điện toán đám mây</a:t>
            </a:r>
            <a:endParaRPr lang="en-US" altLang="ko-KR"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Điện</a:t>
            </a:r>
            <a:r>
              <a:rPr lang="en-US" altLang="ko-KR" dirty="0"/>
              <a:t> </a:t>
            </a:r>
            <a:r>
              <a:rPr lang="en-US" altLang="ko-KR" dirty="0" err="1"/>
              <a:t>toán</a:t>
            </a:r>
            <a:r>
              <a:rPr lang="en-US" altLang="ko-KR" dirty="0"/>
              <a:t> </a:t>
            </a:r>
            <a:r>
              <a:rPr lang="en-US" altLang="ko-KR" dirty="0" err="1"/>
              <a:t>đỉnh</a:t>
            </a:r>
            <a:r>
              <a:rPr lang="en-US" altLang="ko-KR" dirty="0"/>
              <a:t> </a:t>
            </a:r>
            <a:r>
              <a:rPr lang="en-US" altLang="ko-KR" dirty="0" err="1"/>
              <a:t>theo</a:t>
            </a:r>
            <a:r>
              <a:rPr lang="en-US" altLang="ko-KR" dirty="0"/>
              <a:t> </a:t>
            </a:r>
            <a:r>
              <a:rPr lang="en-US" altLang="ko-KR" dirty="0" err="1"/>
              <a:t>mùa</a:t>
            </a:r>
            <a:endParaRPr lang="en-US" altLang="ko-KR" dirty="0"/>
          </a:p>
          <a:p>
            <a:pPr lvl="1"/>
            <a:r>
              <a:rPr lang="vi-VN" altLang="ko-KR" dirty="0"/>
              <a:t>Đỉnh và đáy theo mùa</a:t>
            </a:r>
          </a:p>
          <a:p>
            <a:pPr lvl="1"/>
            <a:r>
              <a:rPr lang="vi-VN" altLang="ko-KR" dirty="0"/>
              <a:t>Dự phòng tiến thoái lưỡng nan</a:t>
            </a:r>
          </a:p>
          <a:p>
            <a:pPr lvl="1"/>
            <a:r>
              <a:rPr lang="vi-VN" altLang="ko-KR" dirty="0"/>
              <a:t>Công suất bị lãng phí hoặc Mất việc kinh doanh</a:t>
            </a:r>
            <a:endParaRPr lang="ko-KR" altLang="en-US" dirty="0"/>
          </a:p>
        </p:txBody>
      </p:sp>
      <p:sp>
        <p:nvSpPr>
          <p:cNvPr id="8" name="모서리가 둥근 직사각형 30">
            <a:extLst>
              <a:ext uri="{FF2B5EF4-FFF2-40B4-BE49-F238E27FC236}">
                <a16:creationId xmlns:a16="http://schemas.microsoft.com/office/drawing/2014/main" id="{25B99A28-8D9F-4560-A002-37D3236B3BF0}"/>
              </a:ext>
            </a:extLst>
          </p:cNvPr>
          <p:cNvSpPr/>
          <p:nvPr/>
        </p:nvSpPr>
        <p:spPr>
          <a:xfrm>
            <a:off x="4826926" y="2759010"/>
            <a:ext cx="4105659" cy="456112"/>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ct val="20000"/>
              </a:spcBef>
            </a:pPr>
            <a:r>
              <a:rPr lang="en-US" altLang="ko-KR" sz="1600" dirty="0" err="1">
                <a:solidFill>
                  <a:schemeClr val="bg1">
                    <a:alpha val="99000"/>
                  </a:schemeClr>
                </a:solidFill>
                <a:latin typeface="SamsungOne 700" panose="020B0803030303020204" pitchFamily="34" charset="0"/>
                <a:ea typeface="SamsungOne 700" panose="020B0803030303020204" pitchFamily="34" charset="0"/>
                <a:cs typeface="Segoe UI" pitchFamily="34" charset="0"/>
              </a:rPr>
              <a:t>Sự</a:t>
            </a:r>
            <a:r>
              <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 b</a:t>
            </a:r>
            <a:r>
              <a:rPr lang="vi-VN"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rPr>
              <a:t>ùng nổ có thể đoán trước</a:t>
            </a:r>
            <a:endParaRPr lang="en-US" altLang="ko-KR" sz="1600" dirty="0">
              <a:solidFill>
                <a:schemeClr val="bg1">
                  <a:alpha val="99000"/>
                </a:schemeClr>
              </a:solidFill>
              <a:latin typeface="SamsungOne 700" panose="020B0803030303020204" pitchFamily="34" charset="0"/>
              <a:ea typeface="SamsungOne 700" panose="020B0803030303020204" pitchFamily="34" charset="0"/>
              <a:cs typeface="Segoe UI" pitchFamily="34" charset="0"/>
            </a:endParaRPr>
          </a:p>
        </p:txBody>
      </p:sp>
      <p:cxnSp>
        <p:nvCxnSpPr>
          <p:cNvPr id="9" name="Straight Arrow Connector 6">
            <a:extLst>
              <a:ext uri="{FF2B5EF4-FFF2-40B4-BE49-F238E27FC236}">
                <a16:creationId xmlns:a16="http://schemas.microsoft.com/office/drawing/2014/main" id="{9F7852A7-F45A-4CE6-A30D-0FA1BE321162}"/>
              </a:ext>
            </a:extLst>
          </p:cNvPr>
          <p:cNvCxnSpPr>
            <a:cxnSpLocks/>
          </p:cNvCxnSpPr>
          <p:nvPr/>
        </p:nvCxnSpPr>
        <p:spPr bwMode="auto">
          <a:xfrm rot="16200000" flipV="1">
            <a:off x="3603719" y="4586467"/>
            <a:ext cx="2520000" cy="5"/>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7">
            <a:extLst>
              <a:ext uri="{FF2B5EF4-FFF2-40B4-BE49-F238E27FC236}">
                <a16:creationId xmlns:a16="http://schemas.microsoft.com/office/drawing/2014/main" id="{8564ACC0-112B-4A38-AC78-6C2AB6311B02}"/>
              </a:ext>
            </a:extLst>
          </p:cNvPr>
          <p:cNvCxnSpPr>
            <a:cxnSpLocks/>
          </p:cNvCxnSpPr>
          <p:nvPr/>
        </p:nvCxnSpPr>
        <p:spPr bwMode="auto">
          <a:xfrm>
            <a:off x="4863718" y="5830965"/>
            <a:ext cx="4019857" cy="2979"/>
          </a:xfrm>
          <a:prstGeom prst="straightConnector1">
            <a:avLst/>
          </a:prstGeom>
          <a:ln w="254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1" name="Text Placeholder 6">
            <a:extLst>
              <a:ext uri="{FF2B5EF4-FFF2-40B4-BE49-F238E27FC236}">
                <a16:creationId xmlns:a16="http://schemas.microsoft.com/office/drawing/2014/main" id="{DEA66DD7-D59E-4B30-9A7B-E5B7CC8837BE}"/>
              </a:ext>
            </a:extLst>
          </p:cNvPr>
          <p:cNvSpPr txBox="1">
            <a:spLocks/>
          </p:cNvSpPr>
          <p:nvPr/>
        </p:nvSpPr>
        <p:spPr bwMode="auto">
          <a:xfrm>
            <a:off x="6363730" y="5876373"/>
            <a:ext cx="1019831" cy="338554"/>
          </a:xfrm>
          <a:prstGeom prst="rect">
            <a:avLst/>
          </a:prstGeom>
          <a:noFill/>
        </p:spPr>
        <p:txBody>
          <a:bodyPr wrap="none" rtlCol="0">
            <a:spAutoFit/>
          </a:bodyPr>
          <a:lstStyle>
            <a:defPPr>
              <a:defRPr lang="en-US"/>
            </a:defPPr>
            <a:lvl1pPr>
              <a:defRPr>
                <a:latin typeface="SamsungOne-600" panose="020B0703030303020204" pitchFamily="34" charset="0"/>
                <a:ea typeface="SamsungOne-600" panose="020B0703030303020204" pitchFamily="34" charset="0"/>
              </a:defRPr>
            </a:lvl1pPr>
          </a:lstStyle>
          <a:p>
            <a:r>
              <a:rPr lang="en-US" sz="1600" dirty="0" err="1">
                <a:solidFill>
                  <a:srgbClr val="0043B2"/>
                </a:solidFill>
                <a:latin typeface="SamsungOne-600" panose="020B0703030303020204"/>
                <a:ea typeface="SamsungOne-600C" panose="020B0706030303020204" pitchFamily="34" charset="0"/>
              </a:rPr>
              <a:t>Thời</a:t>
            </a:r>
            <a:r>
              <a:rPr lang="en-US" sz="1600" dirty="0">
                <a:solidFill>
                  <a:srgbClr val="0043B2"/>
                </a:solidFill>
                <a:latin typeface="SamsungOne-600" panose="020B0703030303020204"/>
                <a:ea typeface="SamsungOne-600C" panose="020B0706030303020204" pitchFamily="34" charset="0"/>
              </a:rPr>
              <a:t> </a:t>
            </a:r>
            <a:r>
              <a:rPr lang="en-US" sz="1600" dirty="0" err="1">
                <a:solidFill>
                  <a:srgbClr val="0043B2"/>
                </a:solidFill>
                <a:latin typeface="SamsungOne-600" panose="020B0703030303020204"/>
                <a:ea typeface="SamsungOne-600C" panose="020B0706030303020204" pitchFamily="34" charset="0"/>
              </a:rPr>
              <a:t>gian</a:t>
            </a:r>
            <a:endParaRPr lang="en-US" sz="2000" dirty="0">
              <a:solidFill>
                <a:srgbClr val="0043B2"/>
              </a:solidFill>
              <a:latin typeface="SamsungOne-600" panose="020B0703030303020204"/>
              <a:ea typeface="SamsungOne-600C" panose="020B0706030303020204" pitchFamily="34" charset="0"/>
            </a:endParaRPr>
          </a:p>
        </p:txBody>
      </p:sp>
      <p:sp>
        <p:nvSpPr>
          <p:cNvPr id="12" name="TextBox 11">
            <a:extLst>
              <a:ext uri="{FF2B5EF4-FFF2-40B4-BE49-F238E27FC236}">
                <a16:creationId xmlns:a16="http://schemas.microsoft.com/office/drawing/2014/main" id="{09CF2277-D42B-401E-817A-6584550AD774}"/>
              </a:ext>
            </a:extLst>
          </p:cNvPr>
          <p:cNvSpPr txBox="1"/>
          <p:nvPr/>
        </p:nvSpPr>
        <p:spPr>
          <a:xfrm>
            <a:off x="3921240" y="4401804"/>
            <a:ext cx="1042273" cy="338554"/>
          </a:xfrm>
          <a:prstGeom prst="rect">
            <a:avLst/>
          </a:prstGeom>
          <a:noFill/>
        </p:spPr>
        <p:txBody>
          <a:bodyPr wrap="none" rtlCol="0">
            <a:spAutoFit/>
          </a:bodyPr>
          <a:lstStyle/>
          <a:p>
            <a:r>
              <a:rPr lang="en-US" altLang="ko-KR" sz="1600" dirty="0" err="1">
                <a:solidFill>
                  <a:srgbClr val="0043B2"/>
                </a:solidFill>
                <a:latin typeface="SamsungOne-600" panose="020B0703030303020204"/>
                <a:ea typeface="SamsungOne-600C" panose="020B0706030303020204" pitchFamily="34" charset="0"/>
              </a:rPr>
              <a:t>Tính</a:t>
            </a:r>
            <a:r>
              <a:rPr lang="en-US" altLang="ko-KR" sz="1600" dirty="0">
                <a:solidFill>
                  <a:srgbClr val="0043B2"/>
                </a:solidFill>
                <a:latin typeface="SamsungOne-600" panose="020B0703030303020204"/>
                <a:ea typeface="SamsungOne-600C" panose="020B0706030303020204" pitchFamily="34" charset="0"/>
              </a:rPr>
              <a:t> </a:t>
            </a:r>
            <a:r>
              <a:rPr lang="en-US" altLang="ko-KR" sz="1600" dirty="0" err="1">
                <a:solidFill>
                  <a:srgbClr val="0043B2"/>
                </a:solidFill>
                <a:latin typeface="SamsungOne-600" panose="020B0703030303020204"/>
                <a:ea typeface="SamsungOne-600C" panose="020B0706030303020204" pitchFamily="34" charset="0"/>
              </a:rPr>
              <a:t>toán</a:t>
            </a:r>
            <a:endParaRPr lang="ko-KR" altLang="en-US" sz="1600" dirty="0">
              <a:solidFill>
                <a:srgbClr val="0043B2"/>
              </a:solidFill>
              <a:latin typeface="SamsungOne-600" panose="020B0703030303020204"/>
              <a:ea typeface="SamsungOne-600C" panose="020B0706030303020204" pitchFamily="34" charset="0"/>
            </a:endParaRPr>
          </a:p>
        </p:txBody>
      </p:sp>
      <p:sp>
        <p:nvSpPr>
          <p:cNvPr id="13" name="Freeform 8">
            <a:extLst>
              <a:ext uri="{FF2B5EF4-FFF2-40B4-BE49-F238E27FC236}">
                <a16:creationId xmlns:a16="http://schemas.microsoft.com/office/drawing/2014/main" id="{0F598E0A-ABDB-438A-A6AB-DD6C79AB2738}"/>
              </a:ext>
            </a:extLst>
          </p:cNvPr>
          <p:cNvSpPr/>
          <p:nvPr/>
        </p:nvSpPr>
        <p:spPr>
          <a:xfrm>
            <a:off x="4893366" y="4138695"/>
            <a:ext cx="3882334" cy="115265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 name="connsiteX0" fmla="*/ 0 w 2185024"/>
              <a:gd name="connsiteY0" fmla="*/ 714070 h 733669"/>
              <a:gd name="connsiteX1" fmla="*/ 526345 w 2185024"/>
              <a:gd name="connsiteY1" fmla="*/ 22 h 733669"/>
              <a:gd name="connsiteX2" fmla="*/ 962280 w 2185024"/>
              <a:gd name="connsiteY2" fmla="*/ 733669 h 733669"/>
              <a:gd name="connsiteX3" fmla="*/ 1430112 w 2185024"/>
              <a:gd name="connsiteY3" fmla="*/ 22 h 733669"/>
              <a:gd name="connsiteX4" fmla="*/ 1823517 w 2185024"/>
              <a:gd name="connsiteY4" fmla="*/ 712404 h 733669"/>
              <a:gd name="connsiteX5" fmla="*/ 2185024 w 2185024"/>
              <a:gd name="connsiteY5" fmla="*/ 361529 h 733669"/>
              <a:gd name="connsiteX0" fmla="*/ 0 w 2174458"/>
              <a:gd name="connsiteY0" fmla="*/ 718858 h 733662"/>
              <a:gd name="connsiteX1" fmla="*/ 515779 w 2174458"/>
              <a:gd name="connsiteY1" fmla="*/ 15 h 733662"/>
              <a:gd name="connsiteX2" fmla="*/ 951714 w 2174458"/>
              <a:gd name="connsiteY2" fmla="*/ 733662 h 733662"/>
              <a:gd name="connsiteX3" fmla="*/ 1419546 w 2174458"/>
              <a:gd name="connsiteY3" fmla="*/ 15 h 733662"/>
              <a:gd name="connsiteX4" fmla="*/ 1812951 w 2174458"/>
              <a:gd name="connsiteY4" fmla="*/ 712397 h 733662"/>
              <a:gd name="connsiteX5" fmla="*/ 2174458 w 2174458"/>
              <a:gd name="connsiteY5" fmla="*/ 361522 h 733662"/>
              <a:gd name="connsiteX0" fmla="*/ 0 w 2179741"/>
              <a:gd name="connsiteY0" fmla="*/ 718858 h 733662"/>
              <a:gd name="connsiteX1" fmla="*/ 521062 w 2179741"/>
              <a:gd name="connsiteY1" fmla="*/ 15 h 733662"/>
              <a:gd name="connsiteX2" fmla="*/ 956997 w 2179741"/>
              <a:gd name="connsiteY2" fmla="*/ 733662 h 733662"/>
              <a:gd name="connsiteX3" fmla="*/ 1424829 w 2179741"/>
              <a:gd name="connsiteY3" fmla="*/ 15 h 733662"/>
              <a:gd name="connsiteX4" fmla="*/ 1818234 w 2179741"/>
              <a:gd name="connsiteY4" fmla="*/ 712397 h 733662"/>
              <a:gd name="connsiteX5" fmla="*/ 2179741 w 2179741"/>
              <a:gd name="connsiteY5" fmla="*/ 361522 h 733662"/>
              <a:gd name="connsiteX0" fmla="*/ 0 w 2179741"/>
              <a:gd name="connsiteY0" fmla="*/ 722055 h 733662"/>
              <a:gd name="connsiteX1" fmla="*/ 521062 w 2179741"/>
              <a:gd name="connsiteY1" fmla="*/ 15 h 733662"/>
              <a:gd name="connsiteX2" fmla="*/ 956997 w 2179741"/>
              <a:gd name="connsiteY2" fmla="*/ 733662 h 733662"/>
              <a:gd name="connsiteX3" fmla="*/ 1424829 w 2179741"/>
              <a:gd name="connsiteY3" fmla="*/ 15 h 733662"/>
              <a:gd name="connsiteX4" fmla="*/ 1818234 w 2179741"/>
              <a:gd name="connsiteY4" fmla="*/ 712397 h 733662"/>
              <a:gd name="connsiteX5" fmla="*/ 2179741 w 2179741"/>
              <a:gd name="connsiteY5" fmla="*/ 361522 h 733662"/>
              <a:gd name="connsiteX0" fmla="*/ 0 w 2179741"/>
              <a:gd name="connsiteY0" fmla="*/ 736431 h 748043"/>
              <a:gd name="connsiteX1" fmla="*/ 439175 w 2179741"/>
              <a:gd name="connsiteY1" fmla="*/ 7 h 748043"/>
              <a:gd name="connsiteX2" fmla="*/ 956997 w 2179741"/>
              <a:gd name="connsiteY2" fmla="*/ 748038 h 748043"/>
              <a:gd name="connsiteX3" fmla="*/ 1424829 w 2179741"/>
              <a:gd name="connsiteY3" fmla="*/ 14391 h 748043"/>
              <a:gd name="connsiteX4" fmla="*/ 1818234 w 2179741"/>
              <a:gd name="connsiteY4" fmla="*/ 726773 h 748043"/>
              <a:gd name="connsiteX5" fmla="*/ 2179741 w 2179741"/>
              <a:gd name="connsiteY5" fmla="*/ 375898 h 748043"/>
              <a:gd name="connsiteX0" fmla="*/ 0 w 2179741"/>
              <a:gd name="connsiteY0" fmla="*/ 736428 h 744844"/>
              <a:gd name="connsiteX1" fmla="*/ 439175 w 2179741"/>
              <a:gd name="connsiteY1" fmla="*/ 4 h 744844"/>
              <a:gd name="connsiteX2" fmla="*/ 930582 w 2179741"/>
              <a:gd name="connsiteY2" fmla="*/ 744839 h 744844"/>
              <a:gd name="connsiteX3" fmla="*/ 1424829 w 2179741"/>
              <a:gd name="connsiteY3" fmla="*/ 14388 h 744844"/>
              <a:gd name="connsiteX4" fmla="*/ 1818234 w 2179741"/>
              <a:gd name="connsiteY4" fmla="*/ 726770 h 744844"/>
              <a:gd name="connsiteX5" fmla="*/ 2179741 w 2179741"/>
              <a:gd name="connsiteY5" fmla="*/ 375895 h 744844"/>
              <a:gd name="connsiteX0" fmla="*/ 0 w 2179741"/>
              <a:gd name="connsiteY0" fmla="*/ 739630 h 748042"/>
              <a:gd name="connsiteX1" fmla="*/ 439175 w 2179741"/>
              <a:gd name="connsiteY1" fmla="*/ 3206 h 748042"/>
              <a:gd name="connsiteX2" fmla="*/ 930582 w 2179741"/>
              <a:gd name="connsiteY2" fmla="*/ 748041 h 748042"/>
              <a:gd name="connsiteX3" fmla="*/ 1419546 w 2179741"/>
              <a:gd name="connsiteY3" fmla="*/ 10 h 748042"/>
              <a:gd name="connsiteX4" fmla="*/ 1818234 w 2179741"/>
              <a:gd name="connsiteY4" fmla="*/ 729972 h 748042"/>
              <a:gd name="connsiteX5" fmla="*/ 2179741 w 2179741"/>
              <a:gd name="connsiteY5" fmla="*/ 379097 h 748042"/>
              <a:gd name="connsiteX0" fmla="*/ 0 w 2179741"/>
              <a:gd name="connsiteY0" fmla="*/ 739630 h 748041"/>
              <a:gd name="connsiteX1" fmla="*/ 439175 w 2179741"/>
              <a:gd name="connsiteY1" fmla="*/ 3206 h 748041"/>
              <a:gd name="connsiteX2" fmla="*/ 930582 w 2179741"/>
              <a:gd name="connsiteY2" fmla="*/ 748041 h 748041"/>
              <a:gd name="connsiteX3" fmla="*/ 1419546 w 2179741"/>
              <a:gd name="connsiteY3" fmla="*/ 10 h 748041"/>
              <a:gd name="connsiteX4" fmla="*/ 1818234 w 2179741"/>
              <a:gd name="connsiteY4" fmla="*/ 729972 h 748041"/>
              <a:gd name="connsiteX5" fmla="*/ 2179741 w 2179741"/>
              <a:gd name="connsiteY5" fmla="*/ 379097 h 748041"/>
              <a:gd name="connsiteX0" fmla="*/ 0 w 2179741"/>
              <a:gd name="connsiteY0" fmla="*/ 739621 h 748032"/>
              <a:gd name="connsiteX1" fmla="*/ 439175 w 2179741"/>
              <a:gd name="connsiteY1" fmla="*/ 3197 h 748032"/>
              <a:gd name="connsiteX2" fmla="*/ 930582 w 2179741"/>
              <a:gd name="connsiteY2" fmla="*/ 748032 h 748032"/>
              <a:gd name="connsiteX3" fmla="*/ 1419546 w 2179741"/>
              <a:gd name="connsiteY3" fmla="*/ 1 h 748032"/>
              <a:gd name="connsiteX4" fmla="*/ 1818234 w 2179741"/>
              <a:gd name="connsiteY4" fmla="*/ 729963 h 748032"/>
              <a:gd name="connsiteX5" fmla="*/ 2179741 w 2179741"/>
              <a:gd name="connsiteY5" fmla="*/ 379088 h 748032"/>
              <a:gd name="connsiteX0" fmla="*/ 0 w 2179741"/>
              <a:gd name="connsiteY0" fmla="*/ 739621 h 748032"/>
              <a:gd name="connsiteX1" fmla="*/ 439175 w 2179741"/>
              <a:gd name="connsiteY1" fmla="*/ 3197 h 748032"/>
              <a:gd name="connsiteX2" fmla="*/ 930582 w 2179741"/>
              <a:gd name="connsiteY2" fmla="*/ 748032 h 748032"/>
              <a:gd name="connsiteX3" fmla="*/ 1419546 w 2179741"/>
              <a:gd name="connsiteY3" fmla="*/ 1 h 748032"/>
              <a:gd name="connsiteX4" fmla="*/ 1818234 w 2179741"/>
              <a:gd name="connsiteY4" fmla="*/ 729963 h 748032"/>
              <a:gd name="connsiteX5" fmla="*/ 2179741 w 2179741"/>
              <a:gd name="connsiteY5" fmla="*/ 379088 h 748032"/>
              <a:gd name="connsiteX0" fmla="*/ 0 w 2179741"/>
              <a:gd name="connsiteY0" fmla="*/ 739621 h 748032"/>
              <a:gd name="connsiteX1" fmla="*/ 439175 w 2179741"/>
              <a:gd name="connsiteY1" fmla="*/ 3197 h 748032"/>
              <a:gd name="connsiteX2" fmla="*/ 930582 w 2179741"/>
              <a:gd name="connsiteY2" fmla="*/ 748032 h 748032"/>
              <a:gd name="connsiteX3" fmla="*/ 1419546 w 2179741"/>
              <a:gd name="connsiteY3" fmla="*/ 1 h 748032"/>
              <a:gd name="connsiteX4" fmla="*/ 1818234 w 2179741"/>
              <a:gd name="connsiteY4" fmla="*/ 729963 h 748032"/>
              <a:gd name="connsiteX5" fmla="*/ 2179741 w 2179741"/>
              <a:gd name="connsiteY5" fmla="*/ 379088 h 748032"/>
              <a:gd name="connsiteX0" fmla="*/ 0 w 2179741"/>
              <a:gd name="connsiteY0" fmla="*/ 739621 h 748032"/>
              <a:gd name="connsiteX1" fmla="*/ 439175 w 2179741"/>
              <a:gd name="connsiteY1" fmla="*/ 3197 h 748032"/>
              <a:gd name="connsiteX2" fmla="*/ 930582 w 2179741"/>
              <a:gd name="connsiteY2" fmla="*/ 748032 h 748032"/>
              <a:gd name="connsiteX3" fmla="*/ 1419546 w 2179741"/>
              <a:gd name="connsiteY3" fmla="*/ 1 h 748032"/>
              <a:gd name="connsiteX4" fmla="*/ 1818234 w 2179741"/>
              <a:gd name="connsiteY4" fmla="*/ 729963 h 748032"/>
              <a:gd name="connsiteX5" fmla="*/ 2179741 w 2179741"/>
              <a:gd name="connsiteY5" fmla="*/ 379088 h 748032"/>
              <a:gd name="connsiteX0" fmla="*/ 0 w 2160370"/>
              <a:gd name="connsiteY0" fmla="*/ 739621 h 748032"/>
              <a:gd name="connsiteX1" fmla="*/ 439175 w 2160370"/>
              <a:gd name="connsiteY1" fmla="*/ 3197 h 748032"/>
              <a:gd name="connsiteX2" fmla="*/ 930582 w 2160370"/>
              <a:gd name="connsiteY2" fmla="*/ 748032 h 748032"/>
              <a:gd name="connsiteX3" fmla="*/ 1419546 w 2160370"/>
              <a:gd name="connsiteY3" fmla="*/ 1 h 748032"/>
              <a:gd name="connsiteX4" fmla="*/ 1818234 w 2160370"/>
              <a:gd name="connsiteY4" fmla="*/ 729963 h 748032"/>
              <a:gd name="connsiteX5" fmla="*/ 2160370 w 2160370"/>
              <a:gd name="connsiteY5" fmla="*/ 357778 h 748032"/>
              <a:gd name="connsiteX0" fmla="*/ 0 w 2160370"/>
              <a:gd name="connsiteY0" fmla="*/ 739621 h 748032"/>
              <a:gd name="connsiteX1" fmla="*/ 439175 w 2160370"/>
              <a:gd name="connsiteY1" fmla="*/ 3197 h 748032"/>
              <a:gd name="connsiteX2" fmla="*/ 930582 w 2160370"/>
              <a:gd name="connsiteY2" fmla="*/ 748032 h 748032"/>
              <a:gd name="connsiteX3" fmla="*/ 1419546 w 2160370"/>
              <a:gd name="connsiteY3" fmla="*/ 1 h 748032"/>
              <a:gd name="connsiteX4" fmla="*/ 1818234 w 2160370"/>
              <a:gd name="connsiteY4" fmla="*/ 729963 h 748032"/>
              <a:gd name="connsiteX5" fmla="*/ 2160370 w 2160370"/>
              <a:gd name="connsiteY5" fmla="*/ 357778 h 748032"/>
              <a:gd name="connsiteX0" fmla="*/ 0 w 2160370"/>
              <a:gd name="connsiteY0" fmla="*/ 739637 h 748048"/>
              <a:gd name="connsiteX1" fmla="*/ 439175 w 2160370"/>
              <a:gd name="connsiteY1" fmla="*/ 3213 h 748048"/>
              <a:gd name="connsiteX2" fmla="*/ 930582 w 2160370"/>
              <a:gd name="connsiteY2" fmla="*/ 748048 h 748048"/>
              <a:gd name="connsiteX3" fmla="*/ 1419546 w 2160370"/>
              <a:gd name="connsiteY3" fmla="*/ 17 h 748048"/>
              <a:gd name="connsiteX4" fmla="*/ 1860498 w 2160370"/>
              <a:gd name="connsiteY4" fmla="*/ 723586 h 748048"/>
              <a:gd name="connsiteX5" fmla="*/ 2160370 w 2160370"/>
              <a:gd name="connsiteY5" fmla="*/ 357794 h 748048"/>
              <a:gd name="connsiteX0" fmla="*/ 0 w 2160370"/>
              <a:gd name="connsiteY0" fmla="*/ 739637 h 748048"/>
              <a:gd name="connsiteX1" fmla="*/ 439175 w 2160370"/>
              <a:gd name="connsiteY1" fmla="*/ 3213 h 748048"/>
              <a:gd name="connsiteX2" fmla="*/ 930582 w 2160370"/>
              <a:gd name="connsiteY2" fmla="*/ 748048 h 748048"/>
              <a:gd name="connsiteX3" fmla="*/ 1419546 w 2160370"/>
              <a:gd name="connsiteY3" fmla="*/ 17 h 748048"/>
              <a:gd name="connsiteX4" fmla="*/ 1860498 w 2160370"/>
              <a:gd name="connsiteY4" fmla="*/ 723586 h 748048"/>
              <a:gd name="connsiteX5" fmla="*/ 2160370 w 2160370"/>
              <a:gd name="connsiteY5" fmla="*/ 357794 h 748048"/>
              <a:gd name="connsiteX0" fmla="*/ 0 w 2160370"/>
              <a:gd name="connsiteY0" fmla="*/ 739637 h 748048"/>
              <a:gd name="connsiteX1" fmla="*/ 439175 w 2160370"/>
              <a:gd name="connsiteY1" fmla="*/ 3213 h 748048"/>
              <a:gd name="connsiteX2" fmla="*/ 930582 w 2160370"/>
              <a:gd name="connsiteY2" fmla="*/ 748048 h 748048"/>
              <a:gd name="connsiteX3" fmla="*/ 1419546 w 2160370"/>
              <a:gd name="connsiteY3" fmla="*/ 17 h 748048"/>
              <a:gd name="connsiteX4" fmla="*/ 1860498 w 2160370"/>
              <a:gd name="connsiteY4" fmla="*/ 723586 h 748048"/>
              <a:gd name="connsiteX5" fmla="*/ 2160370 w 2160370"/>
              <a:gd name="connsiteY5" fmla="*/ 357794 h 748048"/>
              <a:gd name="connsiteX0" fmla="*/ 0 w 2160370"/>
              <a:gd name="connsiteY0" fmla="*/ 739637 h 748048"/>
              <a:gd name="connsiteX1" fmla="*/ 439175 w 2160370"/>
              <a:gd name="connsiteY1" fmla="*/ 3213 h 748048"/>
              <a:gd name="connsiteX2" fmla="*/ 930582 w 2160370"/>
              <a:gd name="connsiteY2" fmla="*/ 748048 h 748048"/>
              <a:gd name="connsiteX3" fmla="*/ 1419546 w 2160370"/>
              <a:gd name="connsiteY3" fmla="*/ 17 h 748048"/>
              <a:gd name="connsiteX4" fmla="*/ 1860498 w 2160370"/>
              <a:gd name="connsiteY4" fmla="*/ 723586 h 748048"/>
              <a:gd name="connsiteX5" fmla="*/ 2160370 w 2160370"/>
              <a:gd name="connsiteY5" fmla="*/ 357794 h 748048"/>
              <a:gd name="connsiteX0" fmla="*/ 0 w 2160370"/>
              <a:gd name="connsiteY0" fmla="*/ 739654 h 758720"/>
              <a:gd name="connsiteX1" fmla="*/ 439175 w 2160370"/>
              <a:gd name="connsiteY1" fmla="*/ 3230 h 758720"/>
              <a:gd name="connsiteX2" fmla="*/ 877752 w 2160370"/>
              <a:gd name="connsiteY2" fmla="*/ 758720 h 758720"/>
              <a:gd name="connsiteX3" fmla="*/ 1419546 w 2160370"/>
              <a:gd name="connsiteY3" fmla="*/ 34 h 758720"/>
              <a:gd name="connsiteX4" fmla="*/ 1860498 w 2160370"/>
              <a:gd name="connsiteY4" fmla="*/ 723603 h 758720"/>
              <a:gd name="connsiteX5" fmla="*/ 2160370 w 2160370"/>
              <a:gd name="connsiteY5" fmla="*/ 357811 h 758720"/>
              <a:gd name="connsiteX0" fmla="*/ 0 w 2160370"/>
              <a:gd name="connsiteY0" fmla="*/ 736444 h 755510"/>
              <a:gd name="connsiteX1" fmla="*/ 439175 w 2160370"/>
              <a:gd name="connsiteY1" fmla="*/ 20 h 755510"/>
              <a:gd name="connsiteX2" fmla="*/ 877752 w 2160370"/>
              <a:gd name="connsiteY2" fmla="*/ 755510 h 755510"/>
              <a:gd name="connsiteX3" fmla="*/ 1377282 w 2160370"/>
              <a:gd name="connsiteY3" fmla="*/ 3217 h 755510"/>
              <a:gd name="connsiteX4" fmla="*/ 1860498 w 2160370"/>
              <a:gd name="connsiteY4" fmla="*/ 720393 h 755510"/>
              <a:gd name="connsiteX5" fmla="*/ 2160370 w 2160370"/>
              <a:gd name="connsiteY5" fmla="*/ 354601 h 755510"/>
              <a:gd name="connsiteX0" fmla="*/ 0 w 2160370"/>
              <a:gd name="connsiteY0" fmla="*/ 736444 h 755510"/>
              <a:gd name="connsiteX1" fmla="*/ 439175 w 2160370"/>
              <a:gd name="connsiteY1" fmla="*/ 20 h 755510"/>
              <a:gd name="connsiteX2" fmla="*/ 877752 w 2160370"/>
              <a:gd name="connsiteY2" fmla="*/ 755510 h 755510"/>
              <a:gd name="connsiteX3" fmla="*/ 1377282 w 2160370"/>
              <a:gd name="connsiteY3" fmla="*/ 3217 h 755510"/>
              <a:gd name="connsiteX4" fmla="*/ 1860498 w 2160370"/>
              <a:gd name="connsiteY4" fmla="*/ 720393 h 755510"/>
              <a:gd name="connsiteX5" fmla="*/ 2160370 w 2160370"/>
              <a:gd name="connsiteY5" fmla="*/ 354601 h 755510"/>
              <a:gd name="connsiteX0" fmla="*/ 0 w 2160370"/>
              <a:gd name="connsiteY0" fmla="*/ 736444 h 755510"/>
              <a:gd name="connsiteX1" fmla="*/ 439175 w 2160370"/>
              <a:gd name="connsiteY1" fmla="*/ 20 h 755510"/>
              <a:gd name="connsiteX2" fmla="*/ 877752 w 2160370"/>
              <a:gd name="connsiteY2" fmla="*/ 755510 h 755510"/>
              <a:gd name="connsiteX3" fmla="*/ 1377282 w 2160370"/>
              <a:gd name="connsiteY3" fmla="*/ 3217 h 755510"/>
              <a:gd name="connsiteX4" fmla="*/ 1860498 w 2160370"/>
              <a:gd name="connsiteY4" fmla="*/ 720393 h 755510"/>
              <a:gd name="connsiteX5" fmla="*/ 2160370 w 2160370"/>
              <a:gd name="connsiteY5" fmla="*/ 354601 h 755510"/>
              <a:gd name="connsiteX0" fmla="*/ 0 w 2160370"/>
              <a:gd name="connsiteY0" fmla="*/ 736444 h 755510"/>
              <a:gd name="connsiteX1" fmla="*/ 439175 w 2160370"/>
              <a:gd name="connsiteY1" fmla="*/ 20 h 755510"/>
              <a:gd name="connsiteX2" fmla="*/ 877752 w 2160370"/>
              <a:gd name="connsiteY2" fmla="*/ 755510 h 755510"/>
              <a:gd name="connsiteX3" fmla="*/ 1377282 w 2160370"/>
              <a:gd name="connsiteY3" fmla="*/ 3217 h 755510"/>
              <a:gd name="connsiteX4" fmla="*/ 1860498 w 2160370"/>
              <a:gd name="connsiteY4" fmla="*/ 720393 h 755510"/>
              <a:gd name="connsiteX5" fmla="*/ 2160370 w 2160370"/>
              <a:gd name="connsiteY5" fmla="*/ 354601 h 755510"/>
              <a:gd name="connsiteX0" fmla="*/ 0 w 2160370"/>
              <a:gd name="connsiteY0" fmla="*/ 736452 h 755518"/>
              <a:gd name="connsiteX1" fmla="*/ 439175 w 2160370"/>
              <a:gd name="connsiteY1" fmla="*/ 28 h 755518"/>
              <a:gd name="connsiteX2" fmla="*/ 877752 w 2160370"/>
              <a:gd name="connsiteY2" fmla="*/ 755518 h 755518"/>
              <a:gd name="connsiteX3" fmla="*/ 1377282 w 2160370"/>
              <a:gd name="connsiteY3" fmla="*/ 3225 h 755518"/>
              <a:gd name="connsiteX4" fmla="*/ 1860498 w 2160370"/>
              <a:gd name="connsiteY4" fmla="*/ 720401 h 755518"/>
              <a:gd name="connsiteX5" fmla="*/ 2160370 w 2160370"/>
              <a:gd name="connsiteY5" fmla="*/ 354609 h 755518"/>
              <a:gd name="connsiteX0" fmla="*/ 0 w 2165653"/>
              <a:gd name="connsiteY0" fmla="*/ 759866 h 759866"/>
              <a:gd name="connsiteX1" fmla="*/ 444458 w 2165653"/>
              <a:gd name="connsiteY1" fmla="*/ 1 h 759866"/>
              <a:gd name="connsiteX2" fmla="*/ 883035 w 2165653"/>
              <a:gd name="connsiteY2" fmla="*/ 755491 h 759866"/>
              <a:gd name="connsiteX3" fmla="*/ 1382565 w 2165653"/>
              <a:gd name="connsiteY3" fmla="*/ 3198 h 759866"/>
              <a:gd name="connsiteX4" fmla="*/ 1865781 w 2165653"/>
              <a:gd name="connsiteY4" fmla="*/ 720374 h 759866"/>
              <a:gd name="connsiteX5" fmla="*/ 2165653 w 2165653"/>
              <a:gd name="connsiteY5" fmla="*/ 354582 h 759866"/>
              <a:gd name="connsiteX0" fmla="*/ 0 w 2153326"/>
              <a:gd name="connsiteY0" fmla="*/ 759866 h 759866"/>
              <a:gd name="connsiteX1" fmla="*/ 432131 w 2153326"/>
              <a:gd name="connsiteY1" fmla="*/ 1 h 759866"/>
              <a:gd name="connsiteX2" fmla="*/ 870708 w 2153326"/>
              <a:gd name="connsiteY2" fmla="*/ 755491 h 759866"/>
              <a:gd name="connsiteX3" fmla="*/ 1370238 w 2153326"/>
              <a:gd name="connsiteY3" fmla="*/ 3198 h 759866"/>
              <a:gd name="connsiteX4" fmla="*/ 1853454 w 2153326"/>
              <a:gd name="connsiteY4" fmla="*/ 720374 h 759866"/>
              <a:gd name="connsiteX5" fmla="*/ 2153326 w 2153326"/>
              <a:gd name="connsiteY5" fmla="*/ 354582 h 759866"/>
              <a:gd name="connsiteX0" fmla="*/ 0 w 2153326"/>
              <a:gd name="connsiteY0" fmla="*/ 759866 h 759866"/>
              <a:gd name="connsiteX1" fmla="*/ 432131 w 2153326"/>
              <a:gd name="connsiteY1" fmla="*/ 1 h 759866"/>
              <a:gd name="connsiteX2" fmla="*/ 870708 w 2153326"/>
              <a:gd name="connsiteY2" fmla="*/ 755491 h 759866"/>
              <a:gd name="connsiteX3" fmla="*/ 1370238 w 2153326"/>
              <a:gd name="connsiteY3" fmla="*/ 3198 h 759866"/>
              <a:gd name="connsiteX4" fmla="*/ 1853454 w 2153326"/>
              <a:gd name="connsiteY4" fmla="*/ 720374 h 759866"/>
              <a:gd name="connsiteX5" fmla="*/ 2153326 w 2153326"/>
              <a:gd name="connsiteY5" fmla="*/ 354582 h 759866"/>
              <a:gd name="connsiteX0" fmla="*/ 0 w 2153326"/>
              <a:gd name="connsiteY0" fmla="*/ 768389 h 768389"/>
              <a:gd name="connsiteX1" fmla="*/ 405716 w 2153326"/>
              <a:gd name="connsiteY1" fmla="*/ 0 h 768389"/>
              <a:gd name="connsiteX2" fmla="*/ 870708 w 2153326"/>
              <a:gd name="connsiteY2" fmla="*/ 764014 h 768389"/>
              <a:gd name="connsiteX3" fmla="*/ 1370238 w 2153326"/>
              <a:gd name="connsiteY3" fmla="*/ 11721 h 768389"/>
              <a:gd name="connsiteX4" fmla="*/ 1853454 w 2153326"/>
              <a:gd name="connsiteY4" fmla="*/ 728897 h 768389"/>
              <a:gd name="connsiteX5" fmla="*/ 2153326 w 2153326"/>
              <a:gd name="connsiteY5" fmla="*/ 363105 h 768389"/>
              <a:gd name="connsiteX0" fmla="*/ 0 w 2153326"/>
              <a:gd name="connsiteY0" fmla="*/ 768389 h 770410"/>
              <a:gd name="connsiteX1" fmla="*/ 405716 w 2153326"/>
              <a:gd name="connsiteY1" fmla="*/ 0 h 770410"/>
              <a:gd name="connsiteX2" fmla="*/ 840771 w 2153326"/>
              <a:gd name="connsiteY2" fmla="*/ 770407 h 770410"/>
              <a:gd name="connsiteX3" fmla="*/ 1370238 w 2153326"/>
              <a:gd name="connsiteY3" fmla="*/ 11721 h 770410"/>
              <a:gd name="connsiteX4" fmla="*/ 1853454 w 2153326"/>
              <a:gd name="connsiteY4" fmla="*/ 728897 h 770410"/>
              <a:gd name="connsiteX5" fmla="*/ 2153326 w 2153326"/>
              <a:gd name="connsiteY5" fmla="*/ 363105 h 770410"/>
              <a:gd name="connsiteX0" fmla="*/ 0 w 2153326"/>
              <a:gd name="connsiteY0" fmla="*/ 768389 h 770407"/>
              <a:gd name="connsiteX1" fmla="*/ 405716 w 2153326"/>
              <a:gd name="connsiteY1" fmla="*/ 0 h 770407"/>
              <a:gd name="connsiteX2" fmla="*/ 840771 w 2153326"/>
              <a:gd name="connsiteY2" fmla="*/ 770407 h 770407"/>
              <a:gd name="connsiteX3" fmla="*/ 1322691 w 2153326"/>
              <a:gd name="connsiteY3" fmla="*/ 5328 h 770407"/>
              <a:gd name="connsiteX4" fmla="*/ 1853454 w 2153326"/>
              <a:gd name="connsiteY4" fmla="*/ 728897 h 770407"/>
              <a:gd name="connsiteX5" fmla="*/ 2153326 w 2153326"/>
              <a:gd name="connsiteY5" fmla="*/ 363105 h 770407"/>
              <a:gd name="connsiteX0" fmla="*/ 0 w 2153326"/>
              <a:gd name="connsiteY0" fmla="*/ 768389 h 770408"/>
              <a:gd name="connsiteX1" fmla="*/ 405716 w 2153326"/>
              <a:gd name="connsiteY1" fmla="*/ 0 h 770408"/>
              <a:gd name="connsiteX2" fmla="*/ 840771 w 2153326"/>
              <a:gd name="connsiteY2" fmla="*/ 770407 h 770408"/>
              <a:gd name="connsiteX3" fmla="*/ 1324452 w 2153326"/>
              <a:gd name="connsiteY3" fmla="*/ 7459 h 770408"/>
              <a:gd name="connsiteX4" fmla="*/ 1853454 w 2153326"/>
              <a:gd name="connsiteY4" fmla="*/ 728897 h 770408"/>
              <a:gd name="connsiteX5" fmla="*/ 2153326 w 2153326"/>
              <a:gd name="connsiteY5" fmla="*/ 363105 h 770408"/>
              <a:gd name="connsiteX0" fmla="*/ 0 w 2153326"/>
              <a:gd name="connsiteY0" fmla="*/ 768389 h 770408"/>
              <a:gd name="connsiteX1" fmla="*/ 405716 w 2153326"/>
              <a:gd name="connsiteY1" fmla="*/ 0 h 770408"/>
              <a:gd name="connsiteX2" fmla="*/ 840771 w 2153326"/>
              <a:gd name="connsiteY2" fmla="*/ 770407 h 770408"/>
              <a:gd name="connsiteX3" fmla="*/ 1324452 w 2153326"/>
              <a:gd name="connsiteY3" fmla="*/ 7459 h 770408"/>
              <a:gd name="connsiteX4" fmla="*/ 1853454 w 2153326"/>
              <a:gd name="connsiteY4" fmla="*/ 728897 h 770408"/>
              <a:gd name="connsiteX5" fmla="*/ 2153326 w 2153326"/>
              <a:gd name="connsiteY5" fmla="*/ 363105 h 770408"/>
              <a:gd name="connsiteX0" fmla="*/ 0 w 2153326"/>
              <a:gd name="connsiteY0" fmla="*/ 768389 h 773661"/>
              <a:gd name="connsiteX1" fmla="*/ 405716 w 2153326"/>
              <a:gd name="connsiteY1" fmla="*/ 0 h 773661"/>
              <a:gd name="connsiteX2" fmla="*/ 840771 w 2153326"/>
              <a:gd name="connsiteY2" fmla="*/ 770407 h 773661"/>
              <a:gd name="connsiteX3" fmla="*/ 1324452 w 2153326"/>
              <a:gd name="connsiteY3" fmla="*/ 7459 h 773661"/>
              <a:gd name="connsiteX4" fmla="*/ 1793580 w 2153326"/>
              <a:gd name="connsiteY4" fmla="*/ 773648 h 773661"/>
              <a:gd name="connsiteX5" fmla="*/ 2153326 w 2153326"/>
              <a:gd name="connsiteY5" fmla="*/ 363105 h 773661"/>
              <a:gd name="connsiteX0" fmla="*/ 0 w 2153326"/>
              <a:gd name="connsiteY0" fmla="*/ 768389 h 773650"/>
              <a:gd name="connsiteX1" fmla="*/ 405716 w 2153326"/>
              <a:gd name="connsiteY1" fmla="*/ 0 h 773650"/>
              <a:gd name="connsiteX2" fmla="*/ 840771 w 2153326"/>
              <a:gd name="connsiteY2" fmla="*/ 770407 h 773650"/>
              <a:gd name="connsiteX3" fmla="*/ 1324452 w 2153326"/>
              <a:gd name="connsiteY3" fmla="*/ 7459 h 773650"/>
              <a:gd name="connsiteX4" fmla="*/ 1793580 w 2153326"/>
              <a:gd name="connsiteY4" fmla="*/ 773648 h 773650"/>
              <a:gd name="connsiteX5" fmla="*/ 2153326 w 2153326"/>
              <a:gd name="connsiteY5" fmla="*/ 363105 h 7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326" h="773650">
                <a:moveTo>
                  <a:pt x="0" y="768389"/>
                </a:moveTo>
                <a:cubicBezTo>
                  <a:pt x="137636" y="445026"/>
                  <a:pt x="265588" y="-336"/>
                  <a:pt x="405716" y="0"/>
                </a:cubicBezTo>
                <a:cubicBezTo>
                  <a:pt x="545844" y="336"/>
                  <a:pt x="687648" y="769164"/>
                  <a:pt x="840771" y="770407"/>
                </a:cubicBezTo>
                <a:cubicBezTo>
                  <a:pt x="993894" y="771650"/>
                  <a:pt x="1165651" y="6919"/>
                  <a:pt x="1324452" y="7459"/>
                </a:cubicBezTo>
                <a:cubicBezTo>
                  <a:pt x="1483253" y="7999"/>
                  <a:pt x="1609648" y="775196"/>
                  <a:pt x="1793580" y="773648"/>
                </a:cubicBezTo>
                <a:cubicBezTo>
                  <a:pt x="1952859" y="772100"/>
                  <a:pt x="2105335" y="476631"/>
                  <a:pt x="2153326" y="363105"/>
                </a:cubicBezTo>
              </a:path>
            </a:pathLst>
          </a:custGeom>
          <a:ln w="76200">
            <a:solidFill>
              <a:srgbClr val="0043B2"/>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463" dirty="0"/>
          </a:p>
        </p:txBody>
      </p:sp>
      <p:cxnSp>
        <p:nvCxnSpPr>
          <p:cNvPr id="14" name="Straight Connector 9">
            <a:extLst>
              <a:ext uri="{FF2B5EF4-FFF2-40B4-BE49-F238E27FC236}">
                <a16:creationId xmlns:a16="http://schemas.microsoft.com/office/drawing/2014/main" id="{CFC28FF1-D545-4AD9-9BCD-37DB0B23A007}"/>
              </a:ext>
            </a:extLst>
          </p:cNvPr>
          <p:cNvCxnSpPr>
            <a:cxnSpLocks/>
          </p:cNvCxnSpPr>
          <p:nvPr/>
        </p:nvCxnSpPr>
        <p:spPr bwMode="auto">
          <a:xfrm>
            <a:off x="4864329" y="5004335"/>
            <a:ext cx="3935278" cy="3174"/>
          </a:xfrm>
          <a:prstGeom prst="line">
            <a:avLst/>
          </a:prstGeom>
          <a:ln w="28575">
            <a:solidFill>
              <a:srgbClr val="66A1FE"/>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7357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Amazon AWS</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grpSp>
        <p:nvGrpSpPr>
          <p:cNvPr id="32" name="그룹 31"/>
          <p:cNvGrpSpPr/>
          <p:nvPr/>
        </p:nvGrpSpPr>
        <p:grpSpPr>
          <a:xfrm>
            <a:off x="1160167" y="2172208"/>
            <a:ext cx="7566988" cy="4101592"/>
            <a:chOff x="1160167" y="2172208"/>
            <a:chExt cx="7566988" cy="4101592"/>
          </a:xfrm>
        </p:grpSpPr>
        <p:grpSp>
          <p:nvGrpSpPr>
            <p:cNvPr id="31" name="그룹 30"/>
            <p:cNvGrpSpPr/>
            <p:nvPr/>
          </p:nvGrpSpPr>
          <p:grpSpPr>
            <a:xfrm>
              <a:off x="1160167" y="2172208"/>
              <a:ext cx="7566988" cy="4101592"/>
              <a:chOff x="1160167" y="2172208"/>
              <a:chExt cx="7566988" cy="4101592"/>
            </a:xfrm>
          </p:grpSpPr>
          <p:pic>
            <p:nvPicPr>
              <p:cNvPr id="8" name="Picture 6">
                <a:extLst>
                  <a:ext uri="{FF2B5EF4-FFF2-40B4-BE49-F238E27FC236}">
                    <a16:creationId xmlns:a16="http://schemas.microsoft.com/office/drawing/2014/main" id="{06081CDE-7156-4B29-8719-221603480E26}"/>
                  </a:ext>
                </a:extLst>
              </p:cNvPr>
              <p:cNvPicPr>
                <a:picLocks noChangeAspect="1"/>
              </p:cNvPicPr>
              <p:nvPr/>
            </p:nvPicPr>
            <p:blipFill>
              <a:blip r:embed="rId3"/>
              <a:stretch>
                <a:fillRect/>
              </a:stretch>
            </p:blipFill>
            <p:spPr>
              <a:xfrm>
                <a:off x="1160167" y="2172208"/>
                <a:ext cx="7566988" cy="4101592"/>
              </a:xfrm>
              <a:prstGeom prst="rect">
                <a:avLst/>
              </a:prstGeom>
            </p:spPr>
          </p:pic>
          <p:grpSp>
            <p:nvGrpSpPr>
              <p:cNvPr id="7" name="그룹 6"/>
              <p:cNvGrpSpPr/>
              <p:nvPr/>
            </p:nvGrpSpPr>
            <p:grpSpPr>
              <a:xfrm>
                <a:off x="1331117" y="3192305"/>
                <a:ext cx="6965094" cy="3070670"/>
                <a:chOff x="1331117" y="3192305"/>
                <a:chExt cx="6965094" cy="3070670"/>
              </a:xfrm>
            </p:grpSpPr>
            <p:sp>
              <p:nvSpPr>
                <p:cNvPr id="12" name="TextBox 11"/>
                <p:cNvSpPr txBox="1"/>
                <p:nvPr/>
              </p:nvSpPr>
              <p:spPr>
                <a:xfrm>
                  <a:off x="1419225" y="3756514"/>
                  <a:ext cx="1057276"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Kết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nối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trực</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tiếp</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2414588" y="3836461"/>
                  <a:ext cx="1057276"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Quả</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cầu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tuyết</a:t>
                  </a:r>
                  <a:r>
                    <a:rPr lang="en-US" altLang="ko-KR" sz="900" dirty="0">
                      <a:solidFill>
                        <a:srgbClr val="0043B2"/>
                      </a:solidFill>
                      <a:latin typeface="SamsungOne 700" panose="020B0803030303020204" pitchFamily="34" charset="0"/>
                      <a:ea typeface="SamsungOne 700" panose="020B0803030303020204" pitchFamily="34" charset="0"/>
                    </a:rPr>
                    <a:t> AWS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4" name="TextBox 13"/>
                <p:cNvSpPr txBox="1"/>
                <p:nvPr/>
              </p:nvSpPr>
              <p:spPr>
                <a:xfrm>
                  <a:off x="1331117" y="4812572"/>
                  <a:ext cx="1204913"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Amazon Kinesis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5" name="TextBox 14"/>
                <p:cNvSpPr txBox="1"/>
                <p:nvPr/>
              </p:nvSpPr>
              <p:spPr>
                <a:xfrm>
                  <a:off x="2567615" y="4812572"/>
                  <a:ext cx="751221"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AWS IoT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6" name="TextBox 15"/>
                <p:cNvSpPr txBox="1"/>
                <p:nvPr/>
              </p:nvSpPr>
              <p:spPr>
                <a:xfrm>
                  <a:off x="4031175" y="3805048"/>
                  <a:ext cx="479631"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S3</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7" name="TextBox 16"/>
                <p:cNvSpPr txBox="1"/>
                <p:nvPr/>
              </p:nvSpPr>
              <p:spPr>
                <a:xfrm>
                  <a:off x="4787903" y="3756978"/>
                  <a:ext cx="751221"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Amazon</a:t>
                  </a:r>
                </a:p>
                <a:p>
                  <a:pPr algn="ctr"/>
                  <a:r>
                    <a:rPr lang="en-US" altLang="ko-KR" sz="900" dirty="0">
                      <a:solidFill>
                        <a:srgbClr val="0043B2"/>
                      </a:solidFill>
                      <a:latin typeface="SamsungOne 700" panose="020B0803030303020204" pitchFamily="34" charset="0"/>
                      <a:ea typeface="SamsungOne 700" panose="020B0803030303020204" pitchFamily="34" charset="0"/>
                    </a:rPr>
                    <a:t>Glacier</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8" name="TextBox 17"/>
                <p:cNvSpPr txBox="1"/>
                <p:nvPr/>
              </p:nvSpPr>
              <p:spPr>
                <a:xfrm>
                  <a:off x="3762452" y="4868708"/>
                  <a:ext cx="1017076"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Dynamo DB</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9" name="TextBox 18"/>
                <p:cNvSpPr txBox="1"/>
                <p:nvPr/>
              </p:nvSpPr>
              <p:spPr>
                <a:xfrm>
                  <a:off x="4629018" y="4822097"/>
                  <a:ext cx="1085982" cy="461665"/>
                </a:xfrm>
                <a:prstGeom prst="rect">
                  <a:avLst/>
                </a:prstGeom>
                <a:solidFill>
                  <a:schemeClr val="bg1"/>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Dịch</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vụ</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Elaticsearch</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của</a:t>
                  </a:r>
                  <a:r>
                    <a:rPr lang="en-US" altLang="ko-KR" sz="800" dirty="0">
                      <a:solidFill>
                        <a:srgbClr val="0043B2"/>
                      </a:solidFill>
                      <a:latin typeface="SamsungOne 700" panose="020B0803030303020204" pitchFamily="34" charset="0"/>
                      <a:ea typeface="SamsungOne 700" panose="020B0803030303020204" pitchFamily="34" charset="0"/>
                    </a:rPr>
                    <a:t> Amazon</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20" name="TextBox 19"/>
                <p:cNvSpPr txBox="1"/>
                <p:nvPr/>
              </p:nvSpPr>
              <p:spPr>
                <a:xfrm>
                  <a:off x="6587704" y="3201831"/>
                  <a:ext cx="479631"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EMR</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1" name="TextBox 20"/>
                <p:cNvSpPr txBox="1"/>
                <p:nvPr/>
              </p:nvSpPr>
              <p:spPr>
                <a:xfrm>
                  <a:off x="7091298" y="3192305"/>
                  <a:ext cx="1204913"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Amazon Athena</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2" name="TextBox 21"/>
                <p:cNvSpPr txBox="1"/>
                <p:nvPr/>
              </p:nvSpPr>
              <p:spPr>
                <a:xfrm>
                  <a:off x="6464615" y="4016000"/>
                  <a:ext cx="725807"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Amazon</a:t>
                  </a:r>
                </a:p>
                <a:p>
                  <a:pPr algn="ctr"/>
                  <a:r>
                    <a:rPr lang="en-US" altLang="ko-KR" sz="900" dirty="0">
                      <a:solidFill>
                        <a:srgbClr val="0043B2"/>
                      </a:solidFill>
                      <a:latin typeface="SamsungOne 700" panose="020B0803030303020204" pitchFamily="34" charset="0"/>
                      <a:ea typeface="SamsungOne 700" panose="020B0803030303020204" pitchFamily="34" charset="0"/>
                    </a:rPr>
                    <a:t>Redshift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3" name="TextBox 22"/>
                <p:cNvSpPr txBox="1"/>
                <p:nvPr/>
              </p:nvSpPr>
              <p:spPr>
                <a:xfrm>
                  <a:off x="7412735" y="3987311"/>
                  <a:ext cx="725807" cy="338554"/>
                </a:xfrm>
                <a:prstGeom prst="rect">
                  <a:avLst/>
                </a:prstGeom>
                <a:solidFill>
                  <a:schemeClr val="bg1"/>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Học</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máy</a:t>
                  </a:r>
                  <a:r>
                    <a:rPr lang="en-US" altLang="ko-KR" sz="800" dirty="0">
                      <a:solidFill>
                        <a:srgbClr val="0043B2"/>
                      </a:solidFill>
                      <a:latin typeface="SamsungOne 700" panose="020B0803030303020204" pitchFamily="34" charset="0"/>
                      <a:ea typeface="SamsungOne 700" panose="020B0803030303020204" pitchFamily="34" charset="0"/>
                    </a:rPr>
                    <a:t> Amazon</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25" name="TextBox 24"/>
                <p:cNvSpPr txBox="1"/>
                <p:nvPr/>
              </p:nvSpPr>
              <p:spPr>
                <a:xfrm>
                  <a:off x="6634915" y="4947039"/>
                  <a:ext cx="479631"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EC2</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6" name="TextBox 25"/>
                <p:cNvSpPr txBox="1"/>
                <p:nvPr/>
              </p:nvSpPr>
              <p:spPr>
                <a:xfrm>
                  <a:off x="7396825" y="4919600"/>
                  <a:ext cx="757626"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QuickSight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7" name="TextBox 26"/>
                <p:cNvSpPr txBox="1"/>
                <p:nvPr/>
              </p:nvSpPr>
              <p:spPr>
                <a:xfrm>
                  <a:off x="6967042" y="5696205"/>
                  <a:ext cx="757626"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Lambda</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8" name="TextBox 27"/>
                <p:cNvSpPr txBox="1"/>
                <p:nvPr/>
              </p:nvSpPr>
              <p:spPr>
                <a:xfrm>
                  <a:off x="5768975" y="5849465"/>
                  <a:ext cx="1295631"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Đường ống dữ liệu AWS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9" name="TextBox 28"/>
                <p:cNvSpPr txBox="1"/>
                <p:nvPr/>
              </p:nvSpPr>
              <p:spPr>
                <a:xfrm>
                  <a:off x="2549998" y="5849465"/>
                  <a:ext cx="2040133" cy="2308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Dịch vụ di chuyển cơ sở dữ liệu AWS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30" name="TextBox 29"/>
                <p:cNvSpPr txBox="1"/>
                <p:nvPr/>
              </p:nvSpPr>
              <p:spPr>
                <a:xfrm>
                  <a:off x="4690930" y="6032143"/>
                  <a:ext cx="751221"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Keo</a:t>
                  </a:r>
                  <a:r>
                    <a:rPr lang="en-US" altLang="ko-KR" sz="900" dirty="0">
                      <a:solidFill>
                        <a:srgbClr val="0043B2"/>
                      </a:solidFill>
                      <a:latin typeface="SamsungOne 700" panose="020B0803030303020204" pitchFamily="34" charset="0"/>
                      <a:ea typeface="SamsungOne 700" panose="020B0803030303020204" pitchFamily="34" charset="0"/>
                    </a:rPr>
                    <a:t> AWS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grpSp>
          <p:nvGrpSpPr>
            <p:cNvPr id="3" name="그룹 2"/>
            <p:cNvGrpSpPr/>
            <p:nvPr/>
          </p:nvGrpSpPr>
          <p:grpSpPr>
            <a:xfrm>
              <a:off x="1905000" y="2225040"/>
              <a:ext cx="5921090" cy="523220"/>
              <a:chOff x="1905000" y="2209800"/>
              <a:chExt cx="5921090" cy="523220"/>
            </a:xfrm>
          </p:grpSpPr>
          <p:sp>
            <p:nvSpPr>
              <p:cNvPr id="2" name="TextBox 1"/>
              <p:cNvSpPr txBox="1"/>
              <p:nvPr/>
            </p:nvSpPr>
            <p:spPr>
              <a:xfrm>
                <a:off x="1905000" y="2209800"/>
                <a:ext cx="876300" cy="523220"/>
              </a:xfrm>
              <a:prstGeom prst="rect">
                <a:avLst/>
              </a:prstGeom>
              <a:solidFill>
                <a:schemeClr val="bg1"/>
              </a:solidFill>
            </p:spPr>
            <p:txBody>
              <a:bodyPr wrap="square" rtlCol="0">
                <a:spAutoFit/>
              </a:bodyPr>
              <a:lstStyle/>
              <a:p>
                <a:pPr algn="ctr"/>
                <a:r>
                  <a:rPr lang="en-US" altLang="ko-KR" sz="1400" dirty="0">
                    <a:solidFill>
                      <a:srgbClr val="0043B2"/>
                    </a:solidFill>
                    <a:latin typeface="SamsungOne 700" panose="020B0803030303020204" pitchFamily="34" charset="0"/>
                    <a:ea typeface="SamsungOne 700" panose="020B0803030303020204" pitchFamily="34" charset="0"/>
                  </a:rPr>
                  <a:t>Thu </a:t>
                </a:r>
                <a:r>
                  <a:rPr lang="en-US" altLang="ko-KR" sz="1400" dirty="0" err="1">
                    <a:solidFill>
                      <a:srgbClr val="0043B2"/>
                    </a:solidFill>
                    <a:latin typeface="SamsungOne 700" panose="020B0803030303020204" pitchFamily="34" charset="0"/>
                    <a:ea typeface="SamsungOne 700" panose="020B0803030303020204" pitchFamily="34" charset="0"/>
                  </a:rPr>
                  <a:t>thập</a:t>
                </a: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sp>
            <p:nvSpPr>
              <p:cNvPr id="10" name="TextBox 9"/>
              <p:cNvSpPr txBox="1"/>
              <p:nvPr/>
            </p:nvSpPr>
            <p:spPr>
              <a:xfrm>
                <a:off x="4305300" y="2209800"/>
                <a:ext cx="876300" cy="307777"/>
              </a:xfrm>
              <a:prstGeom prst="rect">
                <a:avLst/>
              </a:prstGeom>
              <a:solidFill>
                <a:schemeClr val="bg1"/>
              </a:solidFill>
            </p:spPr>
            <p:txBody>
              <a:bodyPr wrap="square" rtlCol="0">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Lưu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trữ</a:t>
                </a: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sp>
            <p:nvSpPr>
              <p:cNvPr id="11" name="TextBox 10"/>
              <p:cNvSpPr txBox="1"/>
              <p:nvPr/>
            </p:nvSpPr>
            <p:spPr>
              <a:xfrm>
                <a:off x="6827520" y="2209800"/>
                <a:ext cx="998570" cy="307777"/>
              </a:xfrm>
              <a:prstGeom prst="rect">
                <a:avLst/>
              </a:prstGeom>
              <a:solidFill>
                <a:schemeClr val="bg1"/>
              </a:solidFill>
            </p:spPr>
            <p:txBody>
              <a:bodyPr wrap="square" rtlCol="0">
                <a:spAutoFit/>
              </a:bodyP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endParaRPr lang="ko-KR" altLang="en-US" sz="1400" dirty="0">
                  <a:solidFill>
                    <a:srgbClr val="0043B2"/>
                  </a:solidFill>
                  <a:latin typeface="SamsungOne 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3930817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Amazon AWS</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Phân</a:t>
            </a:r>
            <a:r>
              <a:rPr lang="en-US" altLang="ko-KR" dirty="0"/>
              <a:t> </a:t>
            </a:r>
            <a:r>
              <a:rPr lang="en-US" altLang="ko-KR" dirty="0" err="1"/>
              <a:t>tích</a:t>
            </a:r>
            <a:r>
              <a:rPr lang="en-US" altLang="ko-KR" dirty="0"/>
              <a:t> Big Data </a:t>
            </a:r>
            <a:r>
              <a:rPr lang="en-US" altLang="ko-KR" dirty="0" err="1"/>
              <a:t>theo</a:t>
            </a:r>
            <a:r>
              <a:rPr lang="en-US" altLang="ko-KR" dirty="0"/>
              <a:t> </a:t>
            </a:r>
            <a:r>
              <a:rPr lang="en-US" altLang="ko-KR" dirty="0" err="1"/>
              <a:t>yêu</a:t>
            </a:r>
            <a:r>
              <a:rPr lang="en-US" altLang="ko-KR" dirty="0"/>
              <a:t> </a:t>
            </a:r>
            <a:r>
              <a:rPr lang="en-US" altLang="ko-KR" dirty="0" err="1"/>
              <a:t>cầu</a:t>
            </a:r>
            <a:endParaRPr lang="ko-KR" altLang="en-US" dirty="0"/>
          </a:p>
        </p:txBody>
      </p:sp>
      <p:grpSp>
        <p:nvGrpSpPr>
          <p:cNvPr id="26" name="그룹 25"/>
          <p:cNvGrpSpPr/>
          <p:nvPr/>
        </p:nvGrpSpPr>
        <p:grpSpPr>
          <a:xfrm>
            <a:off x="997489" y="3289176"/>
            <a:ext cx="7873294" cy="2725669"/>
            <a:chOff x="801167" y="3176194"/>
            <a:chExt cx="7873294" cy="2725669"/>
          </a:xfrm>
        </p:grpSpPr>
        <p:pic>
          <p:nvPicPr>
            <p:cNvPr id="8" name="그림 4">
              <a:extLst>
                <a:ext uri="{FF2B5EF4-FFF2-40B4-BE49-F238E27FC236}">
                  <a16:creationId xmlns:a16="http://schemas.microsoft.com/office/drawing/2014/main" id="{04C529E1-5047-4E21-A751-0ABD876FF1E9}"/>
                </a:ext>
              </a:extLst>
            </p:cNvPr>
            <p:cNvPicPr>
              <a:picLocks noChangeAspect="1"/>
            </p:cNvPicPr>
            <p:nvPr/>
          </p:nvPicPr>
          <p:blipFill>
            <a:blip r:embed="rId3"/>
            <a:stretch>
              <a:fillRect/>
            </a:stretch>
          </p:blipFill>
          <p:spPr>
            <a:xfrm>
              <a:off x="801167" y="3176194"/>
              <a:ext cx="7873294" cy="2679948"/>
            </a:xfrm>
            <a:prstGeom prst="rect">
              <a:avLst/>
            </a:prstGeom>
          </p:spPr>
        </p:pic>
        <p:sp>
          <p:nvSpPr>
            <p:cNvPr id="9" name="TextBox 8"/>
            <p:cNvSpPr txBox="1"/>
            <p:nvPr/>
          </p:nvSpPr>
          <p:spPr>
            <a:xfrm>
              <a:off x="897997" y="4031197"/>
              <a:ext cx="1642003" cy="6463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Dữ liệu đơn đặt hàng, hàng tồn kho và xu hướng từ nhiều địa điểm trực tuyến và thực tế</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1" name="TextBox 10"/>
            <p:cNvSpPr txBox="1"/>
            <p:nvPr/>
          </p:nvSpPr>
          <p:spPr>
            <a:xfrm>
              <a:off x="2540000" y="4031197"/>
              <a:ext cx="1019703"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Dữ liệu được tải lên S3 để dàn dựng</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3783895" y="4031197"/>
              <a:ext cx="1591018" cy="6463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Amazon EMR với các phiên bản spot được dùng để sắp xếp, tổng hợp và nối các bộ dữ liệu</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5492425" y="4031197"/>
              <a:ext cx="1384326"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Dữ liệu đã xử lý được tải vào Amazon Redshift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4" name="TextBox 13"/>
            <p:cNvSpPr txBox="1"/>
            <p:nvPr/>
          </p:nvSpPr>
          <p:spPr>
            <a:xfrm>
              <a:off x="7047603" y="4031197"/>
              <a:ext cx="1443935" cy="507831"/>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Báo</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cáo</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ứng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dụng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kinh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doanh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kinh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doanh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thông</a:t>
              </a:r>
              <a:r>
                <a:rPr lang="en-US" altLang="ko-KR" sz="900" dirty="0">
                  <a:solidFill>
                    <a:srgbClr val="0043B2"/>
                  </a:solidFill>
                  <a:latin typeface="SamsungOne 700" panose="020B0803030303020204" pitchFamily="34" charset="0"/>
                  <a:ea typeface="SamsungOne 700" panose="020B0803030303020204" pitchFamily="34" charset="0"/>
                </a:rPr>
                <a:t> minh</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nvGrpSpPr>
            <p:cNvPr id="3" name="그룹 2"/>
            <p:cNvGrpSpPr/>
            <p:nvPr/>
          </p:nvGrpSpPr>
          <p:grpSpPr>
            <a:xfrm>
              <a:off x="1985645" y="3582473"/>
              <a:ext cx="751204" cy="276999"/>
              <a:chOff x="1985645" y="3582473"/>
              <a:chExt cx="751204" cy="276999"/>
            </a:xfrm>
          </p:grpSpPr>
          <p:sp>
            <p:nvSpPr>
              <p:cNvPr id="2" name="직사각형 1"/>
              <p:cNvSpPr/>
              <p:nvPr/>
            </p:nvSpPr>
            <p:spPr>
              <a:xfrm>
                <a:off x="2070100" y="3667125"/>
                <a:ext cx="581025" cy="92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TextBox 16"/>
              <p:cNvSpPr txBox="1"/>
              <p:nvPr/>
            </p:nvSpPr>
            <p:spPr>
              <a:xfrm>
                <a:off x="1985645" y="3582473"/>
                <a:ext cx="751204" cy="276999"/>
              </a:xfrm>
              <a:prstGeom prst="rect">
                <a:avLst/>
              </a:prstGeom>
              <a:noFill/>
            </p:spPr>
            <p:txBody>
              <a:bodyPr wrap="square" rtlCol="0">
                <a:spAutoFit/>
              </a:bodyPr>
              <a:lstStyle/>
              <a:p>
                <a:pPr algn="ctr"/>
                <a:r>
                  <a:rPr lang="en-US" altLang="ko-KR" sz="600" dirty="0">
                    <a:solidFill>
                      <a:srgbClr val="0043B2"/>
                    </a:solidFill>
                    <a:latin typeface="SamsungOne 700" panose="020B0803030303020204" pitchFamily="34" charset="0"/>
                    <a:ea typeface="SamsungOne 700" panose="020B0803030303020204" pitchFamily="34" charset="0"/>
                  </a:rPr>
                  <a:t>CẬP NHẬT BATCH</a:t>
                </a:r>
                <a:endParaRPr lang="ko-KR" altLang="en-US" sz="600" dirty="0">
                  <a:solidFill>
                    <a:srgbClr val="0043B2"/>
                  </a:solidFill>
                  <a:latin typeface="SamsungOne 700" panose="020B0803030303020204" pitchFamily="34" charset="0"/>
                  <a:ea typeface="SamsungOneKorean 400" panose="020B0503030303020204" pitchFamily="50" charset="-127"/>
                </a:endParaRPr>
              </a:p>
            </p:txBody>
          </p:sp>
        </p:grpSp>
        <p:grpSp>
          <p:nvGrpSpPr>
            <p:cNvPr id="21" name="그룹 20"/>
            <p:cNvGrpSpPr/>
            <p:nvPr/>
          </p:nvGrpSpPr>
          <p:grpSpPr>
            <a:xfrm>
              <a:off x="2849561" y="5255532"/>
              <a:ext cx="5717377" cy="646331"/>
              <a:chOff x="2849561" y="5255532"/>
              <a:chExt cx="5717377" cy="646331"/>
            </a:xfrm>
          </p:grpSpPr>
          <p:sp>
            <p:nvSpPr>
              <p:cNvPr id="18" name="TextBox 17"/>
              <p:cNvSpPr txBox="1"/>
              <p:nvPr/>
            </p:nvSpPr>
            <p:spPr>
              <a:xfrm>
                <a:off x="2849561" y="5255532"/>
                <a:ext cx="2160588"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Dữ liệu thời gian thực được tải và xử lý bằng Amazon Kinesis Streams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9" name="TextBox 18"/>
              <p:cNvSpPr txBox="1"/>
              <p:nvPr/>
            </p:nvSpPr>
            <p:spPr>
              <a:xfrm>
                <a:off x="5374913" y="5255532"/>
                <a:ext cx="1345510" cy="507831"/>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thời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gian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thực</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đã</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tải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lên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DynamoDB</a:t>
                </a:r>
                <a:endParaRPr lang="en-US" altLang="ko-KR" sz="900" dirty="0">
                  <a:solidFill>
                    <a:srgbClr val="0043B2"/>
                  </a:solidFill>
                  <a:latin typeface="SamsungOne 700" panose="020B0803030303020204" pitchFamily="34" charset="0"/>
                  <a:ea typeface="SamsungOne 700" panose="020B0803030303020204" pitchFamily="34" charset="0"/>
                </a:endParaRPr>
              </a:p>
            </p:txBody>
          </p:sp>
          <p:sp>
            <p:nvSpPr>
              <p:cNvPr id="20" name="TextBox 19"/>
              <p:cNvSpPr txBox="1"/>
              <p:nvPr/>
            </p:nvSpPr>
            <p:spPr>
              <a:xfrm>
                <a:off x="6782225" y="5255532"/>
                <a:ext cx="1784713" cy="6463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Thông tin cập nhật ngay lập tức có sẵn trực tuyến cho người dùng doanh nghiệp và khách hàng</a:t>
                </a:r>
                <a:endParaRPr lang="en-US" altLang="ko-KR" sz="900" dirty="0">
                  <a:solidFill>
                    <a:srgbClr val="0043B2"/>
                  </a:solidFill>
                  <a:latin typeface="SamsungOne 700" panose="020B0803030303020204" pitchFamily="34" charset="0"/>
                  <a:ea typeface="SamsungOne 700" panose="020B0803030303020204" pitchFamily="34" charset="0"/>
                </a:endParaRPr>
              </a:p>
            </p:txBody>
          </p:sp>
        </p:grpSp>
        <p:grpSp>
          <p:nvGrpSpPr>
            <p:cNvPr id="25" name="그룹 24"/>
            <p:cNvGrpSpPr/>
            <p:nvPr/>
          </p:nvGrpSpPr>
          <p:grpSpPr>
            <a:xfrm>
              <a:off x="1933417" y="4822346"/>
              <a:ext cx="1007586" cy="276999"/>
              <a:chOff x="1933417" y="4822346"/>
              <a:chExt cx="1007586" cy="276999"/>
            </a:xfrm>
          </p:grpSpPr>
          <p:sp>
            <p:nvSpPr>
              <p:cNvPr id="24" name="직사각형 23"/>
              <p:cNvSpPr/>
              <p:nvPr/>
            </p:nvSpPr>
            <p:spPr>
              <a:xfrm>
                <a:off x="2012156" y="4867275"/>
                <a:ext cx="921544"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TextBox 22"/>
              <p:cNvSpPr txBox="1"/>
              <p:nvPr/>
            </p:nvSpPr>
            <p:spPr>
              <a:xfrm>
                <a:off x="1933417" y="4822346"/>
                <a:ext cx="1007586" cy="276999"/>
              </a:xfrm>
              <a:prstGeom prst="rect">
                <a:avLst/>
              </a:prstGeom>
              <a:noFill/>
            </p:spPr>
            <p:txBody>
              <a:bodyPr wrap="square" rtlCol="0">
                <a:spAutoFit/>
              </a:bodyPr>
              <a:lstStyle/>
              <a:p>
                <a:pPr algn="ctr"/>
                <a:r>
                  <a:rPr lang="en-US" altLang="ko-KR" sz="600" dirty="0">
                    <a:solidFill>
                      <a:srgbClr val="0043B2"/>
                    </a:solidFill>
                    <a:latin typeface="SamsungOne 700" panose="020B0803030303020204" pitchFamily="34" charset="0"/>
                    <a:ea typeface="SamsungOne 700" panose="020B0803030303020204" pitchFamily="34" charset="0"/>
                  </a:rPr>
                  <a:t>STREAMING THỜI GIAN THỰC</a:t>
                </a:r>
                <a:endParaRPr lang="ko-KR" altLang="en-US" sz="600" dirty="0">
                  <a:solidFill>
                    <a:srgbClr val="0043B2"/>
                  </a:solidFill>
                  <a:latin typeface="SamsungOne 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170509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9FD5099-D1FA-40FF-9C9F-9C6D482D6186}"/>
              </a:ext>
            </a:extLst>
          </p:cNvPr>
          <p:cNvSpPr>
            <a:spLocks noGrp="1"/>
          </p:cNvSpPr>
          <p:nvPr>
            <p:ph type="body" sz="quarter" idx="10"/>
          </p:nvPr>
        </p:nvSpPr>
        <p:spPr>
          <a:xfrm>
            <a:off x="985322" y="2764034"/>
            <a:ext cx="7339527" cy="1329932"/>
          </a:xfrm>
        </p:spPr>
        <p:txBody>
          <a:bodyPr/>
          <a:lstStyle/>
          <a:p>
            <a:pPr defTabSz="457200">
              <a:defRPr/>
            </a:pPr>
            <a:r>
              <a:rPr lang="en-US" altLang="ko-KR" sz="4400" dirty="0" err="1">
                <a:solidFill>
                  <a:schemeClr val="tx1"/>
                </a:solidFill>
                <a:ea typeface="Samsung Sharp Sans Regular" pitchFamily="2" charset="0"/>
                <a:cs typeface="Samsung Sharp Sans Regular" pitchFamily="2" charset="0"/>
              </a:rPr>
              <a:t>Xử</a:t>
            </a:r>
            <a:r>
              <a:rPr lang="en-US" altLang="ko-KR" sz="4400" dirty="0">
                <a:solidFill>
                  <a:schemeClr val="tx1"/>
                </a:solidFill>
                <a:ea typeface="Samsung Sharp Sans Regular" pitchFamily="2" charset="0"/>
                <a:cs typeface="Samsung Sharp Sans Regular" pitchFamily="2" charset="0"/>
              </a:rPr>
              <a:t> </a:t>
            </a:r>
            <a:r>
              <a:rPr lang="en-US" altLang="ko-KR" sz="4400" dirty="0" err="1">
                <a:solidFill>
                  <a:schemeClr val="tx1"/>
                </a:solidFill>
                <a:ea typeface="Samsung Sharp Sans Regular" pitchFamily="2" charset="0"/>
                <a:cs typeface="Samsung Sharp Sans Regular" pitchFamily="2" charset="0"/>
              </a:rPr>
              <a:t>lý</a:t>
            </a:r>
            <a:r>
              <a:rPr lang="en-US" altLang="ko-KR" sz="4400" dirty="0">
                <a:solidFill>
                  <a:schemeClr val="tx1"/>
                </a:solidFill>
                <a:ea typeface="Samsung Sharp Sans Regular" pitchFamily="2" charset="0"/>
                <a:cs typeface="Samsung Sharp Sans Regular" pitchFamily="2" charset="0"/>
              </a:rPr>
              <a:t> Big Data</a:t>
            </a:r>
          </a:p>
        </p:txBody>
      </p:sp>
      <p:sp>
        <p:nvSpPr>
          <p:cNvPr id="3" name="텍스트 개체 틀 2">
            <a:extLst>
              <a:ext uri="{FF2B5EF4-FFF2-40B4-BE49-F238E27FC236}">
                <a16:creationId xmlns:a16="http://schemas.microsoft.com/office/drawing/2014/main" id="{1AA0D362-A610-41FF-B4E0-21E0B222F97A}"/>
              </a:ext>
            </a:extLst>
          </p:cNvPr>
          <p:cNvSpPr>
            <a:spLocks noGrp="1"/>
          </p:cNvSpPr>
          <p:nvPr>
            <p:ph type="body" sz="quarter" idx="12"/>
          </p:nvPr>
        </p:nvSpPr>
        <p:spPr>
          <a:xfrm>
            <a:off x="985322" y="2213818"/>
            <a:ext cx="5477256" cy="310896"/>
          </a:xfrm>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 </a:t>
            </a:r>
          </a:p>
        </p:txBody>
      </p:sp>
    </p:spTree>
    <p:extLst>
      <p:ext uri="{BB962C8B-B14F-4D97-AF65-F5344CB8AC3E}">
        <p14:creationId xmlns:p14="http://schemas.microsoft.com/office/powerpoint/2010/main" val="2749235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Amazon AWS</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Phân</a:t>
            </a:r>
            <a:r>
              <a:rPr lang="en-US" altLang="ko-KR" dirty="0"/>
              <a:t> </a:t>
            </a:r>
            <a:r>
              <a:rPr lang="en-US" altLang="ko-KR" dirty="0" err="1"/>
              <a:t>tích</a:t>
            </a:r>
            <a:r>
              <a:rPr lang="en-US" altLang="ko-KR" dirty="0"/>
              <a:t> </a:t>
            </a:r>
            <a:r>
              <a:rPr lang="en-US" altLang="ko-KR" dirty="0" err="1"/>
              <a:t>luồng</a:t>
            </a:r>
            <a:r>
              <a:rPr lang="en-US" altLang="ko-KR" dirty="0"/>
              <a:t> </a:t>
            </a:r>
            <a:r>
              <a:rPr lang="en-US" altLang="ko-KR" dirty="0" err="1"/>
              <a:t>nhấp</a:t>
            </a:r>
            <a:r>
              <a:rPr lang="en-US" altLang="ko-KR" dirty="0"/>
              <a:t> </a:t>
            </a:r>
            <a:r>
              <a:rPr lang="en-US" altLang="ko-KR" dirty="0" err="1"/>
              <a:t>chuột</a:t>
            </a:r>
            <a:endParaRPr lang="ko-KR" altLang="en-US" dirty="0"/>
          </a:p>
        </p:txBody>
      </p:sp>
      <p:grpSp>
        <p:nvGrpSpPr>
          <p:cNvPr id="3" name="그룹 2"/>
          <p:cNvGrpSpPr/>
          <p:nvPr/>
        </p:nvGrpSpPr>
        <p:grpSpPr>
          <a:xfrm>
            <a:off x="588553" y="3197660"/>
            <a:ext cx="8922394" cy="2101556"/>
            <a:chOff x="423219" y="3232725"/>
            <a:chExt cx="8922394" cy="2101556"/>
          </a:xfrm>
        </p:grpSpPr>
        <p:pic>
          <p:nvPicPr>
            <p:cNvPr id="8" name="그림 1">
              <a:extLst>
                <a:ext uri="{FF2B5EF4-FFF2-40B4-BE49-F238E27FC236}">
                  <a16:creationId xmlns:a16="http://schemas.microsoft.com/office/drawing/2014/main" id="{57097A02-5484-47E2-A965-FC842C0E08C6}"/>
                </a:ext>
              </a:extLst>
            </p:cNvPr>
            <p:cNvPicPr>
              <a:picLocks noChangeAspect="1"/>
            </p:cNvPicPr>
            <p:nvPr/>
          </p:nvPicPr>
          <p:blipFill>
            <a:blip r:embed="rId3"/>
            <a:stretch>
              <a:fillRect/>
            </a:stretch>
          </p:blipFill>
          <p:spPr>
            <a:xfrm>
              <a:off x="423219" y="3232725"/>
              <a:ext cx="8922394" cy="2101556"/>
            </a:xfrm>
            <a:prstGeom prst="rect">
              <a:avLst/>
            </a:prstGeom>
          </p:spPr>
        </p:pic>
        <p:grpSp>
          <p:nvGrpSpPr>
            <p:cNvPr id="2" name="그룹 1"/>
            <p:cNvGrpSpPr/>
            <p:nvPr/>
          </p:nvGrpSpPr>
          <p:grpSpPr>
            <a:xfrm>
              <a:off x="449612" y="4592213"/>
              <a:ext cx="8582202" cy="507831"/>
              <a:chOff x="449612" y="4592213"/>
              <a:chExt cx="8582202" cy="507831"/>
            </a:xfrm>
          </p:grpSpPr>
          <p:sp>
            <p:nvSpPr>
              <p:cNvPr id="9" name="TextBox 8"/>
              <p:cNvSpPr txBox="1"/>
              <p:nvPr/>
            </p:nvSpPr>
            <p:spPr>
              <a:xfrm>
                <a:off x="449612" y="4592213"/>
                <a:ext cx="1642003"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Gửi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luồng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nhấp</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chuột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tới</a:t>
                </a:r>
                <a:r>
                  <a:rPr lang="en-US" altLang="ko-KR" sz="900" dirty="0">
                    <a:solidFill>
                      <a:srgbClr val="0043B2"/>
                    </a:solidFill>
                    <a:latin typeface="SamsungOne 700" panose="020B0803030303020204" pitchFamily="34" charset="0"/>
                    <a:ea typeface="SamsungOne 700" panose="020B0803030303020204" pitchFamily="34" charset="0"/>
                  </a:rPr>
                  <a:t> Kinesis Streams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1" name="TextBox 10"/>
              <p:cNvSpPr txBox="1"/>
              <p:nvPr/>
            </p:nvSpPr>
            <p:spPr>
              <a:xfrm>
                <a:off x="2569609" y="4592213"/>
                <a:ext cx="1642003"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Kinesis Streams lưu trữ và hiển thị dữ liệu luồng nhấp chuột để xử lý</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4637293" y="4592213"/>
                <a:ext cx="2106407"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Ứng dụng tùy chỉnh được xây dựng trên Thư viện khách kinesis đưa ra các đề xuất nội dung theo thời gian thực</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7389811" y="4592213"/>
                <a:ext cx="1642003"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Người đọc thấy các đề xuất nội dung được cá nhân hóa</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sp>
          <p:nvSpPr>
            <p:cNvPr id="14" name="TextBox 13"/>
            <p:cNvSpPr txBox="1"/>
            <p:nvPr/>
          </p:nvSpPr>
          <p:spPr>
            <a:xfrm>
              <a:off x="3015008" y="4175781"/>
              <a:ext cx="751204" cy="215444"/>
            </a:xfrm>
            <a:prstGeom prst="rect">
              <a:avLst/>
            </a:prstGeom>
            <a:solidFill>
              <a:schemeClr val="bg1"/>
            </a:solidFill>
          </p:spPr>
          <p:txBody>
            <a:bodyPr wrap="square" rtlCol="0">
              <a:spAutoFit/>
            </a:bodyPr>
            <a:lstStyle/>
            <a:p>
              <a:pPr algn="ctr"/>
              <a:r>
                <a:rPr lang="en-US" altLang="ko-KR" sz="800" dirty="0">
                  <a:solidFill>
                    <a:srgbClr val="0043B2"/>
                  </a:solidFill>
                  <a:latin typeface="SamsungOne 700" panose="020B0803030303020204" pitchFamily="34" charset="0"/>
                  <a:ea typeface="SamsungOne 700" panose="020B0803030303020204" pitchFamily="34" charset="0"/>
                </a:rPr>
                <a:t>STREAMS</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68210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Amazon AWS</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vi-VN" altLang="ko-KR" dirty="0"/>
              <a:t>Trích xuất, chuyển đổi và tải theo hướng sự kiện</a:t>
            </a:r>
            <a:endParaRPr lang="ko-KR" altLang="en-US" dirty="0"/>
          </a:p>
        </p:txBody>
      </p:sp>
      <p:grpSp>
        <p:nvGrpSpPr>
          <p:cNvPr id="21" name="그룹 20"/>
          <p:cNvGrpSpPr/>
          <p:nvPr/>
        </p:nvGrpSpPr>
        <p:grpSpPr>
          <a:xfrm>
            <a:off x="911864" y="3245036"/>
            <a:ext cx="8068778" cy="2267260"/>
            <a:chOff x="911864" y="3245036"/>
            <a:chExt cx="8068778" cy="2267260"/>
          </a:xfrm>
        </p:grpSpPr>
        <p:pic>
          <p:nvPicPr>
            <p:cNvPr id="8" name="그림 4">
              <a:extLst>
                <a:ext uri="{FF2B5EF4-FFF2-40B4-BE49-F238E27FC236}">
                  <a16:creationId xmlns:a16="http://schemas.microsoft.com/office/drawing/2014/main" id="{5D3A89A5-F3DA-47E9-8FDD-4621B66523DF}"/>
                </a:ext>
              </a:extLst>
            </p:cNvPr>
            <p:cNvPicPr>
              <a:picLocks noChangeAspect="1"/>
            </p:cNvPicPr>
            <p:nvPr/>
          </p:nvPicPr>
          <p:blipFill>
            <a:blip r:embed="rId3"/>
            <a:stretch>
              <a:fillRect/>
            </a:stretch>
          </p:blipFill>
          <p:spPr>
            <a:xfrm>
              <a:off x="911864" y="3245036"/>
              <a:ext cx="8068778" cy="2267260"/>
            </a:xfrm>
            <a:prstGeom prst="rect">
              <a:avLst/>
            </a:prstGeom>
          </p:spPr>
        </p:pic>
        <p:grpSp>
          <p:nvGrpSpPr>
            <p:cNvPr id="3" name="그룹 2"/>
            <p:cNvGrpSpPr/>
            <p:nvPr/>
          </p:nvGrpSpPr>
          <p:grpSpPr>
            <a:xfrm>
              <a:off x="1086433" y="3417941"/>
              <a:ext cx="7790987" cy="2030150"/>
              <a:chOff x="1086433" y="3417941"/>
              <a:chExt cx="7790987" cy="2030150"/>
            </a:xfrm>
          </p:grpSpPr>
          <p:sp>
            <p:nvSpPr>
              <p:cNvPr id="10" name="TextBox 9"/>
              <p:cNvSpPr txBox="1"/>
              <p:nvPr/>
            </p:nvSpPr>
            <p:spPr>
              <a:xfrm>
                <a:off x="1086433" y="4940260"/>
                <a:ext cx="932867"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Đơn đặt hàng trực tuyến được đặt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1" name="TextBox 10"/>
              <p:cNvSpPr txBox="1"/>
              <p:nvPr/>
            </p:nvSpPr>
            <p:spPr>
              <a:xfrm>
                <a:off x="2244669" y="4940260"/>
                <a:ext cx="1504367"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Dữ liệu đặt hàng được lưu trữ trong cơ sở dữ liệu hoạt động</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4770381" y="4940260"/>
                <a:ext cx="2163819"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Lambda </a:t>
                </a:r>
                <a:r>
                  <a:rPr lang="en-US" altLang="ko-KR" sz="900" dirty="0" err="1">
                    <a:solidFill>
                      <a:srgbClr val="0043B2"/>
                    </a:solidFill>
                    <a:latin typeface="SamsungOne 700" panose="020B0803030303020204" pitchFamily="34" charset="0"/>
                    <a:ea typeface="SamsungOne 700" panose="020B0803030303020204" pitchFamily="34" charset="0"/>
                  </a:rPr>
                  <a:t>chạy</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mã</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chuyển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đổi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tải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kết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quả</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vào</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kho</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7247467" y="4901110"/>
                <a:ext cx="1629953"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Phân tích được tạo từ </a:t>
                </a:r>
                <a:endParaRPr lang="en-US" altLang="ko-KR" sz="900" dirty="0">
                  <a:solidFill>
                    <a:srgbClr val="0043B2"/>
                  </a:solidFill>
                  <a:latin typeface="SamsungOne 700" panose="020B0803030303020204" pitchFamily="34" charset="0"/>
                  <a:ea typeface="SamsungOne 700" panose="020B0803030303020204" pitchFamily="34" charset="0"/>
                </a:endParaRPr>
              </a:p>
              <a:p>
                <a:pPr algn="ctr"/>
                <a:r>
                  <a:rPr lang="vi-VN" altLang="ko-KR" sz="900" dirty="0">
                    <a:solidFill>
                      <a:srgbClr val="0043B2"/>
                    </a:solidFill>
                    <a:latin typeface="SamsungOne 700" panose="020B0803030303020204" pitchFamily="34" charset="0"/>
                    <a:ea typeface="SamsungOne 700" panose="020B0803030303020204" pitchFamily="34" charset="0"/>
                  </a:rPr>
                  <a:t>dữ liệu</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nvGrpSpPr>
              <p:cNvPr id="2" name="그룹 1"/>
              <p:cNvGrpSpPr/>
              <p:nvPr/>
            </p:nvGrpSpPr>
            <p:grpSpPr>
              <a:xfrm>
                <a:off x="2487556" y="4660280"/>
                <a:ext cx="4554995" cy="230832"/>
                <a:chOff x="2487556" y="4634880"/>
                <a:chExt cx="4554995" cy="230832"/>
              </a:xfrm>
            </p:grpSpPr>
            <p:sp>
              <p:nvSpPr>
                <p:cNvPr id="16" name="TextBox 15"/>
                <p:cNvSpPr txBox="1"/>
                <p:nvPr/>
              </p:nvSpPr>
              <p:spPr>
                <a:xfrm>
                  <a:off x="2487556" y="4634880"/>
                  <a:ext cx="932867"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DyanamoDB</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7" name="TextBox 16"/>
                <p:cNvSpPr txBox="1"/>
                <p:nvPr/>
              </p:nvSpPr>
              <p:spPr>
                <a:xfrm>
                  <a:off x="4598456" y="4634880"/>
                  <a:ext cx="932867"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Lambda</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8" name="TextBox 17"/>
                <p:cNvSpPr txBox="1"/>
                <p:nvPr/>
              </p:nvSpPr>
              <p:spPr>
                <a:xfrm>
                  <a:off x="6109684" y="4634880"/>
                  <a:ext cx="932867"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Redshift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sp>
            <p:nvSpPr>
              <p:cNvPr id="19" name="TextBox 18"/>
              <p:cNvSpPr txBox="1"/>
              <p:nvPr/>
            </p:nvSpPr>
            <p:spPr>
              <a:xfrm>
                <a:off x="3534723" y="3821678"/>
                <a:ext cx="907103"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Lambda được kích hoạt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0" name="TextBox 19"/>
              <p:cNvSpPr txBox="1"/>
              <p:nvPr/>
            </p:nvSpPr>
            <p:spPr>
              <a:xfrm>
                <a:off x="3878361" y="3417941"/>
                <a:ext cx="2074763"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Ví</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dụ</a:t>
                </a:r>
                <a:r>
                  <a:rPr lang="en-US" altLang="ko-KR" sz="900" dirty="0">
                    <a:solidFill>
                      <a:srgbClr val="0043B2"/>
                    </a:solidFill>
                    <a:latin typeface="SamsungOne 700" panose="020B0803030303020204" pitchFamily="34" charset="0"/>
                    <a:ea typeface="SamsungOne 700" panose="020B0803030303020204" pitchFamily="34" charset="0"/>
                  </a:rPr>
                  <a:t>: Kho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bán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lẻ</a:t>
                </a:r>
                <a:r>
                  <a:rPr lang="en-US" altLang="ko-KR" sz="900" dirty="0">
                    <a:solidFill>
                      <a:srgbClr val="0043B2"/>
                    </a:solidFill>
                    <a:latin typeface="SamsungOne 700" panose="020B0803030303020204" pitchFamily="34" charset="0"/>
                    <a:ea typeface="SamsungOne 700" panose="020B0803030303020204" pitchFamily="34" charset="0"/>
                  </a:rPr>
                  <a:t> ETL</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1602328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a:t>
            </a:r>
            <a:r>
              <a:rPr lang="en-US" altLang="ko-KR" dirty="0" err="1">
                <a:ea typeface="SamsungOneKorean 400" panose="020B0503030303020204" pitchFamily="50" charset="-127"/>
              </a:rPr>
              <a:t>Datatrên</a:t>
            </a:r>
            <a:r>
              <a:rPr lang="en-US" altLang="ko-KR" dirty="0">
                <a:ea typeface="SamsungOneKorean 400" panose="020B0503030303020204" pitchFamily="50" charset="-127"/>
              </a:rPr>
              <a:t> Microsoft Azure</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Công</a:t>
            </a:r>
            <a:r>
              <a:rPr lang="en-US" altLang="ko-KR" dirty="0"/>
              <a:t> </a:t>
            </a:r>
            <a:r>
              <a:rPr lang="en-US" altLang="ko-KR" dirty="0" err="1"/>
              <a:t>cụ</a:t>
            </a:r>
            <a:r>
              <a:rPr lang="en-US" altLang="ko-KR" dirty="0"/>
              <a:t> Big Data </a:t>
            </a:r>
            <a:r>
              <a:rPr lang="en-US" altLang="ko-KR" dirty="0" err="1"/>
              <a:t>trong</a:t>
            </a:r>
            <a:r>
              <a:rPr lang="en-US" altLang="ko-KR" dirty="0"/>
              <a:t> Microsoft Azure</a:t>
            </a:r>
            <a:endParaRPr lang="ko-KR" altLang="en-US" dirty="0"/>
          </a:p>
        </p:txBody>
      </p:sp>
      <p:grpSp>
        <p:nvGrpSpPr>
          <p:cNvPr id="19" name="그룹 18"/>
          <p:cNvGrpSpPr/>
          <p:nvPr/>
        </p:nvGrpSpPr>
        <p:grpSpPr>
          <a:xfrm>
            <a:off x="702365" y="2812880"/>
            <a:ext cx="8587441" cy="3296374"/>
            <a:chOff x="702365" y="2812880"/>
            <a:chExt cx="8587441" cy="3296374"/>
          </a:xfrm>
        </p:grpSpPr>
        <p:grpSp>
          <p:nvGrpSpPr>
            <p:cNvPr id="15" name="그룹 14"/>
            <p:cNvGrpSpPr/>
            <p:nvPr/>
          </p:nvGrpSpPr>
          <p:grpSpPr>
            <a:xfrm>
              <a:off x="702365" y="2812881"/>
              <a:ext cx="2295414" cy="3296372"/>
              <a:chOff x="702365" y="2812881"/>
              <a:chExt cx="2295414" cy="3296372"/>
            </a:xfrm>
          </p:grpSpPr>
          <p:sp>
            <p:nvSpPr>
              <p:cNvPr id="25" name="모서리가 둥근 직사각형 1">
                <a:extLst>
                  <a:ext uri="{FF2B5EF4-FFF2-40B4-BE49-F238E27FC236}">
                    <a16:creationId xmlns:a16="http://schemas.microsoft.com/office/drawing/2014/main" id="{8EA429CC-E551-4941-8320-5081D70CA017}"/>
                  </a:ext>
                </a:extLst>
              </p:cNvPr>
              <p:cNvSpPr/>
              <p:nvPr/>
            </p:nvSpPr>
            <p:spPr>
              <a:xfrm>
                <a:off x="702365" y="2976871"/>
                <a:ext cx="2295414" cy="3132382"/>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모서리가 둥근 직사각형 92">
                <a:extLst>
                  <a:ext uri="{FF2B5EF4-FFF2-40B4-BE49-F238E27FC236}">
                    <a16:creationId xmlns:a16="http://schemas.microsoft.com/office/drawing/2014/main" id="{F16E6D05-FB1F-4AAC-8FC2-C29DEDE11167}"/>
                  </a:ext>
                </a:extLst>
              </p:cNvPr>
              <p:cNvSpPr/>
              <p:nvPr/>
            </p:nvSpPr>
            <p:spPr>
              <a:xfrm>
                <a:off x="1123588" y="2812881"/>
                <a:ext cx="1501791" cy="327978"/>
              </a:xfrm>
              <a:prstGeom prst="roundRect">
                <a:avLst>
                  <a:gd name="adj" fmla="val 322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Nhập</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nvGrpSpPr>
              <p:cNvPr id="10" name="그룹 9"/>
              <p:cNvGrpSpPr/>
              <p:nvPr/>
            </p:nvGrpSpPr>
            <p:grpSpPr>
              <a:xfrm>
                <a:off x="794647" y="3168064"/>
                <a:ext cx="2053011" cy="2918694"/>
                <a:chOff x="794647" y="3168064"/>
                <a:chExt cx="2053011" cy="2918694"/>
              </a:xfrm>
            </p:grpSpPr>
            <p:pic>
              <p:nvPicPr>
                <p:cNvPr id="1028" name="Picture 4" descr="MS Azure를 활용한 빅 데이터 시나리오 아키텍처 - BESPINGLOBAL">
                  <a:extLst>
                    <a:ext uri="{FF2B5EF4-FFF2-40B4-BE49-F238E27FC236}">
                      <a16:creationId xmlns:a16="http://schemas.microsoft.com/office/drawing/2014/main" id="{5DF59B29-1408-421C-A778-95BFE7C39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4" t="12651" r="77176" b="32813"/>
                <a:stretch/>
              </p:blipFill>
              <p:spPr bwMode="auto">
                <a:xfrm>
                  <a:off x="841863" y="3168064"/>
                  <a:ext cx="1956912" cy="291409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794647" y="3777564"/>
                  <a:ext cx="2053011" cy="2309194"/>
                  <a:chOff x="794647" y="3777564"/>
                  <a:chExt cx="2053011" cy="2309194"/>
                </a:xfrm>
              </p:grpSpPr>
              <p:sp>
                <p:nvSpPr>
                  <p:cNvPr id="21" name="TextBox 20"/>
                  <p:cNvSpPr txBox="1"/>
                  <p:nvPr/>
                </p:nvSpPr>
                <p:spPr>
                  <a:xfrm>
                    <a:off x="794647" y="3777564"/>
                    <a:ext cx="932867"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Nhà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máy</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Azure</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2" name="TextBox 21"/>
                  <p:cNvSpPr txBox="1"/>
                  <p:nvPr/>
                </p:nvSpPr>
                <p:spPr>
                  <a:xfrm>
                    <a:off x="1914791" y="3777564"/>
                    <a:ext cx="932867" cy="507831"/>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Korean 400" panose="020B0503030303020204" pitchFamily="50" charset="-127"/>
                      </a:rPr>
                      <a:t>Dịch</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vụ</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xuất</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nhập</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khẩu</a:t>
                    </a:r>
                    <a:r>
                      <a:rPr lang="en-US" altLang="ko-KR" sz="900" dirty="0">
                        <a:solidFill>
                          <a:srgbClr val="0043B2"/>
                        </a:solidFill>
                        <a:latin typeface="SamsungOne 700" panose="020B0803030303020204" pitchFamily="34" charset="0"/>
                        <a:ea typeface="SamsungOneKorean 400" panose="020B0503030303020204" pitchFamily="50" charset="-127"/>
                      </a:rPr>
                      <a:t> Azure</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3" name="TextBox 22"/>
                  <p:cNvSpPr txBox="1"/>
                  <p:nvPr/>
                </p:nvSpPr>
                <p:spPr>
                  <a:xfrm>
                    <a:off x="794647" y="4789842"/>
                    <a:ext cx="932867"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Korean 400" panose="020B0503030303020204" pitchFamily="50" charset="-127"/>
                      </a:rPr>
                      <a:t>Azure CLI</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4" name="TextBox 23"/>
                  <p:cNvSpPr txBox="1"/>
                  <p:nvPr/>
                </p:nvSpPr>
                <p:spPr>
                  <a:xfrm>
                    <a:off x="1914791" y="4789842"/>
                    <a:ext cx="932867"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Korean 400" panose="020B0503030303020204" pitchFamily="50" charset="-127"/>
                      </a:rPr>
                      <a:t>Azure SDK</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36" name="TextBox 35"/>
                  <p:cNvSpPr txBox="1"/>
                  <p:nvPr/>
                </p:nvSpPr>
                <p:spPr>
                  <a:xfrm>
                    <a:off x="794647" y="5717426"/>
                    <a:ext cx="932867"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Korean 400" panose="020B0503030303020204" pitchFamily="50" charset="-127"/>
                      </a:rPr>
                      <a:t>Azure</a:t>
                    </a:r>
                  </a:p>
                  <a:p>
                    <a:pPr algn="ctr"/>
                    <a:r>
                      <a:rPr lang="en-US" altLang="ko-KR" sz="900" dirty="0">
                        <a:solidFill>
                          <a:srgbClr val="0043B2"/>
                        </a:solidFill>
                        <a:latin typeface="SamsungOne 700" panose="020B0803030303020204" pitchFamily="34" charset="0"/>
                        <a:ea typeface="SamsungOneKorean 400" panose="020B0503030303020204" pitchFamily="50" charset="-127"/>
                      </a:rPr>
                      <a:t>IoT HUB</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37" name="TextBox 36"/>
                  <p:cNvSpPr txBox="1"/>
                  <p:nvPr/>
                </p:nvSpPr>
                <p:spPr>
                  <a:xfrm>
                    <a:off x="1914791" y="5717426"/>
                    <a:ext cx="932867"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Korean 400" panose="020B0503030303020204" pitchFamily="50" charset="-127"/>
                      </a:rPr>
                      <a:t>Azure</a:t>
                    </a:r>
                  </a:p>
                  <a:p>
                    <a:pPr algn="ctr"/>
                    <a:r>
                      <a:rPr lang="en-US" altLang="ko-KR" sz="900" dirty="0">
                        <a:solidFill>
                          <a:srgbClr val="0043B2"/>
                        </a:solidFill>
                        <a:latin typeface="SamsungOne 700" panose="020B0803030303020204" pitchFamily="34" charset="0"/>
                        <a:ea typeface="SamsungOneKorean 400" panose="020B0503030303020204" pitchFamily="50" charset="-127"/>
                      </a:rPr>
                      <a:t>Event HUBS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grpSp>
        <p:grpSp>
          <p:nvGrpSpPr>
            <p:cNvPr id="16" name="그룹 15"/>
            <p:cNvGrpSpPr/>
            <p:nvPr/>
          </p:nvGrpSpPr>
          <p:grpSpPr>
            <a:xfrm>
              <a:off x="3152086" y="2812881"/>
              <a:ext cx="1939180" cy="3296373"/>
              <a:chOff x="3194126" y="2812881"/>
              <a:chExt cx="1939180" cy="3296373"/>
            </a:xfrm>
          </p:grpSpPr>
          <p:sp>
            <p:nvSpPr>
              <p:cNvPr id="27" name="모서리가 둥근 직사각형 1">
                <a:extLst>
                  <a:ext uri="{FF2B5EF4-FFF2-40B4-BE49-F238E27FC236}">
                    <a16:creationId xmlns:a16="http://schemas.microsoft.com/office/drawing/2014/main" id="{7C84B03E-1419-408E-A45C-B087D44E6FFD}"/>
                  </a:ext>
                </a:extLst>
              </p:cNvPr>
              <p:cNvSpPr/>
              <p:nvPr/>
            </p:nvSpPr>
            <p:spPr>
              <a:xfrm>
                <a:off x="3194126" y="2976872"/>
                <a:ext cx="1939180" cy="3132382"/>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모서리가 둥근 직사각형 92">
                <a:extLst>
                  <a:ext uri="{FF2B5EF4-FFF2-40B4-BE49-F238E27FC236}">
                    <a16:creationId xmlns:a16="http://schemas.microsoft.com/office/drawing/2014/main" id="{652F8940-FBC6-478B-9656-6BFD96D63F6C}"/>
                  </a:ext>
                </a:extLst>
              </p:cNvPr>
              <p:cNvSpPr/>
              <p:nvPr/>
            </p:nvSpPr>
            <p:spPr>
              <a:xfrm>
                <a:off x="3399035" y="2812881"/>
                <a:ext cx="1501791" cy="327978"/>
              </a:xfrm>
              <a:prstGeom prst="roundRect">
                <a:avLst>
                  <a:gd name="adj" fmla="val 322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Lưu</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trữ</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pSp>
            <p:nvGrpSpPr>
              <p:cNvPr id="9" name="그룹 8"/>
              <p:cNvGrpSpPr/>
              <p:nvPr/>
            </p:nvGrpSpPr>
            <p:grpSpPr>
              <a:xfrm>
                <a:off x="3654095" y="3427005"/>
                <a:ext cx="1054087" cy="2379862"/>
                <a:chOff x="3654095" y="3427005"/>
                <a:chExt cx="1054087" cy="2379862"/>
              </a:xfrm>
            </p:grpSpPr>
            <p:grpSp>
              <p:nvGrpSpPr>
                <p:cNvPr id="3" name="그룹 2"/>
                <p:cNvGrpSpPr/>
                <p:nvPr/>
              </p:nvGrpSpPr>
              <p:grpSpPr>
                <a:xfrm>
                  <a:off x="3718743" y="3427005"/>
                  <a:ext cx="932867" cy="1189931"/>
                  <a:chOff x="3718743" y="3427005"/>
                  <a:chExt cx="932867" cy="1189931"/>
                </a:xfrm>
              </p:grpSpPr>
              <p:pic>
                <p:nvPicPr>
                  <p:cNvPr id="1030" name="Picture 6" descr="MS Azure를 활용한 빅 데이터 시나리오 아키텍처 - BESPINGLOBAL">
                    <a:extLst>
                      <a:ext uri="{FF2B5EF4-FFF2-40B4-BE49-F238E27FC236}">
                        <a16:creationId xmlns:a16="http://schemas.microsoft.com/office/drawing/2014/main" id="{AFC1284D-F846-4351-A427-0FA343289A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1" t="33093" r="64021" b="45552"/>
                  <a:stretch/>
                </p:blipFill>
                <p:spPr bwMode="auto">
                  <a:xfrm>
                    <a:off x="3733996" y="3427005"/>
                    <a:ext cx="894284" cy="118993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3718743" y="4195663"/>
                    <a:ext cx="932867" cy="3693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Korean 400" panose="020B0503030303020204" pitchFamily="50" charset="-127"/>
                      </a:rPr>
                      <a:t>Lưu trữ Azure BLOBS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nvGrpSpPr>
                <p:cNvPr id="8" name="그룹 7"/>
                <p:cNvGrpSpPr/>
                <p:nvPr/>
              </p:nvGrpSpPr>
              <p:grpSpPr>
                <a:xfrm>
                  <a:off x="3654095" y="4616936"/>
                  <a:ext cx="1054087" cy="1189931"/>
                  <a:chOff x="3654095" y="4616936"/>
                  <a:chExt cx="1054087" cy="1189931"/>
                </a:xfrm>
              </p:grpSpPr>
              <p:pic>
                <p:nvPicPr>
                  <p:cNvPr id="29" name="Picture 6" descr="MS Azure를 활용한 빅 데이터 시나리오 아키텍처 - BESPINGLOBAL">
                    <a:extLst>
                      <a:ext uri="{FF2B5EF4-FFF2-40B4-BE49-F238E27FC236}">
                        <a16:creationId xmlns:a16="http://schemas.microsoft.com/office/drawing/2014/main" id="{38F0AE49-CE7C-479C-961D-1192A9DF5F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15" t="33093" r="51344" b="45552"/>
                  <a:stretch/>
                </p:blipFill>
                <p:spPr bwMode="auto">
                  <a:xfrm>
                    <a:off x="3654095" y="4616936"/>
                    <a:ext cx="1054087" cy="118993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3701837" y="5348094"/>
                    <a:ext cx="932867" cy="3693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Korean 400" panose="020B0503030303020204" pitchFamily="50" charset="-127"/>
                      </a:rPr>
                      <a:t>Azure Data</a:t>
                    </a:r>
                  </a:p>
                  <a:p>
                    <a:pPr algn="ctr"/>
                    <a:r>
                      <a:rPr lang="en-US" altLang="ko-KR" sz="900" dirty="0">
                        <a:solidFill>
                          <a:srgbClr val="0043B2"/>
                        </a:solidFill>
                        <a:latin typeface="SamsungOne 700" panose="020B0803030303020204" pitchFamily="34" charset="0"/>
                        <a:ea typeface="SamsungOneKorean 400" panose="020B0503030303020204" pitchFamily="50" charset="-127"/>
                      </a:rPr>
                      <a:t>Lake Store</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grpSp>
        <p:grpSp>
          <p:nvGrpSpPr>
            <p:cNvPr id="17" name="그룹 16"/>
            <p:cNvGrpSpPr/>
            <p:nvPr/>
          </p:nvGrpSpPr>
          <p:grpSpPr>
            <a:xfrm>
              <a:off x="5245346" y="2812880"/>
              <a:ext cx="1939180" cy="3296373"/>
              <a:chOff x="5318916" y="2812880"/>
              <a:chExt cx="1939180" cy="3296373"/>
            </a:xfrm>
          </p:grpSpPr>
          <p:sp>
            <p:nvSpPr>
              <p:cNvPr id="30" name="모서리가 둥근 직사각형 1">
                <a:extLst>
                  <a:ext uri="{FF2B5EF4-FFF2-40B4-BE49-F238E27FC236}">
                    <a16:creationId xmlns:a16="http://schemas.microsoft.com/office/drawing/2014/main" id="{A059AB92-E7C4-4AAC-8A23-3B0AE6A131B7}"/>
                  </a:ext>
                </a:extLst>
              </p:cNvPr>
              <p:cNvSpPr/>
              <p:nvPr/>
            </p:nvSpPr>
            <p:spPr>
              <a:xfrm>
                <a:off x="5318916" y="2976871"/>
                <a:ext cx="1939180" cy="3132382"/>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1" name="모서리가 둥근 직사각형 92">
                <a:extLst>
                  <a:ext uri="{FF2B5EF4-FFF2-40B4-BE49-F238E27FC236}">
                    <a16:creationId xmlns:a16="http://schemas.microsoft.com/office/drawing/2014/main" id="{72B5E3BE-5734-4725-9D57-61C4D72C919E}"/>
                  </a:ext>
                </a:extLst>
              </p:cNvPr>
              <p:cNvSpPr/>
              <p:nvPr/>
            </p:nvSpPr>
            <p:spPr>
              <a:xfrm>
                <a:off x="5523825" y="2812880"/>
                <a:ext cx="1501791" cy="327978"/>
              </a:xfrm>
              <a:prstGeom prst="roundRect">
                <a:avLst>
                  <a:gd name="adj" fmla="val 322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Xử</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lý</a:t>
                </a:r>
                <a:endParaRPr lang="en-US" altLang="ko-KR" sz="1400" dirty="0">
                  <a:solidFill>
                    <a:srgbClr val="0043B2"/>
                  </a:solidFill>
                  <a:latin typeface="SamsungOne 700" panose="020B0803030303020204" pitchFamily="34" charset="0"/>
                  <a:ea typeface="SamsungOne 700" panose="020B0803030303020204" pitchFamily="34" charset="0"/>
                </a:endParaRPr>
              </a:p>
            </p:txBody>
          </p:sp>
          <p:grpSp>
            <p:nvGrpSpPr>
              <p:cNvPr id="13" name="그룹 12"/>
              <p:cNvGrpSpPr/>
              <p:nvPr/>
            </p:nvGrpSpPr>
            <p:grpSpPr>
              <a:xfrm>
                <a:off x="5324251" y="3165398"/>
                <a:ext cx="1930605" cy="2940412"/>
                <a:chOff x="5324251" y="3165398"/>
                <a:chExt cx="1930605" cy="2940412"/>
              </a:xfrm>
            </p:grpSpPr>
            <p:pic>
              <p:nvPicPr>
                <p:cNvPr id="32" name="Picture 8" descr="MS Azure를 활용한 빅 데이터 시나리오 아키텍처 - BESPINGLOBAL">
                  <a:extLst>
                    <a:ext uri="{FF2B5EF4-FFF2-40B4-BE49-F238E27FC236}">
                      <a16:creationId xmlns:a16="http://schemas.microsoft.com/office/drawing/2014/main" id="{111F1AB0-FC8D-4182-987E-A0D3FBED7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07" t="12019" r="25443" b="21016"/>
                <a:stretch/>
              </p:blipFill>
              <p:spPr bwMode="auto">
                <a:xfrm>
                  <a:off x="5417756" y="3165398"/>
                  <a:ext cx="1791223" cy="288961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5803718" y="3676343"/>
                  <a:ext cx="1019298" cy="338554"/>
                </a:xfrm>
                <a:prstGeom prst="rect">
                  <a:avLst/>
                </a:prstGeom>
                <a:solidFill>
                  <a:schemeClr val="bg1"/>
                </a:solidFill>
              </p:spPr>
              <p:txBody>
                <a:bodyPr wrap="square" rtlCol="0">
                  <a:spAutoFit/>
                </a:bodyPr>
                <a:lstStyle/>
                <a:p>
                  <a:pPr algn="ctr"/>
                  <a:r>
                    <a:rPr lang="en-US" altLang="ko-KR" sz="800" dirty="0">
                      <a:solidFill>
                        <a:srgbClr val="0043B2"/>
                      </a:solidFill>
                      <a:latin typeface="SamsungOne 700" panose="020B0803030303020204" pitchFamily="34" charset="0"/>
                      <a:ea typeface="SamsungOneKorean 400" panose="020B0503030303020204" pitchFamily="50" charset="-127"/>
                    </a:rPr>
                    <a:t>Kho </a:t>
                  </a:r>
                  <a:r>
                    <a:rPr lang="en-US" altLang="ko-KR" sz="800" dirty="0" err="1">
                      <a:solidFill>
                        <a:srgbClr val="0043B2"/>
                      </a:solidFill>
                      <a:latin typeface="SamsungOne 700" panose="020B0803030303020204" pitchFamily="34" charset="0"/>
                      <a:ea typeface="SamsungOneKorean 400" panose="020B0503030303020204" pitchFamily="50" charset="-127"/>
                    </a:rPr>
                    <a:t>dữ</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liệu</a:t>
                  </a:r>
                  <a:r>
                    <a:rPr lang="en-US" altLang="ko-KR" sz="800" dirty="0">
                      <a:solidFill>
                        <a:srgbClr val="0043B2"/>
                      </a:solidFill>
                      <a:latin typeface="SamsungOne 700" panose="020B0803030303020204" pitchFamily="34" charset="0"/>
                      <a:ea typeface="SamsungOneKorean 400" panose="020B0503030303020204" pitchFamily="50" charset="-127"/>
                    </a:rPr>
                    <a:t> Azure SQL</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41" name="TextBox 40"/>
                <p:cNvSpPr txBox="1"/>
                <p:nvPr/>
              </p:nvSpPr>
              <p:spPr>
                <a:xfrm>
                  <a:off x="5366211" y="4669104"/>
                  <a:ext cx="932867" cy="338554"/>
                </a:xfrm>
                <a:prstGeom prst="rect">
                  <a:avLst/>
                </a:prstGeom>
                <a:solidFill>
                  <a:schemeClr val="bg1"/>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Korean 400" panose="020B0503030303020204" pitchFamily="50" charset="-127"/>
                    </a:rPr>
                    <a:t>Phân</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tích</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hồ</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dữ</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liệu</a:t>
                  </a:r>
                  <a:r>
                    <a:rPr lang="en-US" altLang="ko-KR" sz="800" dirty="0">
                      <a:solidFill>
                        <a:srgbClr val="0043B2"/>
                      </a:solidFill>
                      <a:latin typeface="SamsungOne 700" panose="020B0803030303020204" pitchFamily="34" charset="0"/>
                      <a:ea typeface="SamsungOneKorean 400" panose="020B0503030303020204" pitchFamily="50" charset="-127"/>
                    </a:rPr>
                    <a:t> Azure</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42" name="TextBox 41"/>
                <p:cNvSpPr txBox="1"/>
                <p:nvPr/>
              </p:nvSpPr>
              <p:spPr>
                <a:xfrm>
                  <a:off x="6207919" y="4669104"/>
                  <a:ext cx="1038316" cy="338554"/>
                </a:xfrm>
                <a:prstGeom prst="rect">
                  <a:avLst/>
                </a:prstGeom>
                <a:solidFill>
                  <a:schemeClr val="bg1"/>
                </a:solidFill>
              </p:spPr>
              <p:txBody>
                <a:bodyPr wrap="square" rtlCol="0">
                  <a:spAutoFit/>
                </a:bodyPr>
                <a:lstStyle/>
                <a:p>
                  <a:pPr algn="ctr"/>
                  <a:r>
                    <a:rPr lang="en-US" altLang="ko-KR" sz="800" dirty="0">
                      <a:solidFill>
                        <a:srgbClr val="0043B2"/>
                      </a:solidFill>
                      <a:latin typeface="SamsungOne 700" panose="020B0803030303020204" pitchFamily="34" charset="0"/>
                      <a:ea typeface="SamsungOneKorean 400" panose="020B0503030303020204" pitchFamily="50" charset="-127"/>
                    </a:rPr>
                    <a:t>Azure HDInsight</a:t>
                  </a:r>
                </a:p>
                <a:p>
                  <a:pPr algn="ctr"/>
                  <a:r>
                    <a:rPr lang="en-US" altLang="ko-KR" sz="800" dirty="0">
                      <a:solidFill>
                        <a:srgbClr val="0043B2"/>
                      </a:solidFill>
                      <a:latin typeface="SamsungOne 700" panose="020B0803030303020204" pitchFamily="34" charset="0"/>
                      <a:ea typeface="SamsungOneKorean 400" panose="020B0503030303020204" pitchFamily="50" charset="-127"/>
                    </a:rPr>
                    <a:t>(HADOOP/SPARK)</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11" name="모서리가 둥근 직사각형 10"/>
                <p:cNvSpPr/>
                <p:nvPr/>
              </p:nvSpPr>
              <p:spPr>
                <a:xfrm>
                  <a:off x="5417756" y="5701698"/>
                  <a:ext cx="1766891" cy="3375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3" name="TextBox 42"/>
                <p:cNvSpPr txBox="1"/>
                <p:nvPr/>
              </p:nvSpPr>
              <p:spPr>
                <a:xfrm>
                  <a:off x="5324251" y="5719627"/>
                  <a:ext cx="911304" cy="338554"/>
                </a:xfrm>
                <a:prstGeom prst="rect">
                  <a:avLst/>
                </a:prstGeom>
                <a:no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Korean 400" panose="020B0503030303020204" pitchFamily="50" charset="-127"/>
                    </a:rPr>
                    <a:t>Phân</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tích</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luồng</a:t>
                  </a:r>
                  <a:r>
                    <a:rPr lang="en-US" altLang="ko-KR" sz="800" dirty="0">
                      <a:solidFill>
                        <a:srgbClr val="0043B2"/>
                      </a:solidFill>
                      <a:latin typeface="SamsungOne 700" panose="020B0803030303020204" pitchFamily="34" charset="0"/>
                      <a:ea typeface="SamsungOneKorean 400" panose="020B0503030303020204" pitchFamily="50" charset="-127"/>
                    </a:rPr>
                    <a:t> Azure</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44" name="TextBox 43"/>
                <p:cNvSpPr txBox="1"/>
                <p:nvPr/>
              </p:nvSpPr>
              <p:spPr>
                <a:xfrm>
                  <a:off x="6095521" y="5644145"/>
                  <a:ext cx="1159335" cy="461665"/>
                </a:xfrm>
                <a:prstGeom prst="rect">
                  <a:avLst/>
                </a:prstGeom>
                <a:no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Korean 400" panose="020B0503030303020204" pitchFamily="50" charset="-127"/>
                    </a:rPr>
                    <a:t>Truyền</a:t>
                  </a:r>
                  <a:r>
                    <a:rPr lang="en-US" altLang="ko-KR" sz="800" dirty="0">
                      <a:solidFill>
                        <a:srgbClr val="0043B2"/>
                      </a:solidFill>
                      <a:latin typeface="SamsungOne 700" panose="020B0803030303020204" pitchFamily="34" charset="0"/>
                      <a:ea typeface="SamsungOneKorean 400" panose="020B0503030303020204" pitchFamily="50" charset="-127"/>
                    </a:rPr>
                    <a:t> </a:t>
                  </a:r>
                  <a:r>
                    <a:rPr lang="en-US" altLang="ko-KR" sz="800" dirty="0" err="1">
                      <a:solidFill>
                        <a:srgbClr val="0043B2"/>
                      </a:solidFill>
                      <a:latin typeface="SamsungOne 700" panose="020B0803030303020204" pitchFamily="34" charset="0"/>
                      <a:ea typeface="SamsungOneKorean 400" panose="020B0503030303020204" pitchFamily="50" charset="-127"/>
                    </a:rPr>
                    <a:t>phát</a:t>
                  </a:r>
                  <a:r>
                    <a:rPr lang="en-US" altLang="ko-KR" sz="800" dirty="0">
                      <a:solidFill>
                        <a:srgbClr val="0043B2"/>
                      </a:solidFill>
                      <a:latin typeface="SamsungOne 700" panose="020B0803030303020204" pitchFamily="34" charset="0"/>
                      <a:ea typeface="SamsungOneKorean 400" panose="020B0503030303020204" pitchFamily="50" charset="-127"/>
                    </a:rPr>
                    <a:t> STORM </a:t>
                  </a:r>
                  <a:r>
                    <a:rPr lang="en-US" altLang="ko-KR" sz="800" dirty="0" err="1">
                      <a:solidFill>
                        <a:srgbClr val="0043B2"/>
                      </a:solidFill>
                      <a:latin typeface="SamsungOne 700" panose="020B0803030303020204" pitchFamily="34" charset="0"/>
                      <a:ea typeface="SamsungOneKorean 400" panose="020B0503030303020204" pitchFamily="50" charset="-127"/>
                    </a:rPr>
                    <a:t>và</a:t>
                  </a:r>
                  <a:r>
                    <a:rPr lang="en-US" altLang="ko-KR" sz="800" dirty="0">
                      <a:solidFill>
                        <a:srgbClr val="0043B2"/>
                      </a:solidFill>
                      <a:latin typeface="SamsungOne 700" panose="020B0803030303020204" pitchFamily="34" charset="0"/>
                      <a:ea typeface="SamsungOneKorean 400" panose="020B0503030303020204" pitchFamily="50" charset="-127"/>
                    </a:rPr>
                    <a:t> SPARK </a:t>
                  </a:r>
                  <a:r>
                    <a:rPr lang="en-US" altLang="ko-KR" sz="800" dirty="0" err="1">
                      <a:solidFill>
                        <a:srgbClr val="0043B2"/>
                      </a:solidFill>
                      <a:latin typeface="SamsungOne 700" panose="020B0803030303020204" pitchFamily="34" charset="0"/>
                      <a:ea typeface="SamsungOneKorean 400" panose="020B0503030303020204" pitchFamily="50" charset="-127"/>
                    </a:rPr>
                    <a:t>trên</a:t>
                  </a:r>
                  <a:r>
                    <a:rPr lang="en-US" altLang="ko-KR" sz="800" dirty="0">
                      <a:solidFill>
                        <a:srgbClr val="0043B2"/>
                      </a:solidFill>
                      <a:latin typeface="SamsungOne 700" panose="020B0803030303020204" pitchFamily="34" charset="0"/>
                      <a:ea typeface="SamsungOneKorean 400" panose="020B0503030303020204" pitchFamily="50" charset="-127"/>
                    </a:rPr>
                    <a:t> Azure HDInsight</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grpSp>
        </p:grpSp>
        <p:grpSp>
          <p:nvGrpSpPr>
            <p:cNvPr id="18" name="그룹 17"/>
            <p:cNvGrpSpPr/>
            <p:nvPr/>
          </p:nvGrpSpPr>
          <p:grpSpPr>
            <a:xfrm>
              <a:off x="7350626" y="2812880"/>
              <a:ext cx="1939180" cy="3296373"/>
              <a:chOff x="7445216" y="2812880"/>
              <a:chExt cx="1939180" cy="3296373"/>
            </a:xfrm>
          </p:grpSpPr>
          <p:sp>
            <p:nvSpPr>
              <p:cNvPr id="33" name="모서리가 둥근 직사각형 1">
                <a:extLst>
                  <a:ext uri="{FF2B5EF4-FFF2-40B4-BE49-F238E27FC236}">
                    <a16:creationId xmlns:a16="http://schemas.microsoft.com/office/drawing/2014/main" id="{31B3A095-9DFC-4DD0-94F9-D7A55C82848E}"/>
                  </a:ext>
                </a:extLst>
              </p:cNvPr>
              <p:cNvSpPr/>
              <p:nvPr/>
            </p:nvSpPr>
            <p:spPr>
              <a:xfrm>
                <a:off x="7445216" y="2976871"/>
                <a:ext cx="1939180" cy="3132382"/>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4" name="모서리가 둥근 직사각형 92">
                <a:extLst>
                  <a:ext uri="{FF2B5EF4-FFF2-40B4-BE49-F238E27FC236}">
                    <a16:creationId xmlns:a16="http://schemas.microsoft.com/office/drawing/2014/main" id="{DAE40B03-595E-46AC-8760-9E4DA7FEDCC6}"/>
                  </a:ext>
                </a:extLst>
              </p:cNvPr>
              <p:cNvSpPr/>
              <p:nvPr/>
            </p:nvSpPr>
            <p:spPr>
              <a:xfrm>
                <a:off x="7650125" y="2812880"/>
                <a:ext cx="1501791" cy="327978"/>
              </a:xfrm>
              <a:prstGeom prst="roundRect">
                <a:avLst>
                  <a:gd name="adj" fmla="val 322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Mô</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hình</a:t>
                </a:r>
                <a:r>
                  <a:rPr lang="en-US" altLang="ko-KR" sz="1400" dirty="0">
                    <a:solidFill>
                      <a:srgbClr val="0043B2"/>
                    </a:solidFill>
                    <a:latin typeface="SamsungOne 700" panose="020B0803030303020204" pitchFamily="34" charset="0"/>
                    <a:ea typeface="SamsungOne 700" panose="020B0803030303020204" pitchFamily="34" charset="0"/>
                  </a:rPr>
                  <a:t>/BI</a:t>
                </a:r>
              </a:p>
            </p:txBody>
          </p:sp>
          <p:grpSp>
            <p:nvGrpSpPr>
              <p:cNvPr id="14" name="그룹 13"/>
              <p:cNvGrpSpPr/>
              <p:nvPr/>
            </p:nvGrpSpPr>
            <p:grpSpPr>
              <a:xfrm>
                <a:off x="7830094" y="3466849"/>
                <a:ext cx="1195012" cy="2340018"/>
                <a:chOff x="7830094" y="3466849"/>
                <a:chExt cx="1195012" cy="2340018"/>
              </a:xfrm>
            </p:grpSpPr>
            <p:pic>
              <p:nvPicPr>
                <p:cNvPr id="35" name="Picture 10" descr="MS Azure를 활용한 빅 데이터 시나리오 아키텍처 - BESPINGLOBAL">
                  <a:extLst>
                    <a:ext uri="{FF2B5EF4-FFF2-40B4-BE49-F238E27FC236}">
                      <a16:creationId xmlns:a16="http://schemas.microsoft.com/office/drawing/2014/main" id="{2FFE46D6-B95B-46F8-BDB0-6C7B8D8880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51" t="34165" r="12719" b="46521"/>
                <a:stretch/>
              </p:blipFill>
              <p:spPr bwMode="auto">
                <a:xfrm>
                  <a:off x="7946533" y="3466849"/>
                  <a:ext cx="1052985" cy="10762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S Azure를 활용한 빅 데이터 시나리오 아키텍처 - BESPINGLOBAL">
                  <a:extLst>
                    <a:ext uri="{FF2B5EF4-FFF2-40B4-BE49-F238E27FC236}">
                      <a16:creationId xmlns:a16="http://schemas.microsoft.com/office/drawing/2014/main" id="{5214BA2E-FD97-437C-B38F-D336DAEBF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87" t="35114" r="1408" b="46521"/>
                <a:stretch/>
              </p:blipFill>
              <p:spPr bwMode="auto">
                <a:xfrm>
                  <a:off x="7830094" y="4783492"/>
                  <a:ext cx="1169424" cy="102337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7920944" y="4147499"/>
                  <a:ext cx="1104162"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Korean 400" panose="020B0503030303020204" pitchFamily="50" charset="-127"/>
                    </a:rPr>
                    <a:t>Học</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máy</a:t>
                  </a:r>
                  <a:r>
                    <a:rPr lang="en-US" altLang="ko-KR" sz="900" dirty="0">
                      <a:solidFill>
                        <a:srgbClr val="0043B2"/>
                      </a:solidFill>
                      <a:latin typeface="SamsungOne 700" panose="020B0803030303020204" pitchFamily="34" charset="0"/>
                      <a:ea typeface="SamsungOneKorean 400" panose="020B0503030303020204" pitchFamily="50" charset="-127"/>
                    </a:rPr>
                    <a:t> Azure</a:t>
                  </a:r>
                </a:p>
              </p:txBody>
            </p:sp>
            <p:sp>
              <p:nvSpPr>
                <p:cNvPr id="48" name="TextBox 47"/>
                <p:cNvSpPr txBox="1"/>
                <p:nvPr/>
              </p:nvSpPr>
              <p:spPr>
                <a:xfrm>
                  <a:off x="7920592" y="5361458"/>
                  <a:ext cx="1104162"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Korean 400" panose="020B0503030303020204" pitchFamily="50" charset="-127"/>
                    </a:rPr>
                    <a:t>Máy</a:t>
                  </a:r>
                  <a:r>
                    <a:rPr lang="en-US" altLang="ko-KR" sz="900" dirty="0">
                      <a:solidFill>
                        <a:srgbClr val="0043B2"/>
                      </a:solidFill>
                      <a:latin typeface="SamsungOne 700" panose="020B0803030303020204" pitchFamily="34" charset="0"/>
                      <a:ea typeface="SamsungOneKorean 400" panose="020B0503030303020204" pitchFamily="50" charset="-127"/>
                    </a:rPr>
                    <a:t> </a:t>
                  </a:r>
                  <a:r>
                    <a:rPr lang="en-US" altLang="ko-KR" sz="900" dirty="0" err="1">
                      <a:solidFill>
                        <a:srgbClr val="0043B2"/>
                      </a:solidFill>
                      <a:latin typeface="SamsungOne 700" panose="020B0803030303020204" pitchFamily="34" charset="0"/>
                      <a:ea typeface="SamsungOneKorean 400" panose="020B0503030303020204" pitchFamily="50" charset="-127"/>
                    </a:rPr>
                    <a:t>chủ</a:t>
                  </a:r>
                  <a:r>
                    <a:rPr lang="en-US" altLang="ko-KR" sz="900" dirty="0">
                      <a:solidFill>
                        <a:srgbClr val="0043B2"/>
                      </a:solidFill>
                      <a:latin typeface="SamsungOne 700" panose="020B0803030303020204" pitchFamily="34" charset="0"/>
                      <a:ea typeface="SamsungOneKorean 400" panose="020B0503030303020204" pitchFamily="50" charset="-127"/>
                    </a:rPr>
                    <a:t> ML</a:t>
                  </a:r>
                </a:p>
              </p:txBody>
            </p:sp>
          </p:grpSp>
        </p:grpSp>
      </p:grpSp>
    </p:spTree>
    <p:extLst>
      <p:ext uri="{BB962C8B-B14F-4D97-AF65-F5344CB8AC3E}">
        <p14:creationId xmlns:p14="http://schemas.microsoft.com/office/powerpoint/2010/main" val="4216454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Microsoft Azure</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Tiền</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endParaRPr lang="ko-KR" altLang="en-US" dirty="0"/>
          </a:p>
        </p:txBody>
      </p:sp>
      <p:grpSp>
        <p:nvGrpSpPr>
          <p:cNvPr id="25" name="그룹 24"/>
          <p:cNvGrpSpPr/>
          <p:nvPr/>
        </p:nvGrpSpPr>
        <p:grpSpPr>
          <a:xfrm>
            <a:off x="822625" y="2450261"/>
            <a:ext cx="7568407" cy="3745319"/>
            <a:chOff x="822625" y="2450261"/>
            <a:chExt cx="7568407" cy="3745319"/>
          </a:xfrm>
        </p:grpSpPr>
        <p:pic>
          <p:nvPicPr>
            <p:cNvPr id="8" name="Picture 4">
              <a:extLst>
                <a:ext uri="{FF2B5EF4-FFF2-40B4-BE49-F238E27FC236}">
                  <a16:creationId xmlns:a16="http://schemas.microsoft.com/office/drawing/2014/main" id="{915C39DD-9107-4D01-9BE1-E6FE88AA9B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807" b="13170"/>
            <a:stretch/>
          </p:blipFill>
          <p:spPr>
            <a:xfrm>
              <a:off x="822625" y="2450261"/>
              <a:ext cx="7568407" cy="3630635"/>
            </a:xfrm>
            <a:prstGeom prst="rect">
              <a:avLst/>
            </a:prstGeom>
          </p:spPr>
        </p:pic>
        <p:grpSp>
          <p:nvGrpSpPr>
            <p:cNvPr id="24" name="그룹 23"/>
            <p:cNvGrpSpPr/>
            <p:nvPr/>
          </p:nvGrpSpPr>
          <p:grpSpPr>
            <a:xfrm>
              <a:off x="901514" y="2482216"/>
              <a:ext cx="7396105" cy="3713364"/>
              <a:chOff x="901514" y="2482216"/>
              <a:chExt cx="7396105" cy="3713364"/>
            </a:xfrm>
          </p:grpSpPr>
          <p:sp>
            <p:nvSpPr>
              <p:cNvPr id="11" name="TextBox 10"/>
              <p:cNvSpPr txBox="1"/>
              <p:nvPr/>
            </p:nvSpPr>
            <p:spPr>
              <a:xfrm>
                <a:off x="947234" y="5687749"/>
                <a:ext cx="1123540" cy="507831"/>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Ứng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dụng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doanh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nghiệp</a:t>
                </a:r>
                <a:r>
                  <a:rPr lang="en-US" altLang="ko-KR" sz="900" dirty="0">
                    <a:solidFill>
                      <a:srgbClr val="0043B2"/>
                    </a:solidFill>
                    <a:latin typeface="SamsungOne 700" panose="020B0803030303020204" pitchFamily="34" charset="0"/>
                    <a:ea typeface="SamsungOne 700" panose="020B0803030303020204" pitchFamily="34" charset="0"/>
                  </a:rPr>
                  <a:t>/</a:t>
                </a:r>
                <a:r>
                  <a:rPr lang="en-US" altLang="ko-KR" sz="900" dirty="0" err="1">
                    <a:solidFill>
                      <a:srgbClr val="0043B2"/>
                    </a:solidFill>
                    <a:latin typeface="SamsungOne 700" panose="020B0803030303020204" pitchFamily="34" charset="0"/>
                    <a:ea typeface="SamsungOne 700" panose="020B0803030303020204" pitchFamily="34" charset="0"/>
                  </a:rPr>
                  <a:t>tùy</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chỉnh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có</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cấu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trúc</a:t>
                </a:r>
                <a:r>
                  <a:rPr lang="en-US" altLang="ko-KR" sz="900" dirty="0">
                    <a:solidFill>
                      <a:srgbClr val="0043B2"/>
                    </a:solidFill>
                    <a:latin typeface="SamsungOne 700" panose="020B0803030303020204" pitchFamily="34" charset="0"/>
                    <a:ea typeface="SamsungOne 700" panose="020B0803030303020204" pitchFamily="34" charset="0"/>
                  </a:rPr>
                  <a: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2202907" y="3645026"/>
                <a:ext cx="534688"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Nhập</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3290887" y="3653962"/>
                <a:ext cx="587490"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Lưu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trữ</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4" name="TextBox 13"/>
              <p:cNvSpPr txBox="1"/>
              <p:nvPr/>
            </p:nvSpPr>
            <p:spPr>
              <a:xfrm>
                <a:off x="3906954" y="3049860"/>
                <a:ext cx="708695"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PolyBase</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5" name="TextBox 14"/>
              <p:cNvSpPr txBox="1"/>
              <p:nvPr/>
            </p:nvSpPr>
            <p:spPr>
              <a:xfrm>
                <a:off x="4634701" y="3645026"/>
                <a:ext cx="887476"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Chuẩn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bị</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đào</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tạo</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6" name="TextBox 15"/>
              <p:cNvSpPr txBox="1"/>
              <p:nvPr/>
            </p:nvSpPr>
            <p:spPr>
              <a:xfrm>
                <a:off x="2227180" y="4564187"/>
                <a:ext cx="1063707" cy="338554"/>
              </a:xfrm>
              <a:prstGeom prst="rect">
                <a:avLst/>
              </a:prstGeom>
              <a:solidFill>
                <a:srgbClr val="F3F3F3"/>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Nhà</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máy</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dữ</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liệu</a:t>
                </a:r>
                <a:r>
                  <a:rPr lang="en-US" altLang="ko-KR" sz="800" dirty="0">
                    <a:solidFill>
                      <a:srgbClr val="0043B2"/>
                    </a:solidFill>
                    <a:latin typeface="SamsungOne 700" panose="020B0803030303020204" pitchFamily="34" charset="0"/>
                    <a:ea typeface="SamsungOne 700" panose="020B0803030303020204" pitchFamily="34" charset="0"/>
                  </a:rPr>
                  <a:t> Azure</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17" name="TextBox 16"/>
              <p:cNvSpPr txBox="1"/>
              <p:nvPr/>
            </p:nvSpPr>
            <p:spPr>
              <a:xfrm>
                <a:off x="3471683" y="4564187"/>
                <a:ext cx="1063707" cy="338554"/>
              </a:xfrm>
              <a:prstGeom prst="rect">
                <a:avLst/>
              </a:prstGeom>
              <a:solidFill>
                <a:srgbClr val="F3F3F3"/>
              </a:solidFill>
            </p:spPr>
            <p:txBody>
              <a:bodyPr wrap="square" rtlCol="0">
                <a:spAutoFit/>
              </a:bodyPr>
              <a:lstStyle/>
              <a:p>
                <a:pPr algn="ctr"/>
                <a:r>
                  <a:rPr lang="vi-VN" altLang="ko-KR" sz="800" dirty="0">
                    <a:solidFill>
                      <a:srgbClr val="0043B2"/>
                    </a:solidFill>
                    <a:latin typeface="SamsungOne 700" panose="020B0803030303020204" pitchFamily="34" charset="0"/>
                    <a:ea typeface="SamsungOne 700" panose="020B0803030303020204" pitchFamily="34" charset="0"/>
                  </a:rPr>
                  <a:t>Bộ lưu trữ hồ dữ liệu Azure</a:t>
                </a:r>
                <a:endParaRPr lang="en-US" altLang="ko-KR" sz="800" dirty="0">
                  <a:solidFill>
                    <a:srgbClr val="0043B2"/>
                  </a:solidFill>
                  <a:latin typeface="SamsungOne 700" panose="020B0803030303020204" pitchFamily="34" charset="0"/>
                  <a:ea typeface="SamsungOne 700" panose="020B0803030303020204" pitchFamily="34" charset="0"/>
                </a:endParaRPr>
              </a:p>
            </p:txBody>
          </p:sp>
          <p:sp>
            <p:nvSpPr>
              <p:cNvPr id="18" name="TextBox 17"/>
              <p:cNvSpPr txBox="1"/>
              <p:nvPr/>
            </p:nvSpPr>
            <p:spPr>
              <a:xfrm>
                <a:off x="4716186" y="4533409"/>
                <a:ext cx="1094063" cy="492443"/>
              </a:xfrm>
              <a:prstGeom prst="rect">
                <a:avLst/>
              </a:prstGeom>
              <a:solidFill>
                <a:srgbClr val="F3F3F3"/>
              </a:solidFill>
            </p:spPr>
            <p:txBody>
              <a:bodyPr wrap="square" rtlCol="0">
                <a:spAutoFit/>
              </a:bodyPr>
              <a:lstStyle/>
              <a:p>
                <a:pPr algn="ctr"/>
                <a:r>
                  <a:rPr lang="en-US" altLang="ko-KR" sz="800" dirty="0">
                    <a:solidFill>
                      <a:srgbClr val="0043B2"/>
                    </a:solidFill>
                    <a:latin typeface="SamsungOne 700" panose="020B0803030303020204" pitchFamily="34" charset="0"/>
                    <a:ea typeface="SamsungOne 700" panose="020B0803030303020204" pitchFamily="34" charset="0"/>
                  </a:rPr>
                  <a:t>Azure Databricks</a:t>
                </a:r>
              </a:p>
              <a:p>
                <a:pPr algn="ctr"/>
                <a:r>
                  <a:rPr lang="en-US" altLang="ko-KR" sz="600" dirty="0">
                    <a:solidFill>
                      <a:srgbClr val="0043B2"/>
                    </a:solidFill>
                    <a:latin typeface="SamsungOne-600" panose="020B0703030303020204"/>
                    <a:ea typeface="SamsungOne-600C" panose="020B0706030303020204" pitchFamily="34" charset="0"/>
                  </a:rPr>
                  <a:t>(python, Scala, Spark SQL, SparkR, Spark ML, SparklyR)</a:t>
                </a:r>
              </a:p>
            </p:txBody>
          </p:sp>
          <p:sp>
            <p:nvSpPr>
              <p:cNvPr id="20" name="TextBox 19"/>
              <p:cNvSpPr txBox="1"/>
              <p:nvPr/>
            </p:nvSpPr>
            <p:spPr>
              <a:xfrm>
                <a:off x="5979991" y="3340697"/>
                <a:ext cx="1063707" cy="338554"/>
              </a:xfrm>
              <a:prstGeom prst="rect">
                <a:avLst/>
              </a:prstGeom>
              <a:solidFill>
                <a:srgbClr val="F3F3F3"/>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Phân</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tích</a:t>
                </a:r>
                <a:r>
                  <a:rPr lang="en-US" altLang="ko-KR" sz="800" dirty="0">
                    <a:solidFill>
                      <a:srgbClr val="0043B2"/>
                    </a:solidFill>
                    <a:latin typeface="SamsungOne 700" panose="020B0803030303020204" pitchFamily="34" charset="0"/>
                    <a:ea typeface="SamsungOne 700" panose="020B0803030303020204" pitchFamily="34" charset="0"/>
                  </a:rPr>
                  <a:t> Synapse Azure</a:t>
                </a:r>
              </a:p>
            </p:txBody>
          </p:sp>
          <p:sp>
            <p:nvSpPr>
              <p:cNvPr id="21" name="TextBox 20"/>
              <p:cNvSpPr txBox="1"/>
              <p:nvPr/>
            </p:nvSpPr>
            <p:spPr>
              <a:xfrm>
                <a:off x="7233912" y="3340697"/>
                <a:ext cx="1063707" cy="338554"/>
              </a:xfrm>
              <a:prstGeom prst="rect">
                <a:avLst/>
              </a:prstGeom>
              <a:solidFill>
                <a:srgbClr val="F3F3F3"/>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Dịch</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vụ</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phân</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tích</a:t>
                </a:r>
                <a:r>
                  <a:rPr lang="en-US" altLang="ko-KR" sz="800" dirty="0">
                    <a:solidFill>
                      <a:srgbClr val="0043B2"/>
                    </a:solidFill>
                    <a:latin typeface="SamsungOne 700" panose="020B0803030303020204" pitchFamily="34" charset="0"/>
                    <a:ea typeface="SamsungOne 700" panose="020B0803030303020204" pitchFamily="34" charset="0"/>
                  </a:rPr>
                  <a:t> Azure</a:t>
                </a:r>
              </a:p>
            </p:txBody>
          </p:sp>
          <p:sp>
            <p:nvSpPr>
              <p:cNvPr id="22" name="TextBox 21"/>
              <p:cNvSpPr txBox="1"/>
              <p:nvPr/>
            </p:nvSpPr>
            <p:spPr>
              <a:xfrm>
                <a:off x="7233912" y="4556907"/>
                <a:ext cx="1030839" cy="215444"/>
              </a:xfrm>
              <a:prstGeom prst="rect">
                <a:avLst/>
              </a:prstGeom>
              <a:solidFill>
                <a:srgbClr val="F3F3F3"/>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điện</a:t>
                </a:r>
                <a:r>
                  <a:rPr lang="en-US" altLang="ko-KR" sz="800" dirty="0">
                    <a:solidFill>
                      <a:srgbClr val="0043B2"/>
                    </a:solidFill>
                    <a:latin typeface="SamsungOne 700" panose="020B0803030303020204" pitchFamily="34" charset="0"/>
                    <a:ea typeface="SamsungOne 700" panose="020B0803030303020204" pitchFamily="34" charset="0"/>
                  </a:rPr>
                  <a:t> BI</a:t>
                </a:r>
              </a:p>
            </p:txBody>
          </p:sp>
          <p:sp>
            <p:nvSpPr>
              <p:cNvPr id="23" name="TextBox 22"/>
              <p:cNvSpPr txBox="1"/>
              <p:nvPr/>
            </p:nvSpPr>
            <p:spPr>
              <a:xfrm>
                <a:off x="5865691" y="2482216"/>
                <a:ext cx="1018503"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Làm</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mẫu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phục</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vụ</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nvGrpSpPr>
              <p:cNvPr id="3" name="그룹 2"/>
              <p:cNvGrpSpPr/>
              <p:nvPr/>
            </p:nvGrpSpPr>
            <p:grpSpPr>
              <a:xfrm>
                <a:off x="901514" y="3340697"/>
                <a:ext cx="1192903" cy="507831"/>
                <a:chOff x="901514" y="3340697"/>
                <a:chExt cx="1192903" cy="507831"/>
              </a:xfrm>
            </p:grpSpPr>
            <p:sp>
              <p:nvSpPr>
                <p:cNvPr id="2" name="직사각형 1"/>
                <p:cNvSpPr/>
                <p:nvPr/>
              </p:nvSpPr>
              <p:spPr>
                <a:xfrm>
                  <a:off x="1006178" y="3350708"/>
                  <a:ext cx="983576" cy="328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TextBox 9"/>
                <p:cNvSpPr txBox="1"/>
                <p:nvPr/>
              </p:nvSpPr>
              <p:spPr>
                <a:xfrm>
                  <a:off x="901514" y="3340697"/>
                  <a:ext cx="1192903" cy="507831"/>
                </a:xfrm>
                <a:prstGeom prst="rect">
                  <a:avLst/>
                </a:prstGeom>
                <a:no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Nhật ký, tệp và Phương tiện (không có cấu trúc)</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grpSp>
      </p:grpSp>
    </p:spTree>
    <p:extLst>
      <p:ext uri="{BB962C8B-B14F-4D97-AF65-F5344CB8AC3E}">
        <p14:creationId xmlns:p14="http://schemas.microsoft.com/office/powerpoint/2010/main" val="2003965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Microsoft Azure</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Đồng</a:t>
            </a:r>
            <a:r>
              <a:rPr lang="en-US" altLang="ko-KR" dirty="0"/>
              <a:t> </a:t>
            </a:r>
            <a:r>
              <a:rPr lang="en-US" altLang="ko-KR" dirty="0" err="1"/>
              <a:t>thời</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r>
              <a:rPr lang="en-US" altLang="ko-KR" dirty="0"/>
              <a:t> </a:t>
            </a:r>
            <a:r>
              <a:rPr lang="en-US" altLang="ko-KR" dirty="0" err="1"/>
              <a:t>và</a:t>
            </a:r>
            <a:r>
              <a:rPr lang="en-US" altLang="ko-KR" dirty="0"/>
              <a:t> </a:t>
            </a:r>
            <a:r>
              <a:rPr lang="en-US" altLang="ko-KR" dirty="0" err="1"/>
              <a:t>hàng</a:t>
            </a:r>
            <a:r>
              <a:rPr lang="en-US" altLang="ko-KR" dirty="0"/>
              <a:t> </a:t>
            </a:r>
            <a:r>
              <a:rPr lang="en-US" altLang="ko-KR" dirty="0" err="1"/>
              <a:t>loạt</a:t>
            </a:r>
            <a:endParaRPr lang="ko-KR" altLang="en-US" dirty="0"/>
          </a:p>
        </p:txBody>
      </p:sp>
      <p:grpSp>
        <p:nvGrpSpPr>
          <p:cNvPr id="2" name="그룹 1"/>
          <p:cNvGrpSpPr/>
          <p:nvPr/>
        </p:nvGrpSpPr>
        <p:grpSpPr>
          <a:xfrm>
            <a:off x="1087167" y="2981688"/>
            <a:ext cx="7307216" cy="2924583"/>
            <a:chOff x="1087167" y="2981688"/>
            <a:chExt cx="7307216" cy="2924583"/>
          </a:xfrm>
        </p:grpSpPr>
        <p:pic>
          <p:nvPicPr>
            <p:cNvPr id="8" name="Picture 3">
              <a:extLst>
                <a:ext uri="{FF2B5EF4-FFF2-40B4-BE49-F238E27FC236}">
                  <a16:creationId xmlns:a16="http://schemas.microsoft.com/office/drawing/2014/main" id="{AE78447B-EF60-4AF9-BBF5-AE69B738DFF6}"/>
                </a:ext>
              </a:extLst>
            </p:cNvPr>
            <p:cNvPicPr>
              <a:picLocks noChangeAspect="1"/>
            </p:cNvPicPr>
            <p:nvPr/>
          </p:nvPicPr>
          <p:blipFill rotWithShape="1">
            <a:blip r:embed="rId3"/>
            <a:srcRect r="1309"/>
            <a:stretch/>
          </p:blipFill>
          <p:spPr>
            <a:xfrm>
              <a:off x="1087167" y="2981688"/>
              <a:ext cx="7211014" cy="2924583"/>
            </a:xfrm>
            <a:prstGeom prst="rect">
              <a:avLst/>
            </a:prstGeom>
          </p:spPr>
        </p:pic>
        <p:sp>
          <p:nvSpPr>
            <p:cNvPr id="10" name="TextBox 9"/>
            <p:cNvSpPr txBox="1"/>
            <p:nvPr/>
          </p:nvSpPr>
          <p:spPr>
            <a:xfrm>
              <a:off x="1168130" y="3785435"/>
              <a:ext cx="1694133"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nguồn</a:t>
              </a:r>
              <a:r>
                <a:rPr lang="en-US" altLang="ko-KR" sz="900" dirty="0">
                  <a:solidFill>
                    <a:srgbClr val="0043B2"/>
                  </a:solidFill>
                  <a:latin typeface="SamsungOne 700" panose="020B0803030303020204" pitchFamily="34" charset="0"/>
                  <a:ea typeface="SamsungOne 700" panose="020B0803030303020204" pitchFamily="34" charset="0"/>
                </a:rPr>
                <a:t> (web &amp; di </a:t>
              </a:r>
              <a:r>
                <a:rPr lang="en-US" altLang="ko-KR" sz="900" dirty="0" err="1">
                  <a:solidFill>
                    <a:srgbClr val="0043B2"/>
                  </a:solidFill>
                  <a:latin typeface="SamsungOne 700" panose="020B0803030303020204" pitchFamily="34" charset="0"/>
                  <a:ea typeface="SamsungOne 700" panose="020B0803030303020204" pitchFamily="34" charset="0"/>
                </a:rPr>
                <a:t>động</a:t>
              </a:r>
              <a:r>
                <a:rPr lang="en-US" altLang="ko-KR" sz="900" dirty="0">
                  <a:solidFill>
                    <a:srgbClr val="0043B2"/>
                  </a:solidFill>
                  <a:latin typeface="SamsungOne 700" panose="020B0803030303020204" pitchFamily="34" charset="0"/>
                  <a:ea typeface="SamsungOne 700" panose="020B0803030303020204" pitchFamily="34" charset="0"/>
                </a:rPr>
                <a: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1" name="TextBox 10"/>
            <p:cNvSpPr txBox="1"/>
            <p:nvPr/>
          </p:nvSpPr>
          <p:spPr>
            <a:xfrm>
              <a:off x="3270478" y="3785435"/>
              <a:ext cx="1199603" cy="2308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Lưu trữ Azure Blob</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2628900" y="3053231"/>
              <a:ext cx="803504"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COLD PATH</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4665225" y="3785435"/>
              <a:ext cx="1199603"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Truy vấn tương tác HDInsight </a:t>
              </a:r>
              <a:endParaRPr lang="en-US" altLang="ko-KR" sz="900" dirty="0">
                <a:solidFill>
                  <a:srgbClr val="0043B2"/>
                </a:solidFill>
                <a:latin typeface="SamsungOne 700" panose="020B0803030303020204" pitchFamily="34" charset="0"/>
                <a:ea typeface="SamsungOne 700" panose="020B0803030303020204" pitchFamily="34" charset="0"/>
              </a:endParaRPr>
            </a:p>
            <a:p>
              <a:pPr algn="ctr"/>
              <a:r>
                <a:rPr lang="vi-VN" altLang="ko-KR" sz="900" dirty="0">
                  <a:solidFill>
                    <a:srgbClr val="0043B2"/>
                  </a:solidFill>
                  <a:latin typeface="SamsungOne 700" panose="020B0803030303020204" pitchFamily="34" charset="0"/>
                  <a:ea typeface="SamsungOne 700" panose="020B0803030303020204" pitchFamily="34" charset="0"/>
                </a:rPr>
                <a:t>(Hive LLAP)</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4" name="TextBox 13"/>
            <p:cNvSpPr txBox="1"/>
            <p:nvPr/>
          </p:nvSpPr>
          <p:spPr>
            <a:xfrm>
              <a:off x="6273043" y="3785435"/>
              <a:ext cx="1199603"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Power BI </a:t>
              </a:r>
              <a:endParaRPr lang="en-US" altLang="ko-KR" sz="900" dirty="0">
                <a:solidFill>
                  <a:srgbClr val="0043B2"/>
                </a:solidFill>
                <a:latin typeface="SamsungOne 700" panose="020B0803030303020204" pitchFamily="34" charset="0"/>
                <a:ea typeface="SamsungOne 700" panose="020B0803030303020204" pitchFamily="34" charset="0"/>
              </a:endParaRPr>
            </a:p>
            <a:p>
              <a:pPr algn="ctr"/>
              <a:r>
                <a:rPr lang="vi-VN" altLang="ko-KR" sz="900" dirty="0">
                  <a:solidFill>
                    <a:srgbClr val="0043B2"/>
                  </a:solidFill>
                  <a:latin typeface="SamsungOne 700" panose="020B0803030303020204" pitchFamily="34" charset="0"/>
                  <a:ea typeface="SamsungOne 700" panose="020B0803030303020204" pitchFamily="34" charset="0"/>
                </a:rPr>
                <a:t>(Trình kết nối truy vấn tương tác HDI)</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5" name="TextBox 14"/>
            <p:cNvSpPr txBox="1"/>
            <p:nvPr/>
          </p:nvSpPr>
          <p:spPr>
            <a:xfrm>
              <a:off x="2081441" y="4655971"/>
              <a:ext cx="738188"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HOT PATH</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6" name="TextBox 15"/>
            <p:cNvSpPr txBox="1"/>
            <p:nvPr/>
          </p:nvSpPr>
          <p:spPr>
            <a:xfrm>
              <a:off x="2862263" y="5350464"/>
              <a:ext cx="1199603"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Trung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tâm</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sự</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kiện</a:t>
              </a:r>
              <a:r>
                <a:rPr lang="en-US" altLang="ko-KR" sz="900" dirty="0">
                  <a:solidFill>
                    <a:srgbClr val="0043B2"/>
                  </a:solidFill>
                  <a:latin typeface="SamsungOne 700" panose="020B0803030303020204" pitchFamily="34" charset="0"/>
                  <a:ea typeface="SamsungOne 700" panose="020B0803030303020204" pitchFamily="34" charset="0"/>
                </a:rPr>
                <a:t> Azure</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7" name="TextBox 16"/>
            <p:cNvSpPr txBox="1"/>
            <p:nvPr/>
          </p:nvSpPr>
          <p:spPr>
            <a:xfrm>
              <a:off x="4285949" y="5350464"/>
              <a:ext cx="1551013"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Phân tích luồng Azure (</a:t>
              </a:r>
              <a:r>
                <a:rPr lang="en-US" altLang="ko-KR" sz="900" dirty="0">
                  <a:solidFill>
                    <a:srgbClr val="0043B2"/>
                  </a:solidFill>
                  <a:latin typeface="SamsungOne 700" panose="020B0803030303020204" pitchFamily="34" charset="0"/>
                  <a:ea typeface="SamsungOne 700" panose="020B0803030303020204" pitchFamily="34" charset="0"/>
                </a:rPr>
                <a:t>T</a:t>
              </a:r>
              <a:r>
                <a:rPr lang="vi-VN" altLang="ko-KR" sz="900" dirty="0">
                  <a:solidFill>
                    <a:srgbClr val="0043B2"/>
                  </a:solidFill>
                  <a:latin typeface="SamsungOne 700" panose="020B0803030303020204" pitchFamily="34" charset="0"/>
                  <a:ea typeface="SamsungOne 700" panose="020B0803030303020204" pitchFamily="34" charset="0"/>
                </a:rPr>
                <a:t>ruy vấn cửa sổ </a:t>
              </a:r>
              <a:r>
                <a:rPr lang="en-US" altLang="ko-KR" sz="900" dirty="0">
                  <a:solidFill>
                    <a:srgbClr val="0043B2"/>
                  </a:solidFill>
                  <a:latin typeface="SamsungOne 700" panose="020B0803030303020204" pitchFamily="34" charset="0"/>
                  <a:ea typeface="SamsungOne 700" panose="020B0803030303020204" pitchFamily="34" charset="0"/>
                </a:rPr>
                <a:t>đ</a:t>
              </a:r>
              <a:r>
                <a:rPr lang="vi-VN" altLang="ko-KR" sz="900" dirty="0">
                  <a:solidFill>
                    <a:srgbClr val="0043B2"/>
                  </a:solidFill>
                  <a:latin typeface="SamsungOne 700" panose="020B0803030303020204" pitchFamily="34" charset="0"/>
                  <a:ea typeface="SamsungOne 700" panose="020B0803030303020204" pitchFamily="34" charset="0"/>
                </a:rPr>
                <a:t>ể tổng hợp trước)</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0" name="TextBox 19"/>
            <p:cNvSpPr txBox="1"/>
            <p:nvPr/>
          </p:nvSpPr>
          <p:spPr>
            <a:xfrm>
              <a:off x="5719763" y="5350464"/>
              <a:ext cx="1647825" cy="3693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Cơ</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sở</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dữ</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liệu</a:t>
              </a:r>
              <a:r>
                <a:rPr lang="en-US" altLang="ko-KR" sz="900" dirty="0">
                  <a:solidFill>
                    <a:srgbClr val="0043B2"/>
                  </a:solidFill>
                  <a:latin typeface="SamsungOne 700" panose="020B0803030303020204" pitchFamily="34" charset="0"/>
                  <a:ea typeface="SamsungOne 700" panose="020B0803030303020204" pitchFamily="34" charset="0"/>
                </a:rPr>
                <a:t> Azure SQL</a:t>
              </a:r>
            </a:p>
            <a:p>
              <a:pPr algn="ctr"/>
              <a:r>
                <a:rPr lang="en-US" altLang="ko-KR" sz="900" dirty="0">
                  <a:solidFill>
                    <a:srgbClr val="0043B2"/>
                  </a:solidFill>
                  <a:latin typeface="SamsungOne 700" panose="020B0803030303020204" pitchFamily="34" charset="0"/>
                  <a:ea typeface="SamsungOne 700" panose="020B0803030303020204" pitchFamily="34" charset="0"/>
                </a:rPr>
                <a:t>(</a:t>
              </a:r>
              <a:r>
                <a:rPr lang="en-US" altLang="ko-KR" sz="900" dirty="0" err="1">
                  <a:solidFill>
                    <a:srgbClr val="0043B2"/>
                  </a:solidFill>
                  <a:latin typeface="SamsungOne 700" panose="020B0803030303020204" pitchFamily="34" charset="0"/>
                  <a:ea typeface="SamsungOne 700" panose="020B0803030303020204" pitchFamily="34" charset="0"/>
                </a:rPr>
                <a:t>trong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bộ</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nhớ</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columstore</a:t>
              </a:r>
              <a:r>
                <a:rPr lang="en-US" altLang="ko-KR" sz="900" dirty="0">
                  <a:solidFill>
                    <a:srgbClr val="0043B2"/>
                  </a:solidFill>
                  <a:latin typeface="SamsungOne 700" panose="020B0803030303020204" pitchFamily="34" charset="0"/>
                  <a:ea typeface="SamsungOne 700" panose="020B0803030303020204" pitchFamily="34" charset="0"/>
                </a:rPr>
                <a:t>)</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21" name="TextBox 20"/>
            <p:cNvSpPr txBox="1"/>
            <p:nvPr/>
          </p:nvSpPr>
          <p:spPr>
            <a:xfrm>
              <a:off x="7656195" y="5350464"/>
              <a:ext cx="738188"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Power BI</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301007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6CA4716-B618-4770-BB74-FC458B6C9A3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1.2. Big Data </a:t>
            </a:r>
            <a:r>
              <a:rPr lang="en-US" altLang="ko-KR" dirty="0" err="1">
                <a:solidFill>
                  <a:schemeClr val="bg1"/>
                </a:solidFill>
                <a:ea typeface="iCiel Samsung Sharp Sans Medium" pitchFamily="2" charset="0"/>
                <a:cs typeface="iCiel Samsung Sharp Sans Medium" pitchFamily="2" charset="0"/>
              </a:rPr>
              <a:t>trên</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Đám</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mây</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công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cộng</a:t>
            </a:r>
            <a:r>
              <a:rPr lang="en-US" altLang="ko-KR" dirty="0">
                <a:solidFill>
                  <a:schemeClr val="bg1"/>
                </a:solidFill>
                <a:ea typeface="iCiel Samsung Sharp Sans Medium" pitchFamily="2" charset="0"/>
                <a:cs typeface="iCiel Samsung Sharp Sans Medium" pitchFamily="2" charset="0"/>
              </a:rPr>
              <a:t> </a:t>
            </a:r>
          </a:p>
        </p:txBody>
      </p:sp>
      <p:sp>
        <p:nvSpPr>
          <p:cNvPr id="5" name="텍스트 개체 틀 4">
            <a:extLst>
              <a:ext uri="{FF2B5EF4-FFF2-40B4-BE49-F238E27FC236}">
                <a16:creationId xmlns:a16="http://schemas.microsoft.com/office/drawing/2014/main" id="{BAA75726-DF9C-4DE1-8C13-80FA1FE15CDE}"/>
              </a:ext>
            </a:extLst>
          </p:cNvPr>
          <p:cNvSpPr>
            <a:spLocks noGrp="1"/>
          </p:cNvSpPr>
          <p:nvPr>
            <p:ph type="body" sz="quarter" idx="11"/>
          </p:nvPr>
        </p:nvSpPr>
        <p:spPr/>
        <p:txBody>
          <a:bodyPr/>
          <a:lstStyle/>
          <a:p>
            <a:r>
              <a:rPr lang="en-US" altLang="ko-KR" dirty="0">
                <a:ea typeface="SamsungOneKorean 400" panose="020B0503030303020204" pitchFamily="50" charset="-127"/>
              </a:rPr>
              <a:t>Big Data </a:t>
            </a:r>
            <a:r>
              <a:rPr lang="en-US" altLang="ko-KR" dirty="0" err="1">
                <a:ea typeface="SamsungOneKorean 400" panose="020B0503030303020204" pitchFamily="50" charset="-127"/>
              </a:rPr>
              <a:t>trên</a:t>
            </a:r>
            <a:r>
              <a:rPr lang="en-US" altLang="ko-KR" dirty="0">
                <a:ea typeface="SamsungOneKorean 400" panose="020B0503030303020204" pitchFamily="50" charset="-127"/>
              </a:rPr>
              <a:t> Microsoft Azure</a:t>
            </a:r>
          </a:p>
        </p:txBody>
      </p:sp>
      <p:sp>
        <p:nvSpPr>
          <p:cNvPr id="6" name="텍스트 개체 틀 5">
            <a:extLst>
              <a:ext uri="{FF2B5EF4-FFF2-40B4-BE49-F238E27FC236}">
                <a16:creationId xmlns:a16="http://schemas.microsoft.com/office/drawing/2014/main" id="{4A05A1E2-C23A-42F5-9B51-5B5BADA6ACFE}"/>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491441A3-94EF-4486-81DB-F20220C79567}"/>
              </a:ext>
            </a:extLst>
          </p:cNvPr>
          <p:cNvSpPr>
            <a:spLocks noGrp="1"/>
          </p:cNvSpPr>
          <p:nvPr>
            <p:ph type="body" sz="quarter" idx="15"/>
          </p:nvPr>
        </p:nvSpPr>
        <p:spPr/>
        <p:txBody>
          <a:bodyPr/>
          <a:lstStyle/>
          <a:p>
            <a:r>
              <a:rPr lang="en-US" altLang="ko-KR" dirty="0" err="1"/>
              <a:t>Trích</a:t>
            </a:r>
            <a:r>
              <a:rPr lang="en-US" altLang="ko-KR" dirty="0"/>
              <a:t> </a:t>
            </a:r>
            <a:r>
              <a:rPr lang="en-US" altLang="ko-KR" dirty="0" err="1"/>
              <a:t>xuất</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và</a:t>
            </a:r>
            <a:r>
              <a:rPr lang="en-US" altLang="ko-KR" dirty="0"/>
              <a:t> </a:t>
            </a:r>
            <a:r>
              <a:rPr lang="en-US" altLang="ko-KR" dirty="0" err="1"/>
              <a:t>nạp</a:t>
            </a:r>
            <a:r>
              <a:rPr lang="en-US" altLang="ko-KR" dirty="0"/>
              <a:t> </a:t>
            </a:r>
            <a:r>
              <a:rPr lang="en-US" altLang="ko-KR" dirty="0" err="1"/>
              <a:t>trên</a:t>
            </a:r>
            <a:r>
              <a:rPr lang="en-US" altLang="ko-KR" dirty="0"/>
              <a:t> MS Azure</a:t>
            </a:r>
            <a:endParaRPr lang="ko-KR" altLang="en-US" dirty="0"/>
          </a:p>
        </p:txBody>
      </p:sp>
      <p:grpSp>
        <p:nvGrpSpPr>
          <p:cNvPr id="19" name="그룹 18"/>
          <p:cNvGrpSpPr/>
          <p:nvPr/>
        </p:nvGrpSpPr>
        <p:grpSpPr>
          <a:xfrm>
            <a:off x="862860" y="2854461"/>
            <a:ext cx="8690223" cy="3200400"/>
            <a:chOff x="596160" y="2854461"/>
            <a:chExt cx="8690223" cy="3200400"/>
          </a:xfrm>
        </p:grpSpPr>
        <p:pic>
          <p:nvPicPr>
            <p:cNvPr id="8" name="Picture 4">
              <a:extLst>
                <a:ext uri="{FF2B5EF4-FFF2-40B4-BE49-F238E27FC236}">
                  <a16:creationId xmlns:a16="http://schemas.microsoft.com/office/drawing/2014/main" id="{87972BBE-51A3-4D54-AE01-54F2B101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83" y="2854461"/>
              <a:ext cx="8534400"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그룹 17"/>
            <p:cNvGrpSpPr/>
            <p:nvPr/>
          </p:nvGrpSpPr>
          <p:grpSpPr>
            <a:xfrm>
              <a:off x="596160" y="3640691"/>
              <a:ext cx="7813140" cy="1529897"/>
              <a:chOff x="596160" y="3640691"/>
              <a:chExt cx="7813140" cy="1529897"/>
            </a:xfrm>
          </p:grpSpPr>
          <p:sp>
            <p:nvSpPr>
              <p:cNvPr id="11" name="TextBox 10"/>
              <p:cNvSpPr txBox="1"/>
              <p:nvPr/>
            </p:nvSpPr>
            <p:spPr>
              <a:xfrm>
                <a:off x="2887982" y="4492107"/>
                <a:ext cx="991076" cy="507831"/>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Lưu trữ Azure/Cửa hàng hồ dữ liệu</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2" name="TextBox 11"/>
              <p:cNvSpPr txBox="1"/>
              <p:nvPr/>
            </p:nvSpPr>
            <p:spPr>
              <a:xfrm>
                <a:off x="4952096" y="4561357"/>
                <a:ext cx="1199603"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Azure </a:t>
                </a:r>
                <a:r>
                  <a:rPr lang="en-US" altLang="ko-KR" sz="900" dirty="0" err="1">
                    <a:solidFill>
                      <a:srgbClr val="0043B2"/>
                    </a:solidFill>
                    <a:latin typeface="SamsungOne 700" panose="020B0803030303020204" pitchFamily="34" charset="0"/>
                    <a:ea typeface="SamsungOne 700" panose="020B0803030303020204" pitchFamily="34" charset="0"/>
                  </a:rPr>
                  <a:t>Databricks</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3" name="TextBox 12"/>
              <p:cNvSpPr txBox="1"/>
              <p:nvPr/>
            </p:nvSpPr>
            <p:spPr>
              <a:xfrm>
                <a:off x="7145210" y="4547341"/>
                <a:ext cx="1199603" cy="230832"/>
              </a:xfrm>
              <a:prstGeom prst="rect">
                <a:avLst/>
              </a:prstGeom>
              <a:solidFill>
                <a:schemeClr val="bg1"/>
              </a:solidFill>
            </p:spPr>
            <p:txBody>
              <a:bodyPr wrap="square" rtlCol="0">
                <a:spAutoFit/>
              </a:bodyPr>
              <a:lstStyle/>
              <a:p>
                <a:pPr algn="ctr"/>
                <a:r>
                  <a:rPr lang="en-US" altLang="ko-KR" sz="900" dirty="0">
                    <a:solidFill>
                      <a:srgbClr val="0043B2"/>
                    </a:solidFill>
                    <a:latin typeface="SamsungOne 700" panose="020B0803030303020204" pitchFamily="34" charset="0"/>
                    <a:ea typeface="SamsungOne 700" panose="020B0803030303020204" pitchFamily="34" charset="0"/>
                  </a:rPr>
                  <a:t>CSDL Azure SQL</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4" name="TextBox 13"/>
              <p:cNvSpPr txBox="1"/>
              <p:nvPr/>
            </p:nvSpPr>
            <p:spPr>
              <a:xfrm>
                <a:off x="1882140" y="4181494"/>
                <a:ext cx="702946" cy="215444"/>
              </a:xfrm>
              <a:prstGeom prst="rect">
                <a:avLst/>
              </a:prstGeom>
              <a:solidFill>
                <a:schemeClr val="bg1"/>
              </a:solidFill>
            </p:spPr>
            <p:txBody>
              <a:bodyPr wrap="square" rtlCol="0">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Nạp</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dữ</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liệu</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sp>
            <p:nvSpPr>
              <p:cNvPr id="15" name="TextBox 14"/>
              <p:cNvSpPr txBox="1"/>
              <p:nvPr/>
            </p:nvSpPr>
            <p:spPr>
              <a:xfrm>
                <a:off x="2751931" y="3691545"/>
                <a:ext cx="1199603" cy="230832"/>
              </a:xfrm>
              <a:prstGeom prst="rect">
                <a:avLst/>
              </a:prstGeom>
              <a:solidFill>
                <a:schemeClr val="bg1"/>
              </a:solidFill>
            </p:spPr>
            <p:txBody>
              <a:bodyPr wrap="square" rtlCol="0">
                <a:spAutoFit/>
              </a:bodyPr>
              <a:lstStyle/>
              <a:p>
                <a:pPr algn="ctr"/>
                <a:r>
                  <a:rPr lang="vi-VN" altLang="ko-KR" sz="900" dirty="0">
                    <a:solidFill>
                      <a:srgbClr val="0043B2"/>
                    </a:solidFill>
                    <a:latin typeface="SamsungOne 700" panose="020B0803030303020204" pitchFamily="34" charset="0"/>
                    <a:ea typeface="SamsungOne 700" panose="020B0803030303020204" pitchFamily="34" charset="0"/>
                  </a:rPr>
                  <a:t>Lưu trữ dài hạn</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6" name="TextBox 15"/>
              <p:cNvSpPr txBox="1"/>
              <p:nvPr/>
            </p:nvSpPr>
            <p:spPr>
              <a:xfrm>
                <a:off x="4831080" y="3691545"/>
                <a:ext cx="1430655"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Trích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xuất</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chuyển</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đổi</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sp>
            <p:nvSpPr>
              <p:cNvPr id="17" name="TextBox 16"/>
              <p:cNvSpPr txBox="1"/>
              <p:nvPr/>
            </p:nvSpPr>
            <p:spPr>
              <a:xfrm>
                <a:off x="7209697" y="3640691"/>
                <a:ext cx="1199603" cy="230832"/>
              </a:xfrm>
              <a:prstGeom prst="rect">
                <a:avLst/>
              </a:prstGeom>
              <a:solidFill>
                <a:schemeClr val="bg1"/>
              </a:solid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Tải</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vào</a:t>
                </a:r>
                <a:r>
                  <a:rPr lang="en-US" altLang="ko-KR" sz="900" dirty="0">
                    <a:solidFill>
                      <a:srgbClr val="0043B2"/>
                    </a:solidFill>
                    <a:latin typeface="SamsungOne 700" panose="020B0803030303020204" pitchFamily="34" charset="0"/>
                    <a:ea typeface="SamsungOne 700" panose="020B0803030303020204" pitchFamily="34" charset="0"/>
                  </a:rPr>
                  <a:t> sink</a:t>
                </a:r>
                <a:endParaRPr lang="ko-KR" altLang="en-US" sz="900" dirty="0">
                  <a:solidFill>
                    <a:srgbClr val="0043B2"/>
                  </a:solidFill>
                  <a:latin typeface="SamsungOne 700" panose="020B0803030303020204" pitchFamily="34" charset="0"/>
                  <a:ea typeface="SamsungOneKorean 400" panose="020B0503030303020204" pitchFamily="50" charset="-127"/>
                </a:endParaRPr>
              </a:p>
            </p:txBody>
          </p:sp>
          <p:grpSp>
            <p:nvGrpSpPr>
              <p:cNvPr id="3" name="그룹 2"/>
              <p:cNvGrpSpPr/>
              <p:nvPr/>
            </p:nvGrpSpPr>
            <p:grpSpPr>
              <a:xfrm>
                <a:off x="596160" y="4662757"/>
                <a:ext cx="1370484" cy="507831"/>
                <a:chOff x="596160" y="4694507"/>
                <a:chExt cx="1370484" cy="507831"/>
              </a:xfrm>
            </p:grpSpPr>
            <p:sp>
              <p:nvSpPr>
                <p:cNvPr id="2" name="직사각형 1"/>
                <p:cNvSpPr/>
                <p:nvPr/>
              </p:nvSpPr>
              <p:spPr>
                <a:xfrm>
                  <a:off x="796925" y="4727575"/>
                  <a:ext cx="968955" cy="320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TextBox 9"/>
                <p:cNvSpPr txBox="1"/>
                <p:nvPr/>
              </p:nvSpPr>
              <p:spPr>
                <a:xfrm>
                  <a:off x="596160" y="4694507"/>
                  <a:ext cx="1370484" cy="507831"/>
                </a:xfrm>
                <a:prstGeom prst="rect">
                  <a:avLst/>
                </a:prstGeom>
                <a:noFill/>
              </p:spPr>
              <p:txBody>
                <a:bodyPr wrap="square" rtlCol="0">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Ứng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dụng</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doanh</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nghiệp</a:t>
                  </a:r>
                  <a:r>
                    <a:rPr lang="en-US" altLang="ko-KR" sz="900" dirty="0">
                      <a:solidFill>
                        <a:srgbClr val="0043B2"/>
                      </a:solidFill>
                      <a:latin typeface="SamsungOne 700" panose="020B0803030303020204" pitchFamily="34" charset="0"/>
                      <a:ea typeface="SamsungOne 700" panose="020B0803030303020204" pitchFamily="34" charset="0"/>
                    </a:rPr>
                    <a:t>/</a:t>
                  </a:r>
                  <a:r>
                    <a:rPr lang="en-US" altLang="ko-KR" sz="900" dirty="0" err="1">
                      <a:solidFill>
                        <a:srgbClr val="0043B2"/>
                      </a:solidFill>
                      <a:latin typeface="SamsungOne 700" panose="020B0803030303020204" pitchFamily="34" charset="0"/>
                      <a:ea typeface="SamsungOne 700" panose="020B0803030303020204" pitchFamily="34" charset="0"/>
                    </a:rPr>
                    <a:t>tùy</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chỉnh</a:t>
                  </a:r>
                  <a:endParaRPr lang="en-US" altLang="ko-KR" sz="900" dirty="0">
                    <a:solidFill>
                      <a:srgbClr val="0043B2"/>
                    </a:solidFill>
                    <a:latin typeface="SamsungOne 700" panose="020B0803030303020204" pitchFamily="34" charset="0"/>
                    <a:ea typeface="SamsungOne 700" panose="020B0803030303020204" pitchFamily="34" charset="0"/>
                  </a:endParaRPr>
                </a:p>
                <a:p>
                  <a:pPr algn="ct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có</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cấu</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trúc</a:t>
                  </a:r>
                  <a:r>
                    <a:rPr lang="en-US" altLang="ko-KR" sz="900" dirty="0">
                      <a:solidFill>
                        <a:srgbClr val="0043B2"/>
                      </a:solidFill>
                      <a:latin typeface="SamsungOne 700" panose="020B0803030303020204" pitchFamily="34" charset="0"/>
                      <a:ea typeface="SamsungOne 700" panose="020B0803030303020204" pitchFamily="34" charset="0"/>
                    </a:rPr>
                    <a:t>)</a:t>
                  </a:r>
                  <a:endParaRPr lang="ko-KR" altLang="en-US" sz="800" dirty="0">
                    <a:solidFill>
                      <a:srgbClr val="0043B2"/>
                    </a:solidFill>
                    <a:latin typeface="SamsungOne 700" panose="020B0803030303020204" pitchFamily="34" charset="0"/>
                    <a:ea typeface="SamsungOneKorean 400" panose="020B0503030303020204" pitchFamily="50" charset="-127"/>
                  </a:endParaRPr>
                </a:p>
              </p:txBody>
            </p:sp>
          </p:grpSp>
        </p:grpSp>
      </p:grpSp>
    </p:spTree>
    <p:extLst>
      <p:ext uri="{BB962C8B-B14F-4D97-AF65-F5344CB8AC3E}">
        <p14:creationId xmlns:p14="http://schemas.microsoft.com/office/powerpoint/2010/main" val="1573544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0A66744-439C-4DF0-B404-0C04F6228B57}"/>
              </a:ext>
            </a:extLst>
          </p:cNvPr>
          <p:cNvSpPr>
            <a:spLocks noGrp="1"/>
          </p:cNvSpPr>
          <p:nvPr>
            <p:ph type="body" sz="quarter" idx="10"/>
          </p:nvPr>
        </p:nvSpPr>
        <p:spPr/>
        <p:txBody>
          <a:bodyPr/>
          <a:lstStyle/>
          <a:p>
            <a:r>
              <a:rPr lang="en-US" altLang="ko-KR" dirty="0" err="1">
                <a:ea typeface="SamsungOneKorean 400" panose="020B0503030303020204" pitchFamily="50" charset="-127"/>
              </a:rPr>
              <a:t>Thử</a:t>
            </a:r>
            <a:r>
              <a:rPr lang="en-US" altLang="ko-KR" dirty="0">
                <a:ea typeface="SamsungOneKorean 400" panose="020B0503030303020204" pitchFamily="50" charset="-127"/>
              </a:rPr>
              <a:t> </a:t>
            </a:r>
            <a:r>
              <a:rPr lang="en-US" altLang="ko-KR" dirty="0" err="1">
                <a:ea typeface="SamsungOneKorean 400" panose="020B0503030303020204" pitchFamily="50" charset="-127"/>
              </a:rPr>
              <a:t>nghiệm</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giảng</a:t>
            </a:r>
            <a:r>
              <a:rPr lang="en-US" altLang="ko-KR" dirty="0">
                <a:ea typeface="SamsungOneKorean 400" panose="020B0503030303020204" pitchFamily="50" charset="-127"/>
              </a:rPr>
              <a:t> </a:t>
            </a:r>
            <a:r>
              <a:rPr lang="en-US" altLang="ko-KR" dirty="0" err="1">
                <a:ea typeface="SamsungOneKorean 400" panose="020B0503030303020204" pitchFamily="50" charset="-127"/>
              </a:rPr>
              <a:t>viên</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8AF43CB4-CF67-452A-A9DB-1EAD3C57B07E}"/>
              </a:ext>
            </a:extLst>
          </p:cNvPr>
          <p:cNvSpPr>
            <a:spLocks noGrp="1"/>
          </p:cNvSpPr>
          <p:nvPr>
            <p:ph type="body" sz="quarter" idx="11"/>
          </p:nvPr>
        </p:nvSpPr>
        <p:spPr/>
        <p:txBody>
          <a:bodyPr anchor="t"/>
          <a:lstStyle/>
          <a:p>
            <a:r>
              <a:rPr lang="en-US" altLang="ko-KR" sz="3200" dirty="0">
                <a:ea typeface="SamsungOneKorean 400" panose="020B0503030303020204" pitchFamily="50" charset="-127"/>
              </a:rPr>
              <a:t>[</a:t>
            </a:r>
            <a:r>
              <a:rPr lang="en-US" altLang="ko-KR" dirty="0" err="1">
                <a:ea typeface="SamsungOneKorean 400" panose="020B0503030303020204" pitchFamily="50" charset="-127"/>
              </a:rPr>
              <a:t>Thử</a:t>
            </a:r>
            <a:r>
              <a:rPr lang="en-US" altLang="ko-KR" dirty="0">
                <a:ea typeface="SamsungOneKorean 400" panose="020B0503030303020204" pitchFamily="50" charset="-127"/>
              </a:rPr>
              <a:t> </a:t>
            </a:r>
            <a:r>
              <a:rPr lang="en-US" altLang="ko-KR" dirty="0" err="1">
                <a:ea typeface="SamsungOneKorean 400" panose="020B0503030303020204" pitchFamily="50" charset="-127"/>
              </a:rPr>
              <a:t>nghiệm</a:t>
            </a:r>
            <a:r>
              <a:rPr lang="en-US" altLang="ko-KR" sz="3200" dirty="0">
                <a:ea typeface="SamsungOneKorean 400" panose="020B0503030303020204" pitchFamily="50" charset="-127"/>
              </a:rPr>
              <a:t>]</a:t>
            </a:r>
          </a:p>
          <a:p>
            <a:r>
              <a:rPr lang="en-US" altLang="ko-KR" dirty="0" err="1">
                <a:ea typeface="SamsungOneKorean 400" panose="020B0503030303020204" pitchFamily="50" charset="-127"/>
              </a:rPr>
              <a:t>Thử</a:t>
            </a:r>
            <a:r>
              <a:rPr lang="en-US" altLang="ko-KR" dirty="0">
                <a:ea typeface="SamsungOneKorean 400" panose="020B0503030303020204" pitchFamily="50" charset="-127"/>
              </a:rPr>
              <a:t> </a:t>
            </a:r>
            <a:r>
              <a:rPr lang="en-US" altLang="ko-KR" dirty="0" err="1">
                <a:ea typeface="SamsungOneKorean 400" panose="020B0503030303020204" pitchFamily="50" charset="-127"/>
              </a:rPr>
              <a:t>nghiệm</a:t>
            </a:r>
            <a:r>
              <a:rPr lang="en-US" altLang="ko-KR" dirty="0">
                <a:ea typeface="SamsungOneKorean 400" panose="020B0503030303020204" pitchFamily="50" charset="-127"/>
              </a:rPr>
              <a:t> AWS </a:t>
            </a:r>
          </a:p>
          <a:p>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giảng</a:t>
            </a:r>
            <a:r>
              <a:rPr lang="en-US" altLang="ko-KR" dirty="0">
                <a:ea typeface="SamsungOneKorean 400" panose="020B0503030303020204" pitchFamily="50" charset="-127"/>
              </a:rPr>
              <a:t> </a:t>
            </a:r>
            <a:r>
              <a:rPr lang="en-US" altLang="ko-KR" dirty="0" err="1">
                <a:ea typeface="SamsungOneKorean 400" panose="020B0503030303020204" pitchFamily="50" charset="-127"/>
              </a:rPr>
              <a:t>viên</a:t>
            </a:r>
            <a:endParaRPr lang="en-US" altLang="ko-KR" sz="32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80EECBD9-D094-4AC2-AC86-340CC1E881EA}"/>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grpSp>
        <p:nvGrpSpPr>
          <p:cNvPr id="6" name="그룹 5">
            <a:extLst>
              <a:ext uri="{FF2B5EF4-FFF2-40B4-BE49-F238E27FC236}">
                <a16:creationId xmlns:a16="http://schemas.microsoft.com/office/drawing/2014/main" id="{5D07EE23-E340-4737-9F37-CE88209D0091}"/>
              </a:ext>
            </a:extLst>
          </p:cNvPr>
          <p:cNvGrpSpPr/>
          <p:nvPr/>
        </p:nvGrpSpPr>
        <p:grpSpPr>
          <a:xfrm>
            <a:off x="5782600" y="2233614"/>
            <a:ext cx="3437990" cy="3962229"/>
            <a:chOff x="4401919" y="2167994"/>
            <a:chExt cx="3437990" cy="3962229"/>
          </a:xfrm>
        </p:grpSpPr>
        <p:grpSp>
          <p:nvGrpSpPr>
            <p:cNvPr id="7" name="그룹 6">
              <a:extLst>
                <a:ext uri="{FF2B5EF4-FFF2-40B4-BE49-F238E27FC236}">
                  <a16:creationId xmlns:a16="http://schemas.microsoft.com/office/drawing/2014/main" id="{3CD656E4-200D-4E62-B441-46F0089E6071}"/>
                </a:ext>
              </a:extLst>
            </p:cNvPr>
            <p:cNvGrpSpPr/>
            <p:nvPr/>
          </p:nvGrpSpPr>
          <p:grpSpPr>
            <a:xfrm>
              <a:off x="4401919" y="2167994"/>
              <a:ext cx="3437990" cy="3962229"/>
              <a:chOff x="4401919" y="2167994"/>
              <a:chExt cx="3437990" cy="3962229"/>
            </a:xfrm>
          </p:grpSpPr>
          <p:grpSp>
            <p:nvGrpSpPr>
              <p:cNvPr id="9" name="그룹 8">
                <a:extLst>
                  <a:ext uri="{FF2B5EF4-FFF2-40B4-BE49-F238E27FC236}">
                    <a16:creationId xmlns:a16="http://schemas.microsoft.com/office/drawing/2014/main" id="{0EE58407-70E0-4652-835C-ADD3492DAE56}"/>
                  </a:ext>
                </a:extLst>
              </p:cNvPr>
              <p:cNvGrpSpPr/>
              <p:nvPr/>
            </p:nvGrpSpPr>
            <p:grpSpPr>
              <a:xfrm>
                <a:off x="4641130" y="2383352"/>
                <a:ext cx="2969068" cy="3746871"/>
                <a:chOff x="4641130" y="2383352"/>
                <a:chExt cx="2969068" cy="3746871"/>
              </a:xfrm>
            </p:grpSpPr>
            <p:sp>
              <p:nvSpPr>
                <p:cNvPr id="55" name="타원 54">
                  <a:extLst>
                    <a:ext uri="{FF2B5EF4-FFF2-40B4-BE49-F238E27FC236}">
                      <a16:creationId xmlns:a16="http://schemas.microsoft.com/office/drawing/2014/main" id="{E621E28C-7089-4766-9436-3871A0F28847}"/>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56" name="그림 55">
                  <a:extLst>
                    <a:ext uri="{FF2B5EF4-FFF2-40B4-BE49-F238E27FC236}">
                      <a16:creationId xmlns:a16="http://schemas.microsoft.com/office/drawing/2014/main" id="{25E84AAC-B5A9-4BFC-9CC6-238D23925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0" name="그룹 9">
                <a:extLst>
                  <a:ext uri="{FF2B5EF4-FFF2-40B4-BE49-F238E27FC236}">
                    <a16:creationId xmlns:a16="http://schemas.microsoft.com/office/drawing/2014/main" id="{D1A95288-940E-42C8-915B-C3B7797A1BE4}"/>
                  </a:ext>
                </a:extLst>
              </p:cNvPr>
              <p:cNvGrpSpPr/>
              <p:nvPr/>
            </p:nvGrpSpPr>
            <p:grpSpPr>
              <a:xfrm>
                <a:off x="4420634" y="3215388"/>
                <a:ext cx="478421" cy="478421"/>
                <a:chOff x="4119360" y="4255504"/>
                <a:chExt cx="478421" cy="478421"/>
              </a:xfrm>
            </p:grpSpPr>
            <p:sp>
              <p:nvSpPr>
                <p:cNvPr id="53" name="타원 52">
                  <a:extLst>
                    <a:ext uri="{FF2B5EF4-FFF2-40B4-BE49-F238E27FC236}">
                      <a16:creationId xmlns:a16="http://schemas.microsoft.com/office/drawing/2014/main" id="{62D2B95C-6711-4C99-8BAB-3450BCB29832}"/>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54" name="그림 53">
                  <a:extLst>
                    <a:ext uri="{FF2B5EF4-FFF2-40B4-BE49-F238E27FC236}">
                      <a16:creationId xmlns:a16="http://schemas.microsoft.com/office/drawing/2014/main" id="{C6517D8E-E1A9-45C6-819F-7A36F3B4E1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 name="그룹 10">
                <a:extLst>
                  <a:ext uri="{FF2B5EF4-FFF2-40B4-BE49-F238E27FC236}">
                    <a16:creationId xmlns:a16="http://schemas.microsoft.com/office/drawing/2014/main" id="{D794D2B3-E56A-49C2-9C28-E0E2A75B211F}"/>
                  </a:ext>
                </a:extLst>
              </p:cNvPr>
              <p:cNvGrpSpPr/>
              <p:nvPr/>
            </p:nvGrpSpPr>
            <p:grpSpPr>
              <a:xfrm>
                <a:off x="4401919" y="3767007"/>
                <a:ext cx="478421" cy="478421"/>
                <a:chOff x="4466311" y="3598005"/>
                <a:chExt cx="478421" cy="478421"/>
              </a:xfrm>
            </p:grpSpPr>
            <p:sp>
              <p:nvSpPr>
                <p:cNvPr id="49" name="타원 48">
                  <a:extLst>
                    <a:ext uri="{FF2B5EF4-FFF2-40B4-BE49-F238E27FC236}">
                      <a16:creationId xmlns:a16="http://schemas.microsoft.com/office/drawing/2014/main" id="{FEEEC080-6F96-4F72-9625-15A725CBBBD8}"/>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0" name="그룹 49">
                  <a:extLst>
                    <a:ext uri="{FF2B5EF4-FFF2-40B4-BE49-F238E27FC236}">
                      <a16:creationId xmlns:a16="http://schemas.microsoft.com/office/drawing/2014/main" id="{953ED89D-ACF7-4C26-BB2E-4BC0D289C52D}"/>
                    </a:ext>
                  </a:extLst>
                </p:cNvPr>
                <p:cNvGrpSpPr/>
                <p:nvPr/>
              </p:nvGrpSpPr>
              <p:grpSpPr>
                <a:xfrm>
                  <a:off x="4556408" y="3722669"/>
                  <a:ext cx="311620" cy="219568"/>
                  <a:chOff x="4550446" y="3712368"/>
                  <a:chExt cx="311620" cy="219568"/>
                </a:xfrm>
              </p:grpSpPr>
              <p:pic>
                <p:nvPicPr>
                  <p:cNvPr id="51" name="그림 50">
                    <a:extLst>
                      <a:ext uri="{FF2B5EF4-FFF2-40B4-BE49-F238E27FC236}">
                        <a16:creationId xmlns:a16="http://schemas.microsoft.com/office/drawing/2014/main" id="{E7E9CD36-4769-43DD-B9A3-304BD66EA9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52" name="그림 51">
                    <a:extLst>
                      <a:ext uri="{FF2B5EF4-FFF2-40B4-BE49-F238E27FC236}">
                        <a16:creationId xmlns:a16="http://schemas.microsoft.com/office/drawing/2014/main" id="{1A71B693-43A6-45F5-8787-88579AEE3E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2" name="그룹 11">
                <a:extLst>
                  <a:ext uri="{FF2B5EF4-FFF2-40B4-BE49-F238E27FC236}">
                    <a16:creationId xmlns:a16="http://schemas.microsoft.com/office/drawing/2014/main" id="{9419938A-1333-4E76-956B-67A437CDB919}"/>
                  </a:ext>
                </a:extLst>
              </p:cNvPr>
              <p:cNvGrpSpPr/>
              <p:nvPr/>
            </p:nvGrpSpPr>
            <p:grpSpPr>
              <a:xfrm>
                <a:off x="4656757" y="2730802"/>
                <a:ext cx="478421" cy="478421"/>
                <a:chOff x="5779974" y="3346111"/>
                <a:chExt cx="478421" cy="478421"/>
              </a:xfrm>
            </p:grpSpPr>
            <p:sp>
              <p:nvSpPr>
                <p:cNvPr id="47" name="타원 46">
                  <a:extLst>
                    <a:ext uri="{FF2B5EF4-FFF2-40B4-BE49-F238E27FC236}">
                      <a16:creationId xmlns:a16="http://schemas.microsoft.com/office/drawing/2014/main" id="{CE155B46-5984-4C78-A382-7FC71C057691}"/>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8" name="그림 47">
                  <a:extLst>
                    <a:ext uri="{FF2B5EF4-FFF2-40B4-BE49-F238E27FC236}">
                      <a16:creationId xmlns:a16="http://schemas.microsoft.com/office/drawing/2014/main" id="{11BBF0E7-FC20-474C-95A8-3C8EA017A7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3" name="그룹 12">
                <a:extLst>
                  <a:ext uri="{FF2B5EF4-FFF2-40B4-BE49-F238E27FC236}">
                    <a16:creationId xmlns:a16="http://schemas.microsoft.com/office/drawing/2014/main" id="{9FF08E47-31B1-4295-9A1F-FAE5CD70AA73}"/>
                  </a:ext>
                </a:extLst>
              </p:cNvPr>
              <p:cNvGrpSpPr/>
              <p:nvPr/>
            </p:nvGrpSpPr>
            <p:grpSpPr>
              <a:xfrm>
                <a:off x="7040382" y="2725220"/>
                <a:ext cx="478421" cy="478421"/>
                <a:chOff x="6653952" y="3105086"/>
                <a:chExt cx="478421" cy="478421"/>
              </a:xfrm>
            </p:grpSpPr>
            <p:sp>
              <p:nvSpPr>
                <p:cNvPr id="45" name="타원 44">
                  <a:extLst>
                    <a:ext uri="{FF2B5EF4-FFF2-40B4-BE49-F238E27FC236}">
                      <a16:creationId xmlns:a16="http://schemas.microsoft.com/office/drawing/2014/main" id="{416A74FF-4E7D-49B4-BA66-805A33E726C8}"/>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6" name="그림 45">
                  <a:extLst>
                    <a:ext uri="{FF2B5EF4-FFF2-40B4-BE49-F238E27FC236}">
                      <a16:creationId xmlns:a16="http://schemas.microsoft.com/office/drawing/2014/main" id="{FBAE0C2B-3631-4027-9F39-70CB55EAA6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4" name="그룹 13">
                <a:extLst>
                  <a:ext uri="{FF2B5EF4-FFF2-40B4-BE49-F238E27FC236}">
                    <a16:creationId xmlns:a16="http://schemas.microsoft.com/office/drawing/2014/main" id="{FF3352BA-7A7A-4228-BB4A-9661D56FE144}"/>
                  </a:ext>
                </a:extLst>
              </p:cNvPr>
              <p:cNvGrpSpPr/>
              <p:nvPr/>
            </p:nvGrpSpPr>
            <p:grpSpPr>
              <a:xfrm>
                <a:off x="7214808" y="4305262"/>
                <a:ext cx="478421" cy="478421"/>
                <a:chOff x="6939282" y="3583507"/>
                <a:chExt cx="478421" cy="478421"/>
              </a:xfrm>
            </p:grpSpPr>
            <p:sp>
              <p:nvSpPr>
                <p:cNvPr id="43" name="타원 42">
                  <a:extLst>
                    <a:ext uri="{FF2B5EF4-FFF2-40B4-BE49-F238E27FC236}">
                      <a16:creationId xmlns:a16="http://schemas.microsoft.com/office/drawing/2014/main" id="{6F86437D-8FA4-4983-A3EC-91084F35C5F5}"/>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4" name="그림 43">
                  <a:extLst>
                    <a:ext uri="{FF2B5EF4-FFF2-40B4-BE49-F238E27FC236}">
                      <a16:creationId xmlns:a16="http://schemas.microsoft.com/office/drawing/2014/main" id="{1DF32E1A-553A-4E29-86F9-D9026CCFA3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5" name="그룹 14">
                <a:extLst>
                  <a:ext uri="{FF2B5EF4-FFF2-40B4-BE49-F238E27FC236}">
                    <a16:creationId xmlns:a16="http://schemas.microsoft.com/office/drawing/2014/main" id="{63EB85A9-907D-4CD0-8278-CC15061928A9}"/>
                  </a:ext>
                </a:extLst>
              </p:cNvPr>
              <p:cNvGrpSpPr/>
              <p:nvPr/>
            </p:nvGrpSpPr>
            <p:grpSpPr>
              <a:xfrm>
                <a:off x="5052593" y="2375387"/>
                <a:ext cx="478421" cy="478421"/>
                <a:chOff x="4903300" y="2692339"/>
                <a:chExt cx="478421" cy="478421"/>
              </a:xfrm>
            </p:grpSpPr>
            <p:sp>
              <p:nvSpPr>
                <p:cNvPr id="41" name="타원 40">
                  <a:extLst>
                    <a:ext uri="{FF2B5EF4-FFF2-40B4-BE49-F238E27FC236}">
                      <a16:creationId xmlns:a16="http://schemas.microsoft.com/office/drawing/2014/main" id="{C74A5B2A-4003-4890-ADDF-1BDBC85EECCF}"/>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2" name="그림 41">
                  <a:extLst>
                    <a:ext uri="{FF2B5EF4-FFF2-40B4-BE49-F238E27FC236}">
                      <a16:creationId xmlns:a16="http://schemas.microsoft.com/office/drawing/2014/main" id="{FAE99DC4-EF74-4B93-95C5-15A70C5E85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6" name="그룹 15">
                <a:extLst>
                  <a:ext uri="{FF2B5EF4-FFF2-40B4-BE49-F238E27FC236}">
                    <a16:creationId xmlns:a16="http://schemas.microsoft.com/office/drawing/2014/main" id="{92DECFFD-4E40-4F99-8D16-45D1E9F5F091}"/>
                  </a:ext>
                </a:extLst>
              </p:cNvPr>
              <p:cNvGrpSpPr/>
              <p:nvPr/>
            </p:nvGrpSpPr>
            <p:grpSpPr>
              <a:xfrm>
                <a:off x="5557339" y="2167994"/>
                <a:ext cx="1018218" cy="478422"/>
                <a:chOff x="5546651" y="2194994"/>
                <a:chExt cx="1018218" cy="478422"/>
              </a:xfrm>
            </p:grpSpPr>
            <p:grpSp>
              <p:nvGrpSpPr>
                <p:cNvPr id="35" name="그룹 34">
                  <a:extLst>
                    <a:ext uri="{FF2B5EF4-FFF2-40B4-BE49-F238E27FC236}">
                      <a16:creationId xmlns:a16="http://schemas.microsoft.com/office/drawing/2014/main" id="{B97B64B3-5263-4011-81E2-77EA06005260}"/>
                    </a:ext>
                  </a:extLst>
                </p:cNvPr>
                <p:cNvGrpSpPr/>
                <p:nvPr/>
              </p:nvGrpSpPr>
              <p:grpSpPr>
                <a:xfrm>
                  <a:off x="6086448" y="2194994"/>
                  <a:ext cx="478421" cy="478421"/>
                  <a:chOff x="5724126" y="3483458"/>
                  <a:chExt cx="478421" cy="478421"/>
                </a:xfrm>
              </p:grpSpPr>
              <p:sp>
                <p:nvSpPr>
                  <p:cNvPr id="39" name="타원 38">
                    <a:extLst>
                      <a:ext uri="{FF2B5EF4-FFF2-40B4-BE49-F238E27FC236}">
                        <a16:creationId xmlns:a16="http://schemas.microsoft.com/office/drawing/2014/main" id="{522B5EBB-111E-4381-81C8-3E2FB8152AC2}"/>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0" name="그림 39">
                    <a:extLst>
                      <a:ext uri="{FF2B5EF4-FFF2-40B4-BE49-F238E27FC236}">
                        <a16:creationId xmlns:a16="http://schemas.microsoft.com/office/drawing/2014/main" id="{A38540EC-552F-40B8-ADCB-8777300DEF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36" name="그룹 35">
                  <a:extLst>
                    <a:ext uri="{FF2B5EF4-FFF2-40B4-BE49-F238E27FC236}">
                      <a16:creationId xmlns:a16="http://schemas.microsoft.com/office/drawing/2014/main" id="{6C8A3031-676F-4523-85CF-16B91A062D70}"/>
                    </a:ext>
                  </a:extLst>
                </p:cNvPr>
                <p:cNvGrpSpPr/>
                <p:nvPr/>
              </p:nvGrpSpPr>
              <p:grpSpPr>
                <a:xfrm>
                  <a:off x="5546651" y="2194995"/>
                  <a:ext cx="478421" cy="478421"/>
                  <a:chOff x="5381721" y="2534589"/>
                  <a:chExt cx="478421" cy="478421"/>
                </a:xfrm>
              </p:grpSpPr>
              <p:sp>
                <p:nvSpPr>
                  <p:cNvPr id="37" name="타원 36">
                    <a:extLst>
                      <a:ext uri="{FF2B5EF4-FFF2-40B4-BE49-F238E27FC236}">
                        <a16:creationId xmlns:a16="http://schemas.microsoft.com/office/drawing/2014/main" id="{F58693F6-A265-4AED-BCCB-E47FDAD64548}"/>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8" name="그림 37">
                    <a:extLst>
                      <a:ext uri="{FF2B5EF4-FFF2-40B4-BE49-F238E27FC236}">
                        <a16:creationId xmlns:a16="http://schemas.microsoft.com/office/drawing/2014/main" id="{CD403022-5C30-4ABA-B31B-5A56FC7635A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7" name="그룹 16">
                <a:extLst>
                  <a:ext uri="{FF2B5EF4-FFF2-40B4-BE49-F238E27FC236}">
                    <a16:creationId xmlns:a16="http://schemas.microsoft.com/office/drawing/2014/main" id="{0A3CD680-E604-4A1F-98D9-D75E653038A2}"/>
                  </a:ext>
                </a:extLst>
              </p:cNvPr>
              <p:cNvGrpSpPr/>
              <p:nvPr/>
            </p:nvGrpSpPr>
            <p:grpSpPr>
              <a:xfrm>
                <a:off x="6617712" y="2373853"/>
                <a:ext cx="478421" cy="478421"/>
                <a:chOff x="6346155" y="2692338"/>
                <a:chExt cx="478421" cy="478421"/>
              </a:xfrm>
            </p:grpSpPr>
            <p:sp>
              <p:nvSpPr>
                <p:cNvPr id="33" name="타원 32">
                  <a:extLst>
                    <a:ext uri="{FF2B5EF4-FFF2-40B4-BE49-F238E27FC236}">
                      <a16:creationId xmlns:a16="http://schemas.microsoft.com/office/drawing/2014/main" id="{3FC521AE-90C3-41CE-9B0F-DD61BAF0B438}"/>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4" name="그림 33">
                  <a:extLst>
                    <a:ext uri="{FF2B5EF4-FFF2-40B4-BE49-F238E27FC236}">
                      <a16:creationId xmlns:a16="http://schemas.microsoft.com/office/drawing/2014/main" id="{9A7CC312-ED27-4AD8-BF93-C636AF9466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8" name="그룹 17">
                <a:extLst>
                  <a:ext uri="{FF2B5EF4-FFF2-40B4-BE49-F238E27FC236}">
                    <a16:creationId xmlns:a16="http://schemas.microsoft.com/office/drawing/2014/main" id="{0B8426A4-27FE-49EA-B40A-35C65D37F434}"/>
                  </a:ext>
                </a:extLst>
              </p:cNvPr>
              <p:cNvGrpSpPr/>
              <p:nvPr/>
            </p:nvGrpSpPr>
            <p:grpSpPr>
              <a:xfrm>
                <a:off x="7361488" y="3771502"/>
                <a:ext cx="478421" cy="478421"/>
                <a:chOff x="6930239" y="4605839"/>
                <a:chExt cx="478421" cy="478421"/>
              </a:xfrm>
            </p:grpSpPr>
            <p:sp>
              <p:nvSpPr>
                <p:cNvPr id="31" name="타원 30">
                  <a:extLst>
                    <a:ext uri="{FF2B5EF4-FFF2-40B4-BE49-F238E27FC236}">
                      <a16:creationId xmlns:a16="http://schemas.microsoft.com/office/drawing/2014/main" id="{61676D63-28D0-474F-A0A3-C5E9AACACA53}"/>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2" name="그림 31">
                  <a:extLst>
                    <a:ext uri="{FF2B5EF4-FFF2-40B4-BE49-F238E27FC236}">
                      <a16:creationId xmlns:a16="http://schemas.microsoft.com/office/drawing/2014/main" id="{83FF2C0E-E1F2-44E2-AD3C-131D108B1B0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9" name="그룹 18">
                <a:extLst>
                  <a:ext uri="{FF2B5EF4-FFF2-40B4-BE49-F238E27FC236}">
                    <a16:creationId xmlns:a16="http://schemas.microsoft.com/office/drawing/2014/main" id="{92B50691-6E77-4182-B3AA-28DA3B023ED3}"/>
                  </a:ext>
                </a:extLst>
              </p:cNvPr>
              <p:cNvGrpSpPr/>
              <p:nvPr/>
            </p:nvGrpSpPr>
            <p:grpSpPr>
              <a:xfrm>
                <a:off x="6799004" y="4732022"/>
                <a:ext cx="478421" cy="478421"/>
                <a:chOff x="6716684" y="5103232"/>
                <a:chExt cx="478421" cy="478421"/>
              </a:xfrm>
            </p:grpSpPr>
            <p:sp>
              <p:nvSpPr>
                <p:cNvPr id="29" name="타원 28">
                  <a:extLst>
                    <a:ext uri="{FF2B5EF4-FFF2-40B4-BE49-F238E27FC236}">
                      <a16:creationId xmlns:a16="http://schemas.microsoft.com/office/drawing/2014/main" id="{23F33F1A-E566-4936-8BAF-765393902C8E}"/>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30" name="그림 29">
                  <a:extLst>
                    <a:ext uri="{FF2B5EF4-FFF2-40B4-BE49-F238E27FC236}">
                      <a16:creationId xmlns:a16="http://schemas.microsoft.com/office/drawing/2014/main" id="{41DD1EEB-2445-41AE-B512-FED6755D7D6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20" name="그룹 19">
                <a:extLst>
                  <a:ext uri="{FF2B5EF4-FFF2-40B4-BE49-F238E27FC236}">
                    <a16:creationId xmlns:a16="http://schemas.microsoft.com/office/drawing/2014/main" id="{3A512575-2937-4E16-A5A8-387D9BC91B98}"/>
                  </a:ext>
                </a:extLst>
              </p:cNvPr>
              <p:cNvGrpSpPr/>
              <p:nvPr/>
            </p:nvGrpSpPr>
            <p:grpSpPr>
              <a:xfrm>
                <a:off x="7312778" y="3209223"/>
                <a:ext cx="478421" cy="478421"/>
                <a:chOff x="7063894" y="3536553"/>
                <a:chExt cx="478421" cy="478421"/>
              </a:xfrm>
            </p:grpSpPr>
            <p:sp>
              <p:nvSpPr>
                <p:cNvPr id="27" name="타원 26">
                  <a:extLst>
                    <a:ext uri="{FF2B5EF4-FFF2-40B4-BE49-F238E27FC236}">
                      <a16:creationId xmlns:a16="http://schemas.microsoft.com/office/drawing/2014/main" id="{57C6B385-B115-45A2-B56B-FF95099EE40E}"/>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8" name="그림 27">
                  <a:extLst>
                    <a:ext uri="{FF2B5EF4-FFF2-40B4-BE49-F238E27FC236}">
                      <a16:creationId xmlns:a16="http://schemas.microsoft.com/office/drawing/2014/main" id="{C1E8138F-AE18-40FF-AE61-877206B5118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21" name="그룹 20">
                <a:extLst>
                  <a:ext uri="{FF2B5EF4-FFF2-40B4-BE49-F238E27FC236}">
                    <a16:creationId xmlns:a16="http://schemas.microsoft.com/office/drawing/2014/main" id="{27AAC81D-6873-4973-8BE0-84DD78DE5990}"/>
                  </a:ext>
                </a:extLst>
              </p:cNvPr>
              <p:cNvGrpSpPr/>
              <p:nvPr/>
            </p:nvGrpSpPr>
            <p:grpSpPr>
              <a:xfrm>
                <a:off x="4558099" y="4323978"/>
                <a:ext cx="478421" cy="478421"/>
                <a:chOff x="4839474" y="4392074"/>
                <a:chExt cx="478421" cy="478421"/>
              </a:xfrm>
            </p:grpSpPr>
            <p:sp>
              <p:nvSpPr>
                <p:cNvPr id="25" name="타원 24">
                  <a:extLst>
                    <a:ext uri="{FF2B5EF4-FFF2-40B4-BE49-F238E27FC236}">
                      <a16:creationId xmlns:a16="http://schemas.microsoft.com/office/drawing/2014/main" id="{4859AF41-2C41-4549-8640-590D437CAE83}"/>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6" name="그림 25">
                  <a:extLst>
                    <a:ext uri="{FF2B5EF4-FFF2-40B4-BE49-F238E27FC236}">
                      <a16:creationId xmlns:a16="http://schemas.microsoft.com/office/drawing/2014/main" id="{3ADA9C92-66BC-42F0-9642-AD8FCF156B1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22" name="그룹 21">
                <a:extLst>
                  <a:ext uri="{FF2B5EF4-FFF2-40B4-BE49-F238E27FC236}">
                    <a16:creationId xmlns:a16="http://schemas.microsoft.com/office/drawing/2014/main" id="{95F295D0-2B93-4FFA-8795-5D730A441C18}"/>
                  </a:ext>
                </a:extLst>
              </p:cNvPr>
              <p:cNvGrpSpPr/>
              <p:nvPr/>
            </p:nvGrpSpPr>
            <p:grpSpPr>
              <a:xfrm>
                <a:off x="4988332" y="4732022"/>
                <a:ext cx="478421" cy="478421"/>
                <a:chOff x="4980019" y="4733181"/>
                <a:chExt cx="478421" cy="478421"/>
              </a:xfrm>
            </p:grpSpPr>
            <p:sp>
              <p:nvSpPr>
                <p:cNvPr id="23" name="타원 22">
                  <a:extLst>
                    <a:ext uri="{FF2B5EF4-FFF2-40B4-BE49-F238E27FC236}">
                      <a16:creationId xmlns:a16="http://schemas.microsoft.com/office/drawing/2014/main" id="{E0967E34-9FA2-47C0-A508-79103CBC6045}"/>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4" name="그림 23">
                  <a:extLst>
                    <a:ext uri="{FF2B5EF4-FFF2-40B4-BE49-F238E27FC236}">
                      <a16:creationId xmlns:a16="http://schemas.microsoft.com/office/drawing/2014/main" id="{69E49BE9-1490-4A6E-A992-C8BC70B5305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8" name="Rounded Rectangle 13">
              <a:extLst>
                <a:ext uri="{FF2B5EF4-FFF2-40B4-BE49-F238E27FC236}">
                  <a16:creationId xmlns:a16="http://schemas.microsoft.com/office/drawing/2014/main" id="{B8281DBB-523A-4121-AEDD-DB7697DBE9E2}"/>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BIG</a:t>
              </a:r>
            </a:p>
            <a:p>
              <a:pPr algn="ctr" defTabSz="742705" fontAlgn="base">
                <a:spcBef>
                  <a:spcPct val="0"/>
                </a:spcBef>
                <a:spcAft>
                  <a:spcPct val="0"/>
                </a:spcAft>
              </a:pPr>
              <a:r>
                <a:rPr lang="en-US" sz="3200" dirty="0">
                  <a:solidFill>
                    <a:srgbClr val="0043B2"/>
                  </a:solidFill>
                  <a:latin typeface="SamsungOne 700" panose="020B0803030303020204" pitchFamily="34" charset="0"/>
                  <a:ea typeface="SamsungOne 700" panose="020B0803030303020204" pitchFamily="34" charset="0"/>
                </a:rPr>
                <a:t>DATA</a:t>
              </a:r>
            </a:p>
          </p:txBody>
        </p:sp>
      </p:grpSp>
    </p:spTree>
    <p:extLst>
      <p:ext uri="{BB962C8B-B14F-4D97-AF65-F5344CB8AC3E}">
        <p14:creationId xmlns:p14="http://schemas.microsoft.com/office/powerpoint/2010/main" val="2245100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8FEBCC8-D4F1-4655-9B14-F108619C68B9}"/>
              </a:ext>
            </a:extLst>
          </p:cNvPr>
          <p:cNvSpPr>
            <a:spLocks noGrp="1"/>
          </p:cNvSpPr>
          <p:nvPr>
            <p:ph type="body" sz="quarter" idx="10"/>
          </p:nvPr>
        </p:nvSpPr>
        <p:spPr/>
        <p:txBody>
          <a:bodyPr/>
          <a:lstStyle/>
          <a:p>
            <a:pPr defTabSz="457200">
              <a:defRPr/>
            </a:pPr>
            <a:r>
              <a:rPr lang="en-US" altLang="ko-KR" dirty="0" err="1">
                <a:ea typeface="Samsung Sharp Sans Regular" pitchFamily="2" charset="0"/>
                <a:cs typeface="Samsung Sharp Sans Regular" pitchFamily="2" charset="0"/>
              </a:rPr>
              <a:t>Tổng</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quan</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về</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hệ</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thống</a:t>
            </a:r>
            <a:r>
              <a:rPr lang="en-US" altLang="ko-KR" dirty="0">
                <a:ea typeface="Samsung Sharp Sans Regular" pitchFamily="2" charset="0"/>
                <a:cs typeface="Samsung Sharp Sans Regular" pitchFamily="2" charset="0"/>
              </a:rPr>
              <a:t> Hadoop Core &amp; Eco</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CD59F532-B870-417D-8C8D-D05CBB0D046F}"/>
              </a:ext>
            </a:extLst>
          </p:cNvPr>
          <p:cNvSpPr>
            <a:spLocks noGrp="1"/>
          </p:cNvSpPr>
          <p:nvPr>
            <p:ph type="body" sz="quarter" idx="12"/>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 </a:t>
            </a:r>
          </a:p>
        </p:txBody>
      </p:sp>
    </p:spTree>
    <p:extLst>
      <p:ext uri="{BB962C8B-B14F-4D97-AF65-F5344CB8AC3E}">
        <p14:creationId xmlns:p14="http://schemas.microsoft.com/office/powerpoint/2010/main" val="19817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723315AD-96B7-4FD3-9175-B2AB951284A7}"/>
              </a:ext>
            </a:extLst>
          </p:cNvPr>
          <p:cNvSpPr>
            <a:spLocks noGrp="1"/>
          </p:cNvSpPr>
          <p:nvPr>
            <p:ph type="body" sz="quarter" idx="10"/>
          </p:nvPr>
        </p:nvSpPr>
        <p:spPr/>
        <p:txBody>
          <a:bodyPr/>
          <a:lstStyle/>
          <a:p>
            <a:r>
              <a:rPr lang="en-US" altLang="ko-KR" dirty="0" err="1">
                <a:ea typeface="Samsung Sharp Sans Regular" pitchFamily="2" charset="0"/>
                <a:cs typeface="Samsung Sharp Sans Regular" pitchFamily="2" charset="0"/>
              </a:rPr>
              <a:t>Tổng</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quan</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về</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hệ</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thống</a:t>
            </a:r>
            <a:r>
              <a:rPr lang="en-US" altLang="ko-KR" dirty="0">
                <a:ea typeface="Samsung Sharp Sans Regular" pitchFamily="2" charset="0"/>
                <a:cs typeface="Samsung Sharp Sans Regular" pitchFamily="2" charset="0"/>
              </a:rPr>
              <a:t> Hadoop Core &amp; Eco</a:t>
            </a:r>
            <a:endParaRPr lang="en-US" altLang="ko-KR" sz="3600" dirty="0">
              <a:solidFill>
                <a:schemeClr val="tx1"/>
              </a:solidFill>
              <a:ea typeface="Samsung Sharp Sans Regular" pitchFamily="2" charset="0"/>
              <a:cs typeface="Samsung Sharp Sans Regular" pitchFamily="2" charset="0"/>
            </a:endParaRPr>
          </a:p>
        </p:txBody>
      </p:sp>
      <p:sp>
        <p:nvSpPr>
          <p:cNvPr id="3" name="텍스트 개체 틀 2">
            <a:extLst>
              <a:ext uri="{FF2B5EF4-FFF2-40B4-BE49-F238E27FC236}">
                <a16:creationId xmlns:a16="http://schemas.microsoft.com/office/drawing/2014/main" id="{830018B5-113C-4348-B7E0-D703274A25F1}"/>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 </a:t>
            </a:r>
          </a:p>
        </p:txBody>
      </p:sp>
      <p:sp>
        <p:nvSpPr>
          <p:cNvPr id="4" name="직사각형 3">
            <a:extLst>
              <a:ext uri="{FF2B5EF4-FFF2-40B4-BE49-F238E27FC236}">
                <a16:creationId xmlns:a16="http://schemas.microsoft.com/office/drawing/2014/main" id="{08A93E3D-166F-4BB0-8DC0-5E846B9DF9A0}"/>
              </a:ext>
            </a:extLst>
          </p:cNvPr>
          <p:cNvSpPr/>
          <p:nvPr/>
        </p:nvSpPr>
        <p:spPr>
          <a:xfrm>
            <a:off x="1172580" y="442765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Tổng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quan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về</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nền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tảng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Apache Hadoop &amp; Spark</a:t>
            </a:r>
          </a:p>
        </p:txBody>
      </p:sp>
      <p:sp>
        <p:nvSpPr>
          <p:cNvPr id="5" name="직사각형 4">
            <a:extLst>
              <a:ext uri="{FF2B5EF4-FFF2-40B4-BE49-F238E27FC236}">
                <a16:creationId xmlns:a16="http://schemas.microsoft.com/office/drawing/2014/main" id="{7AFAE920-31FC-44B7-8FF4-E70074B0C587}"/>
              </a:ext>
            </a:extLst>
          </p:cNvPr>
          <p:cNvSpPr/>
          <p:nvPr/>
        </p:nvSpPr>
        <p:spPr>
          <a:xfrm>
            <a:off x="989700" y="4426482"/>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F5810934-86B8-45EA-B9E2-ED11685087D1}"/>
              </a:ext>
            </a:extLst>
          </p:cNvPr>
          <p:cNvSpPr/>
          <p:nvPr/>
        </p:nvSpPr>
        <p:spPr>
          <a:xfrm>
            <a:off x="1172580" y="4857489"/>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2.2. Tổng quan về đường ống Big Data</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FB34061F-C5DD-43AD-BCAE-985C86535566}"/>
              </a:ext>
            </a:extLst>
          </p:cNvPr>
          <p:cNvSpPr/>
          <p:nvPr/>
        </p:nvSpPr>
        <p:spPr>
          <a:xfrm>
            <a:off x="989700" y="4856316"/>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101936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Xử</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song </a:t>
            </a:r>
            <a:r>
              <a:rPr lang="en-US" altLang="ko-KR" dirty="0" err="1">
                <a:ea typeface="SamsungOneKorean 400" panose="020B0503030303020204" pitchFamily="50" charset="-127"/>
              </a:rPr>
              <a:t>song</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a:t>
            </a:r>
            <a:r>
              <a:rPr lang="en-US" altLang="ko-KR" dirty="0" err="1">
                <a:ea typeface="SamsungOneKorean 400" panose="020B0503030303020204" pitchFamily="50" charset="-127"/>
              </a:rPr>
              <a:t>cho</a:t>
            </a:r>
            <a:r>
              <a:rPr lang="en-US" altLang="ko-KR" dirty="0">
                <a:ea typeface="SamsungOneKorean 400" panose="020B0503030303020204" pitchFamily="50" charset="-127"/>
              </a:rPr>
              <a:t> Big Data</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vi-VN" altLang="ko-KR" dirty="0"/>
              <a:t>Giải quyết các vấn đề lớn bằng cách chia nhỏ chúng thành các vấn đề nhỏ hơn</a:t>
            </a:r>
            <a:endParaRPr lang="ko-KR" altLang="en-US" dirty="0"/>
          </a:p>
        </p:txBody>
      </p:sp>
      <p:sp>
        <p:nvSpPr>
          <p:cNvPr id="10" name="모서리가 둥근 직사각형 11">
            <a:extLst>
              <a:ext uri="{FF2B5EF4-FFF2-40B4-BE49-F238E27FC236}">
                <a16:creationId xmlns:a16="http://schemas.microsoft.com/office/drawing/2014/main" id="{853D1B9C-277F-4D5F-9717-CC0F81A6FAED}"/>
              </a:ext>
            </a:extLst>
          </p:cNvPr>
          <p:cNvSpPr/>
          <p:nvPr/>
        </p:nvSpPr>
        <p:spPr>
          <a:xfrm>
            <a:off x="2402401" y="2768230"/>
            <a:ext cx="4949162" cy="490128"/>
          </a:xfrm>
          <a:prstGeom prst="roundRect">
            <a:avLst>
              <a:gd name="adj" fmla="val 5927"/>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700" panose="020B0803030303020204" pitchFamily="34" charset="0"/>
                <a:ea typeface="SamsungOne 700" panose="020B0803030303020204" pitchFamily="34" charset="0"/>
              </a:rPr>
              <a:t>Vẫn</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đề</a:t>
            </a:r>
            <a:r>
              <a:rPr lang="en-US" altLang="ko-KR" dirty="0">
                <a:solidFill>
                  <a:srgbClr val="0043B2"/>
                </a:solidFill>
                <a:latin typeface="SamsungOne 700" panose="020B0803030303020204" pitchFamily="34" charset="0"/>
                <a:ea typeface="SamsungOne 700" panose="020B0803030303020204" pitchFamily="34" charset="0"/>
              </a:rPr>
              <a:t> </a:t>
            </a:r>
            <a:r>
              <a:rPr lang="en-US" altLang="ko-KR" dirty="0" err="1">
                <a:solidFill>
                  <a:srgbClr val="0043B2"/>
                </a:solidFill>
                <a:latin typeface="SamsungOne 700" panose="020B0803030303020204" pitchFamily="34" charset="0"/>
                <a:ea typeface="SamsungOne 700" panose="020B0803030303020204" pitchFamily="34" charset="0"/>
              </a:rPr>
              <a:t>khó</a:t>
            </a:r>
            <a:endParaRPr lang="ko-KR" altLang="en-US" dirty="0">
              <a:solidFill>
                <a:srgbClr val="0043B2"/>
              </a:solidFill>
              <a:latin typeface="SamsungOne 700" panose="020B0803030303020204" pitchFamily="34" charset="0"/>
              <a:ea typeface="SamsungOneKorean 400" panose="020B0503030303020204" pitchFamily="50" charset="-127"/>
            </a:endParaRPr>
          </a:p>
        </p:txBody>
      </p:sp>
      <p:sp>
        <p:nvSpPr>
          <p:cNvPr id="11" name="모서리가 둥근 직사각형 14">
            <a:extLst>
              <a:ext uri="{FF2B5EF4-FFF2-40B4-BE49-F238E27FC236}">
                <a16:creationId xmlns:a16="http://schemas.microsoft.com/office/drawing/2014/main" id="{94C447A6-0D4C-4FFB-8A0F-981EEEF9293E}"/>
              </a:ext>
            </a:extLst>
          </p:cNvPr>
          <p:cNvSpPr/>
          <p:nvPr/>
        </p:nvSpPr>
        <p:spPr>
          <a:xfrm>
            <a:off x="2281421" y="3682631"/>
            <a:ext cx="1027130" cy="798788"/>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#1</a:t>
            </a:r>
          </a:p>
          <a:p>
            <a:pPr algn="ctr"/>
            <a:r>
              <a:rPr lang="en-US" altLang="ko-KR" sz="1600" dirty="0" err="1">
                <a:solidFill>
                  <a:srgbClr val="0043B2"/>
                </a:solidFill>
                <a:latin typeface="SamsungOne 400" panose="020B0503030303020204" pitchFamily="34" charset="0"/>
                <a:ea typeface="SamsungOne 400" panose="020B0503030303020204" pitchFamily="34" charset="0"/>
              </a:rPr>
              <a:t>Dễ</a:t>
            </a:r>
            <a:r>
              <a:rPr lang="en-US" altLang="ko-KR" sz="1600" dirty="0">
                <a:solidFill>
                  <a:srgbClr val="0043B2"/>
                </a:solidFill>
                <a:latin typeface="SamsungOne 400" panose="020B0503030303020204" pitchFamily="34" charset="0"/>
                <a:ea typeface="SamsungOne 400" panose="020B0503030303020204" pitchFamily="34" charset="0"/>
              </a:rPr>
              <a:t> </a:t>
            </a:r>
            <a:r>
              <a:rPr lang="en-US" altLang="ko-KR" sz="1600" dirty="0" err="1">
                <a:solidFill>
                  <a:srgbClr val="0043B2"/>
                </a:solidFill>
                <a:latin typeface="SamsungOne 400" panose="020B0503030303020204" pitchFamily="34" charset="0"/>
                <a:ea typeface="SamsungOne 400" panose="020B0503030303020204" pitchFamily="34" charset="0"/>
              </a:rPr>
              <a:t>hơn</a:t>
            </a:r>
            <a:endParaRPr lang="ko-KR" altLang="en-US" sz="1600" dirty="0">
              <a:solidFill>
                <a:srgbClr val="0043B2"/>
              </a:solidFill>
              <a:latin typeface="SamsungOne 400" panose="020B0503030303020204" pitchFamily="34" charset="0"/>
              <a:ea typeface="SamsungOneKorean 400" panose="020B0503030303020204" pitchFamily="50" charset="-127"/>
            </a:endParaRPr>
          </a:p>
        </p:txBody>
      </p:sp>
      <p:sp>
        <p:nvSpPr>
          <p:cNvPr id="12" name="모서리가 둥근 직사각형 21">
            <a:extLst>
              <a:ext uri="{FF2B5EF4-FFF2-40B4-BE49-F238E27FC236}">
                <a16:creationId xmlns:a16="http://schemas.microsoft.com/office/drawing/2014/main" id="{D8E0EEB4-F899-4B9F-AB22-A718D0AEFC8D}"/>
              </a:ext>
            </a:extLst>
          </p:cNvPr>
          <p:cNvSpPr/>
          <p:nvPr/>
        </p:nvSpPr>
        <p:spPr>
          <a:xfrm>
            <a:off x="6435549" y="3726615"/>
            <a:ext cx="1027131" cy="754803"/>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#3</a:t>
            </a:r>
          </a:p>
          <a:p>
            <a:pPr algn="ctr"/>
            <a:r>
              <a:rPr lang="en-US" altLang="ko-KR" sz="1600" dirty="0" err="1">
                <a:solidFill>
                  <a:srgbClr val="0043B2"/>
                </a:solidFill>
                <a:latin typeface="SamsungOne 400" panose="020B0503030303020204" pitchFamily="34" charset="0"/>
                <a:ea typeface="SamsungOne 400" panose="020B0503030303020204" pitchFamily="34" charset="0"/>
              </a:rPr>
              <a:t>Dễ</a:t>
            </a:r>
            <a:r>
              <a:rPr lang="en-US" altLang="ko-KR" sz="1600" dirty="0">
                <a:solidFill>
                  <a:srgbClr val="0043B2"/>
                </a:solidFill>
                <a:latin typeface="SamsungOne 400" panose="020B0503030303020204" pitchFamily="34" charset="0"/>
                <a:ea typeface="SamsungOne 400" panose="020B0503030303020204" pitchFamily="34" charset="0"/>
              </a:rPr>
              <a:t> </a:t>
            </a:r>
            <a:r>
              <a:rPr lang="en-US" altLang="ko-KR" sz="1600" dirty="0" err="1">
                <a:solidFill>
                  <a:srgbClr val="0043B2"/>
                </a:solidFill>
                <a:latin typeface="SamsungOne 400" panose="020B0503030303020204" pitchFamily="34" charset="0"/>
                <a:ea typeface="SamsungOne 400" panose="020B0503030303020204" pitchFamily="34" charset="0"/>
              </a:rPr>
              <a:t>hơn</a:t>
            </a:r>
            <a:endParaRPr lang="ko-KR" altLang="en-US" sz="1600" dirty="0">
              <a:solidFill>
                <a:srgbClr val="0043B2"/>
              </a:solidFill>
              <a:latin typeface="SamsungOne 400" panose="020B0503030303020204" pitchFamily="34" charset="0"/>
              <a:ea typeface="SamsungOneKorean 400" panose="020B0503030303020204" pitchFamily="50" charset="-127"/>
            </a:endParaRPr>
          </a:p>
        </p:txBody>
      </p:sp>
      <p:grpSp>
        <p:nvGrpSpPr>
          <p:cNvPr id="13" name="그룹 12">
            <a:extLst>
              <a:ext uri="{FF2B5EF4-FFF2-40B4-BE49-F238E27FC236}">
                <a16:creationId xmlns:a16="http://schemas.microsoft.com/office/drawing/2014/main" id="{A12D5064-F75E-432C-9401-9A087D8D8FF4}"/>
              </a:ext>
            </a:extLst>
          </p:cNvPr>
          <p:cNvGrpSpPr/>
          <p:nvPr/>
        </p:nvGrpSpPr>
        <p:grpSpPr>
          <a:xfrm>
            <a:off x="1834662" y="5155561"/>
            <a:ext cx="1946763" cy="654997"/>
            <a:chOff x="1853712" y="5156266"/>
            <a:chExt cx="1946763" cy="654997"/>
          </a:xfrm>
        </p:grpSpPr>
        <p:sp>
          <p:nvSpPr>
            <p:cNvPr id="14" name="타원 13">
              <a:extLst>
                <a:ext uri="{FF2B5EF4-FFF2-40B4-BE49-F238E27FC236}">
                  <a16:creationId xmlns:a16="http://schemas.microsoft.com/office/drawing/2014/main" id="{56ED8761-C2C1-4519-A817-DB121C23E44B}"/>
                </a:ext>
              </a:extLst>
            </p:cNvPr>
            <p:cNvSpPr/>
            <p:nvPr/>
          </p:nvSpPr>
          <p:spPr>
            <a:xfrm>
              <a:off x="1853712" y="5156267"/>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r>
                <a:rPr lang="en-US" altLang="ko-KR" dirty="0">
                  <a:solidFill>
                    <a:srgbClr val="0043B2"/>
                  </a:solidFill>
                  <a:latin typeface="SamsungOne 400" panose="020B0503030303020204" pitchFamily="34" charset="0"/>
                  <a:ea typeface="SamsungOne 400" panose="020B0503030303020204" pitchFamily="34" charset="0"/>
                </a:rPr>
                <a:t> </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sp>
          <p:nvSpPr>
            <p:cNvPr id="15" name="타원 14">
              <a:extLst>
                <a:ext uri="{FF2B5EF4-FFF2-40B4-BE49-F238E27FC236}">
                  <a16:creationId xmlns:a16="http://schemas.microsoft.com/office/drawing/2014/main" id="{DF21D903-6E38-49CA-8DB5-309D51DD30C7}"/>
                </a:ext>
              </a:extLst>
            </p:cNvPr>
            <p:cNvSpPr/>
            <p:nvPr/>
          </p:nvSpPr>
          <p:spPr>
            <a:xfrm>
              <a:off x="2891937" y="5156266"/>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r>
                <a:rPr lang="en-US" altLang="ko-KR" dirty="0">
                  <a:solidFill>
                    <a:srgbClr val="0043B2"/>
                  </a:solidFill>
                  <a:latin typeface="SamsungOne 400" panose="020B0503030303020204" pitchFamily="34" charset="0"/>
                  <a:ea typeface="SamsungOne 400" panose="020B0503030303020204" pitchFamily="34" charset="0"/>
                </a:rPr>
                <a:t> </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grpSp>
      <p:grpSp>
        <p:nvGrpSpPr>
          <p:cNvPr id="16" name="그룹 15">
            <a:extLst>
              <a:ext uri="{FF2B5EF4-FFF2-40B4-BE49-F238E27FC236}">
                <a16:creationId xmlns:a16="http://schemas.microsoft.com/office/drawing/2014/main" id="{E86A7414-1C6C-4586-A378-C33FEEB9DB8A}"/>
              </a:ext>
            </a:extLst>
          </p:cNvPr>
          <p:cNvGrpSpPr/>
          <p:nvPr/>
        </p:nvGrpSpPr>
        <p:grpSpPr>
          <a:xfrm>
            <a:off x="5987562" y="5155560"/>
            <a:ext cx="1946763" cy="654997"/>
            <a:chOff x="1853712" y="5156266"/>
            <a:chExt cx="1946763" cy="654997"/>
          </a:xfrm>
        </p:grpSpPr>
        <p:sp>
          <p:nvSpPr>
            <p:cNvPr id="17" name="타원 16">
              <a:extLst>
                <a:ext uri="{FF2B5EF4-FFF2-40B4-BE49-F238E27FC236}">
                  <a16:creationId xmlns:a16="http://schemas.microsoft.com/office/drawing/2014/main" id="{0620DB4C-1663-4AEB-ACA6-A073D9C7B2DB}"/>
                </a:ext>
              </a:extLst>
            </p:cNvPr>
            <p:cNvSpPr/>
            <p:nvPr/>
          </p:nvSpPr>
          <p:spPr>
            <a:xfrm>
              <a:off x="1853712" y="5156267"/>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sp>
          <p:nvSpPr>
            <p:cNvPr id="18" name="타원 17">
              <a:extLst>
                <a:ext uri="{FF2B5EF4-FFF2-40B4-BE49-F238E27FC236}">
                  <a16:creationId xmlns:a16="http://schemas.microsoft.com/office/drawing/2014/main" id="{1B8896AB-B774-4BF4-8B94-E8548D4D384B}"/>
                </a:ext>
              </a:extLst>
            </p:cNvPr>
            <p:cNvSpPr/>
            <p:nvPr/>
          </p:nvSpPr>
          <p:spPr>
            <a:xfrm>
              <a:off x="2891937" y="5156266"/>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grpSp>
      <p:cxnSp>
        <p:nvCxnSpPr>
          <p:cNvPr id="19" name="직선 연결선 18">
            <a:extLst>
              <a:ext uri="{FF2B5EF4-FFF2-40B4-BE49-F238E27FC236}">
                <a16:creationId xmlns:a16="http://schemas.microsoft.com/office/drawing/2014/main" id="{0F2698B1-97DE-4A5D-8DD1-7215F5E72C08}"/>
              </a:ext>
            </a:extLst>
          </p:cNvPr>
          <p:cNvCxnSpPr>
            <a:stCxn id="11" idx="2"/>
            <a:endCxn id="14" idx="0"/>
          </p:cNvCxnSpPr>
          <p:nvPr/>
        </p:nvCxnSpPr>
        <p:spPr>
          <a:xfrm flipH="1">
            <a:off x="2288931" y="4481419"/>
            <a:ext cx="506055" cy="674143"/>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1DE2337-47E7-42BD-9E99-B1D6A70EB831}"/>
              </a:ext>
            </a:extLst>
          </p:cNvPr>
          <p:cNvCxnSpPr>
            <a:stCxn id="11" idx="2"/>
            <a:endCxn id="15" idx="0"/>
          </p:cNvCxnSpPr>
          <p:nvPr/>
        </p:nvCxnSpPr>
        <p:spPr>
          <a:xfrm>
            <a:off x="2794986" y="4481419"/>
            <a:ext cx="532170" cy="674142"/>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sp>
        <p:nvSpPr>
          <p:cNvPr id="21" name="모서리가 둥근 직사각형 20">
            <a:extLst>
              <a:ext uri="{FF2B5EF4-FFF2-40B4-BE49-F238E27FC236}">
                <a16:creationId xmlns:a16="http://schemas.microsoft.com/office/drawing/2014/main" id="{261086F3-D20F-43E9-B164-FC20FCC94284}"/>
              </a:ext>
            </a:extLst>
          </p:cNvPr>
          <p:cNvSpPr/>
          <p:nvPr/>
        </p:nvSpPr>
        <p:spPr>
          <a:xfrm>
            <a:off x="4417168" y="3726614"/>
            <a:ext cx="899900" cy="754803"/>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#2</a:t>
            </a:r>
          </a:p>
          <a:p>
            <a:pPr algn="ctr"/>
            <a:r>
              <a:rPr lang="en-US" altLang="ko-KR" sz="1600" dirty="0" err="1">
                <a:solidFill>
                  <a:srgbClr val="0043B2"/>
                </a:solidFill>
                <a:latin typeface="SamsungOne 400" panose="020B0503030303020204" pitchFamily="34" charset="0"/>
                <a:ea typeface="SamsungOne 400" panose="020B0503030303020204" pitchFamily="34" charset="0"/>
              </a:rPr>
              <a:t>Dễ</a:t>
            </a:r>
            <a:r>
              <a:rPr lang="en-US" altLang="ko-KR" sz="1600" dirty="0">
                <a:solidFill>
                  <a:srgbClr val="0043B2"/>
                </a:solidFill>
                <a:latin typeface="SamsungOne 400" panose="020B0503030303020204" pitchFamily="34" charset="0"/>
                <a:ea typeface="SamsungOne 400" panose="020B0503030303020204" pitchFamily="34" charset="0"/>
              </a:rPr>
              <a:t> </a:t>
            </a:r>
            <a:r>
              <a:rPr lang="en-US" altLang="ko-KR" sz="1600" dirty="0" err="1">
                <a:solidFill>
                  <a:srgbClr val="0043B2"/>
                </a:solidFill>
                <a:latin typeface="SamsungOne 400" panose="020B0503030303020204" pitchFamily="34" charset="0"/>
                <a:ea typeface="SamsungOne 400" panose="020B0503030303020204" pitchFamily="34" charset="0"/>
              </a:rPr>
              <a:t>hơn</a:t>
            </a:r>
            <a:endParaRPr lang="ko-KR" altLang="en-US" sz="1600" dirty="0">
              <a:solidFill>
                <a:srgbClr val="0043B2"/>
              </a:solidFill>
              <a:latin typeface="SamsungOne 400" panose="020B0503030303020204" pitchFamily="34" charset="0"/>
              <a:ea typeface="SamsungOneKorean 400" panose="020B0503030303020204" pitchFamily="50" charset="-127"/>
            </a:endParaRPr>
          </a:p>
        </p:txBody>
      </p:sp>
      <p:grpSp>
        <p:nvGrpSpPr>
          <p:cNvPr id="22" name="그룹 21">
            <a:extLst>
              <a:ext uri="{FF2B5EF4-FFF2-40B4-BE49-F238E27FC236}">
                <a16:creationId xmlns:a16="http://schemas.microsoft.com/office/drawing/2014/main" id="{75787F88-E320-491E-B57D-9FFC8C17C3C1}"/>
              </a:ext>
            </a:extLst>
          </p:cNvPr>
          <p:cNvGrpSpPr/>
          <p:nvPr/>
        </p:nvGrpSpPr>
        <p:grpSpPr>
          <a:xfrm>
            <a:off x="3911112" y="5155560"/>
            <a:ext cx="1946763" cy="654997"/>
            <a:chOff x="1853712" y="5156266"/>
            <a:chExt cx="1946763" cy="654997"/>
          </a:xfrm>
        </p:grpSpPr>
        <p:sp>
          <p:nvSpPr>
            <p:cNvPr id="23" name="타원 22">
              <a:extLst>
                <a:ext uri="{FF2B5EF4-FFF2-40B4-BE49-F238E27FC236}">
                  <a16:creationId xmlns:a16="http://schemas.microsoft.com/office/drawing/2014/main" id="{55F10C1D-AB66-42C1-BA2C-FC868295073B}"/>
                </a:ext>
              </a:extLst>
            </p:cNvPr>
            <p:cNvSpPr/>
            <p:nvPr/>
          </p:nvSpPr>
          <p:spPr>
            <a:xfrm>
              <a:off x="1853712" y="5156267"/>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sp>
          <p:nvSpPr>
            <p:cNvPr id="24" name="타원 23">
              <a:extLst>
                <a:ext uri="{FF2B5EF4-FFF2-40B4-BE49-F238E27FC236}">
                  <a16:creationId xmlns:a16="http://schemas.microsoft.com/office/drawing/2014/main" id="{FAB48320-5FC2-4665-9C2C-58E7898E9B26}"/>
                </a:ext>
              </a:extLst>
            </p:cNvPr>
            <p:cNvSpPr/>
            <p:nvPr/>
          </p:nvSpPr>
          <p:spPr>
            <a:xfrm>
              <a:off x="2891937" y="5156266"/>
              <a:ext cx="908538" cy="654996"/>
            </a:xfrm>
            <a:prstGeom prst="ellipse">
              <a:avLst/>
            </a:prstGeom>
            <a:solidFill>
              <a:srgbClr val="E8E8E8"/>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solidFill>
                    <a:srgbClr val="0043B2"/>
                  </a:solidFill>
                  <a:latin typeface="SamsungOne 400" panose="020B0503030303020204" pitchFamily="34" charset="0"/>
                  <a:ea typeface="SamsungOne 400" panose="020B0503030303020204" pitchFamily="34" charset="0"/>
                </a:rPr>
                <a:t>Dễ</a:t>
              </a:r>
              <a:endParaRPr lang="ko-KR" altLang="en-US" dirty="0">
                <a:solidFill>
                  <a:srgbClr val="0043B2"/>
                </a:solidFill>
                <a:latin typeface="SamsungOne 400" panose="020B0503030303020204" pitchFamily="34" charset="0"/>
                <a:ea typeface="SamsungOneKorean 400" panose="020B0503030303020204" pitchFamily="50" charset="-127"/>
              </a:endParaRPr>
            </a:p>
          </p:txBody>
        </p:sp>
      </p:grpSp>
      <p:cxnSp>
        <p:nvCxnSpPr>
          <p:cNvPr id="25" name="직선 연결선 24">
            <a:extLst>
              <a:ext uri="{FF2B5EF4-FFF2-40B4-BE49-F238E27FC236}">
                <a16:creationId xmlns:a16="http://schemas.microsoft.com/office/drawing/2014/main" id="{E8EA4ED0-4406-4B9E-B9F4-E535D83BF628}"/>
              </a:ext>
            </a:extLst>
          </p:cNvPr>
          <p:cNvCxnSpPr>
            <a:stCxn id="21" idx="2"/>
            <a:endCxn id="23" idx="0"/>
          </p:cNvCxnSpPr>
          <p:nvPr/>
        </p:nvCxnSpPr>
        <p:spPr>
          <a:xfrm flipH="1">
            <a:off x="4365381" y="4481417"/>
            <a:ext cx="501737" cy="674144"/>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5BE9D941-D20E-4034-8F80-C1D10F202EA1}"/>
              </a:ext>
            </a:extLst>
          </p:cNvPr>
          <p:cNvCxnSpPr>
            <a:stCxn id="21" idx="2"/>
            <a:endCxn id="24" idx="0"/>
          </p:cNvCxnSpPr>
          <p:nvPr/>
        </p:nvCxnSpPr>
        <p:spPr>
          <a:xfrm>
            <a:off x="4867118" y="4481417"/>
            <a:ext cx="536488" cy="674143"/>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109C43DE-3C15-4B29-8A86-0398D81D7D09}"/>
              </a:ext>
            </a:extLst>
          </p:cNvPr>
          <p:cNvCxnSpPr>
            <a:stCxn id="12" idx="2"/>
            <a:endCxn id="17" idx="0"/>
          </p:cNvCxnSpPr>
          <p:nvPr/>
        </p:nvCxnSpPr>
        <p:spPr>
          <a:xfrm flipH="1">
            <a:off x="6441831" y="4481418"/>
            <a:ext cx="507284" cy="674143"/>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29F4D163-0E42-4A92-817E-B807FB268727}"/>
              </a:ext>
            </a:extLst>
          </p:cNvPr>
          <p:cNvCxnSpPr>
            <a:stCxn id="12" idx="2"/>
            <a:endCxn id="18" idx="0"/>
          </p:cNvCxnSpPr>
          <p:nvPr/>
        </p:nvCxnSpPr>
        <p:spPr>
          <a:xfrm>
            <a:off x="6949115" y="4481418"/>
            <a:ext cx="530941" cy="674142"/>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F625CFE7-4AA0-4F51-B9B3-581359D799AB}"/>
              </a:ext>
            </a:extLst>
          </p:cNvPr>
          <p:cNvCxnSpPr>
            <a:stCxn id="10" idx="2"/>
            <a:endCxn id="21" idx="0"/>
          </p:cNvCxnSpPr>
          <p:nvPr/>
        </p:nvCxnSpPr>
        <p:spPr>
          <a:xfrm flipH="1">
            <a:off x="4867118" y="3258358"/>
            <a:ext cx="9864" cy="468256"/>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169DBAE8-AF08-48D7-9F6E-466175A08EE0}"/>
              </a:ext>
            </a:extLst>
          </p:cNvPr>
          <p:cNvCxnSpPr>
            <a:stCxn id="11" idx="0"/>
          </p:cNvCxnSpPr>
          <p:nvPr/>
        </p:nvCxnSpPr>
        <p:spPr>
          <a:xfrm flipV="1">
            <a:off x="2794986" y="3258357"/>
            <a:ext cx="13058" cy="424274"/>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0EB2447A-57B5-40E6-8820-1ED6DCB713ED}"/>
              </a:ext>
            </a:extLst>
          </p:cNvPr>
          <p:cNvCxnSpPr>
            <a:stCxn id="12" idx="0"/>
          </p:cNvCxnSpPr>
          <p:nvPr/>
        </p:nvCxnSpPr>
        <p:spPr>
          <a:xfrm flipV="1">
            <a:off x="6949115" y="3272935"/>
            <a:ext cx="11829" cy="453680"/>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45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396231F-4702-408F-B44F-D2EFF4ED2E06}"/>
              </a:ext>
            </a:extLst>
          </p:cNvPr>
          <p:cNvSpPr>
            <a:spLocks noGrp="1"/>
          </p:cNvSpPr>
          <p:nvPr>
            <p:ph type="body" sz="quarter" idx="10"/>
          </p:nvPr>
        </p:nvSpPr>
        <p:spPr/>
        <p:txBody>
          <a:bodyPr/>
          <a:lstStyle/>
          <a:p>
            <a:r>
              <a:rPr lang="en-US" altLang="ko-KR" sz="3600" dirty="0" err="1">
                <a:solidFill>
                  <a:schemeClr val="tx1"/>
                </a:solidFill>
                <a:ea typeface="Samsung Sharp Sans Regular" pitchFamily="2" charset="0"/>
                <a:cs typeface="Samsung Sharp Sans Regular" pitchFamily="2" charset="0"/>
              </a:rPr>
              <a:t>Xử</a:t>
            </a:r>
            <a:r>
              <a:rPr lang="en-US" altLang="ko-KR" sz="3600" dirty="0">
                <a:solidFill>
                  <a:schemeClr val="tx1"/>
                </a:solidFill>
                <a:ea typeface="Samsung Sharp Sans Regular" pitchFamily="2" charset="0"/>
                <a:cs typeface="Samsung Sharp Sans Regular" pitchFamily="2" charset="0"/>
              </a:rPr>
              <a:t> </a:t>
            </a:r>
            <a:r>
              <a:rPr lang="en-US" altLang="ko-KR" sz="3600" dirty="0" err="1">
                <a:solidFill>
                  <a:schemeClr val="tx1"/>
                </a:solidFill>
                <a:ea typeface="Samsung Sharp Sans Regular" pitchFamily="2" charset="0"/>
                <a:cs typeface="Samsung Sharp Sans Regular" pitchFamily="2" charset="0"/>
              </a:rPr>
              <a:t>lý</a:t>
            </a:r>
            <a:r>
              <a:rPr lang="en-US" altLang="ko-KR" sz="3600" dirty="0">
                <a:solidFill>
                  <a:schemeClr val="tx1"/>
                </a:solidFill>
                <a:ea typeface="Samsung Sharp Sans Regular" pitchFamily="2" charset="0"/>
                <a:cs typeface="Samsung Sharp Sans Regular" pitchFamily="2" charset="0"/>
              </a:rPr>
              <a:t> Big Data</a:t>
            </a:r>
          </a:p>
        </p:txBody>
      </p:sp>
      <p:sp>
        <p:nvSpPr>
          <p:cNvPr id="3" name="텍스트 개체 틀 2">
            <a:extLst>
              <a:ext uri="{FF2B5EF4-FFF2-40B4-BE49-F238E27FC236}">
                <a16:creationId xmlns:a16="http://schemas.microsoft.com/office/drawing/2014/main" id="{1640B4C5-5E71-4C55-AB79-D98C13605B5F}"/>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 </a:t>
            </a:r>
          </a:p>
        </p:txBody>
      </p:sp>
      <p:sp>
        <p:nvSpPr>
          <p:cNvPr id="4" name="직사각형 3">
            <a:extLst>
              <a:ext uri="{FF2B5EF4-FFF2-40B4-BE49-F238E27FC236}">
                <a16:creationId xmlns:a16="http://schemas.microsoft.com/office/drawing/2014/main" id="{0C15E050-65AA-4DCB-A9E6-DDBE20716196}"/>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1.1.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Ứng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dụng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xử</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lý</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Big Data</a:t>
            </a:r>
          </a:p>
        </p:txBody>
      </p:sp>
      <p:sp>
        <p:nvSpPr>
          <p:cNvPr id="5" name="직사각형 4">
            <a:extLst>
              <a:ext uri="{FF2B5EF4-FFF2-40B4-BE49-F238E27FC236}">
                <a16:creationId xmlns:a16="http://schemas.microsoft.com/office/drawing/2014/main" id="{7BB49159-CF5F-4D46-847B-0CEBFBED3A28}"/>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CE8C8744-5CDF-4456-BA8F-892D471B7E2A}"/>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Big Data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trên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Đám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mây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cộng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p>
        </p:txBody>
      </p:sp>
      <p:sp>
        <p:nvSpPr>
          <p:cNvPr id="7" name="직사각형 6">
            <a:extLst>
              <a:ext uri="{FF2B5EF4-FFF2-40B4-BE49-F238E27FC236}">
                <a16:creationId xmlns:a16="http://schemas.microsoft.com/office/drawing/2014/main" id="{A4347BD9-4365-41E6-B13B-4C6091518E02}"/>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69123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a:xfrm>
            <a:off x="535872" y="1523052"/>
            <a:ext cx="9370128" cy="493776"/>
          </a:xfrm>
        </p:spPr>
        <p:txBody>
          <a:bodyPr/>
          <a:lstStyle/>
          <a:p>
            <a:r>
              <a:rPr lang="en-US" altLang="ko-KR" dirty="0" err="1">
                <a:ea typeface="SamsungOneKorean 400" panose="020B0503030303020204" pitchFamily="50" charset="-127"/>
              </a:rPr>
              <a:t>Những</a:t>
            </a:r>
            <a:r>
              <a:rPr lang="en-US" altLang="ko-KR" dirty="0">
                <a:ea typeface="SamsungOneKorean 400" panose="020B0503030303020204" pitchFamily="50" charset="-127"/>
              </a:rPr>
              <a:t> </a:t>
            </a:r>
            <a:r>
              <a:rPr lang="en-US" altLang="ko-KR" dirty="0" err="1">
                <a:ea typeface="SamsungOneKorean 400" panose="020B0503030303020204" pitchFamily="50" charset="-127"/>
              </a:rPr>
              <a:t>thách</a:t>
            </a:r>
            <a:r>
              <a:rPr lang="en-US" altLang="ko-KR" dirty="0">
                <a:ea typeface="SamsungOneKorean 400" panose="020B0503030303020204" pitchFamily="50" charset="-127"/>
              </a:rPr>
              <a:t> </a:t>
            </a:r>
            <a:r>
              <a:rPr lang="en-US" altLang="ko-KR" dirty="0" err="1">
                <a:ea typeface="SamsungOneKorean 400" panose="020B0503030303020204" pitchFamily="50" charset="-127"/>
              </a:rPr>
              <a:t>thức</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vi-VN" altLang="ko-KR" dirty="0"/>
              <a:t>Những đặc điểm nào mà một Hệ thống phân tán lý tưởng phải có</a:t>
            </a:r>
            <a:endParaRPr lang="ko-KR" altLang="en-US" dirty="0"/>
          </a:p>
        </p:txBody>
      </p:sp>
      <p:grpSp>
        <p:nvGrpSpPr>
          <p:cNvPr id="2" name="그룹 1">
            <a:extLst>
              <a:ext uri="{FF2B5EF4-FFF2-40B4-BE49-F238E27FC236}">
                <a16:creationId xmlns:a16="http://schemas.microsoft.com/office/drawing/2014/main" id="{E49BA3EF-1B1D-40E2-8D58-F958046F83FA}"/>
              </a:ext>
            </a:extLst>
          </p:cNvPr>
          <p:cNvGrpSpPr/>
          <p:nvPr/>
        </p:nvGrpSpPr>
        <p:grpSpPr>
          <a:xfrm>
            <a:off x="1704250" y="2613702"/>
            <a:ext cx="6497499" cy="3470252"/>
            <a:chOff x="1704250" y="2613702"/>
            <a:chExt cx="6497499" cy="3470252"/>
          </a:xfrm>
        </p:grpSpPr>
        <p:grpSp>
          <p:nvGrpSpPr>
            <p:cNvPr id="26" name="그룹 25">
              <a:extLst>
                <a:ext uri="{FF2B5EF4-FFF2-40B4-BE49-F238E27FC236}">
                  <a16:creationId xmlns:a16="http://schemas.microsoft.com/office/drawing/2014/main" id="{3052929B-2AF2-4D06-BC6D-3F4698CABBEC}"/>
                </a:ext>
              </a:extLst>
            </p:cNvPr>
            <p:cNvGrpSpPr/>
            <p:nvPr/>
          </p:nvGrpSpPr>
          <p:grpSpPr>
            <a:xfrm rot="16200000">
              <a:off x="3961069" y="4168716"/>
              <a:ext cx="3020315" cy="427366"/>
              <a:chOff x="1468606" y="4482654"/>
              <a:chExt cx="6656212" cy="427366"/>
            </a:xfrm>
          </p:grpSpPr>
          <p:cxnSp>
            <p:nvCxnSpPr>
              <p:cNvPr id="35" name="직선 연결선 154">
                <a:extLst>
                  <a:ext uri="{FF2B5EF4-FFF2-40B4-BE49-F238E27FC236}">
                    <a16:creationId xmlns:a16="http://schemas.microsoft.com/office/drawing/2014/main" id="{8C81BDC0-6CE9-4478-8FB2-8A565E83A450}"/>
                  </a:ext>
                </a:extLst>
              </p:cNvPr>
              <p:cNvCxnSpPr>
                <a:cxnSpLocks/>
              </p:cNvCxnSpPr>
              <p:nvPr/>
            </p:nvCxnSpPr>
            <p:spPr>
              <a:xfrm>
                <a:off x="1468606" y="4482654"/>
                <a:ext cx="6656211" cy="0"/>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6" name="직선 연결선 150">
                <a:extLst>
                  <a:ext uri="{FF2B5EF4-FFF2-40B4-BE49-F238E27FC236}">
                    <a16:creationId xmlns:a16="http://schemas.microsoft.com/office/drawing/2014/main" id="{F7D96CAB-4334-4021-9C9E-3EFD4FB2447A}"/>
                  </a:ext>
                </a:extLst>
              </p:cNvPr>
              <p:cNvCxnSpPr/>
              <p:nvPr/>
            </p:nvCxnSpPr>
            <p:spPr>
              <a:xfrm flipV="1">
                <a:off x="1468607"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7" name="직선 연결선 151">
                <a:extLst>
                  <a:ext uri="{FF2B5EF4-FFF2-40B4-BE49-F238E27FC236}">
                    <a16:creationId xmlns:a16="http://schemas.microsoft.com/office/drawing/2014/main" id="{326DC77D-E97F-4848-A62C-F41605A1118C}"/>
                  </a:ext>
                </a:extLst>
              </p:cNvPr>
              <p:cNvCxnSpPr/>
              <p:nvPr/>
            </p:nvCxnSpPr>
            <p:spPr>
              <a:xfrm flipV="1">
                <a:off x="2799849"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8" name="직선 연결선 152">
                <a:extLst>
                  <a:ext uri="{FF2B5EF4-FFF2-40B4-BE49-F238E27FC236}">
                    <a16:creationId xmlns:a16="http://schemas.microsoft.com/office/drawing/2014/main" id="{B97614A5-1709-48A4-967E-2CD1DB30179A}"/>
                  </a:ext>
                </a:extLst>
              </p:cNvPr>
              <p:cNvCxnSpPr/>
              <p:nvPr/>
            </p:nvCxnSpPr>
            <p:spPr>
              <a:xfrm flipV="1">
                <a:off x="5462334"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9" name="직선 연결선 153">
                <a:extLst>
                  <a:ext uri="{FF2B5EF4-FFF2-40B4-BE49-F238E27FC236}">
                    <a16:creationId xmlns:a16="http://schemas.microsoft.com/office/drawing/2014/main" id="{ACFF2581-6E95-4FF0-A466-D0FB05476791}"/>
                  </a:ext>
                </a:extLst>
              </p:cNvPr>
              <p:cNvCxnSpPr/>
              <p:nvPr/>
            </p:nvCxnSpPr>
            <p:spPr>
              <a:xfrm flipV="1">
                <a:off x="8124818"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40" name="직선 연결선 152">
                <a:extLst>
                  <a:ext uri="{FF2B5EF4-FFF2-40B4-BE49-F238E27FC236}">
                    <a16:creationId xmlns:a16="http://schemas.microsoft.com/office/drawing/2014/main" id="{6A768BF7-3FDA-4020-8695-AC14C150E823}"/>
                  </a:ext>
                </a:extLst>
              </p:cNvPr>
              <p:cNvCxnSpPr/>
              <p:nvPr/>
            </p:nvCxnSpPr>
            <p:spPr>
              <a:xfrm flipV="1">
                <a:off x="6793577"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41" name="직선 연결선 152">
                <a:extLst>
                  <a:ext uri="{FF2B5EF4-FFF2-40B4-BE49-F238E27FC236}">
                    <a16:creationId xmlns:a16="http://schemas.microsoft.com/office/drawing/2014/main" id="{05264347-7C78-44E9-96DC-978CDD980A31}"/>
                  </a:ext>
                </a:extLst>
              </p:cNvPr>
              <p:cNvCxnSpPr/>
              <p:nvPr/>
            </p:nvCxnSpPr>
            <p:spPr>
              <a:xfrm flipV="1">
                <a:off x="4131092" y="4482654"/>
                <a:ext cx="0" cy="427366"/>
              </a:xfrm>
              <a:prstGeom prst="line">
                <a:avLst/>
              </a:prstGeom>
              <a:solidFill>
                <a:srgbClr val="67C5EB"/>
              </a:solidFill>
              <a:ln w="19050">
                <a:solidFill>
                  <a:srgbClr val="0043B2"/>
                </a:solidFill>
              </a:ln>
            </p:spPr>
            <p:style>
              <a:lnRef idx="1">
                <a:schemeClr val="accent1"/>
              </a:lnRef>
              <a:fillRef idx="0">
                <a:schemeClr val="accent1"/>
              </a:fillRef>
              <a:effectRef idx="0">
                <a:schemeClr val="accent1"/>
              </a:effectRef>
              <a:fontRef idx="minor">
                <a:schemeClr val="tx1"/>
              </a:fontRef>
            </p:style>
          </p:cxnSp>
        </p:grpSp>
        <p:sp>
          <p:nvSpPr>
            <p:cNvPr id="27" name="모서리가 둥근 직사각형 61">
              <a:extLst>
                <a:ext uri="{FF2B5EF4-FFF2-40B4-BE49-F238E27FC236}">
                  <a16:creationId xmlns:a16="http://schemas.microsoft.com/office/drawing/2014/main" id="{66C2F93B-8E0F-48AF-B181-FCE9CD6E9AFD}"/>
                </a:ext>
              </a:extLst>
            </p:cNvPr>
            <p:cNvSpPr/>
            <p:nvPr/>
          </p:nvSpPr>
          <p:spPr>
            <a:xfrm>
              <a:off x="1704250" y="3683138"/>
              <a:ext cx="2672148" cy="1264236"/>
            </a:xfrm>
            <a:prstGeom prst="roundRect">
              <a:avLst>
                <a:gd name="adj" fmla="val 13701"/>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solidFill>
                    <a:schemeClr val="bg1"/>
                  </a:solidFill>
                  <a:latin typeface="SamsungOne-700" panose="020B0803030303020204" pitchFamily="34" charset="0"/>
                  <a:ea typeface="SamsungOne-700" panose="020B0803030303020204" pitchFamily="34" charset="0"/>
                </a:rPr>
                <a:t>Hệ thống phân tán lý tưởng</a:t>
              </a:r>
              <a:endParaRPr lang="ko-KR" altLang="en-US" dirty="0">
                <a:solidFill>
                  <a:schemeClr val="bg1"/>
                </a:solidFill>
                <a:latin typeface="SamsungOne-700" panose="020B0803030303020204" pitchFamily="34" charset="0"/>
                <a:ea typeface="SamsungOne-700" panose="020B0803030303020204" pitchFamily="34" charset="0"/>
              </a:endParaRPr>
            </a:p>
          </p:txBody>
        </p:sp>
        <p:sp>
          <p:nvSpPr>
            <p:cNvPr id="28" name="모서리가 둥근 직사각형 176">
              <a:extLst>
                <a:ext uri="{FF2B5EF4-FFF2-40B4-BE49-F238E27FC236}">
                  <a16:creationId xmlns:a16="http://schemas.microsoft.com/office/drawing/2014/main" id="{D65153E3-2FA6-4D66-A2D4-1FD9F45FFAC4}"/>
                </a:ext>
              </a:extLst>
            </p:cNvPr>
            <p:cNvSpPr/>
            <p:nvPr/>
          </p:nvSpPr>
          <p:spPr>
            <a:xfrm>
              <a:off x="5853663" y="2613702"/>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400" dirty="0" err="1">
                  <a:solidFill>
                    <a:srgbClr val="0043B2"/>
                  </a:solidFill>
                  <a:latin typeface="SamsungOne 400" panose="020B0503030303020204" pitchFamily="34" charset="0"/>
                  <a:ea typeface="SamsungOne 400" panose="020B0503030303020204" pitchFamily="34" charset="0"/>
                </a:rPr>
                <a:t>Tính</a:t>
              </a:r>
              <a:r>
                <a:rPr lang="en-US" altLang="ko-KR" sz="1400" dirty="0">
                  <a:solidFill>
                    <a:srgbClr val="0043B2"/>
                  </a:solidFill>
                  <a:latin typeface="SamsungOne 400" panose="020B0503030303020204" pitchFamily="34" charset="0"/>
                  <a:ea typeface="SamsungOne 400" panose="020B0503030303020204" pitchFamily="34" charset="0"/>
                </a:rPr>
                <a:t> minh </a:t>
              </a:r>
              <a:r>
                <a:rPr lang="en-US" altLang="ko-KR" sz="1400" dirty="0" err="1">
                  <a:solidFill>
                    <a:srgbClr val="0043B2"/>
                  </a:solidFill>
                  <a:latin typeface="SamsungOne 400" panose="020B0503030303020204" pitchFamily="34" charset="0"/>
                  <a:ea typeface="SamsungOne 400" panose="020B0503030303020204" pitchFamily="34" charset="0"/>
                </a:rPr>
                <a:t>bạch</a:t>
              </a:r>
              <a:endParaRPr lang="ko-KR" altLang="en-US" sz="1400" dirty="0">
                <a:solidFill>
                  <a:srgbClr val="0043B2"/>
                </a:solidFill>
                <a:latin typeface="SamsungOne 400" panose="020B0503030303020204" pitchFamily="34" charset="0"/>
                <a:ea typeface="SamsungOne-400" panose="020B0503030303020204" pitchFamily="34" charset="0"/>
              </a:endParaRPr>
            </a:p>
          </p:txBody>
        </p:sp>
        <p:cxnSp>
          <p:nvCxnSpPr>
            <p:cNvPr id="29" name="직선 연결선 28">
              <a:extLst>
                <a:ext uri="{FF2B5EF4-FFF2-40B4-BE49-F238E27FC236}">
                  <a16:creationId xmlns:a16="http://schemas.microsoft.com/office/drawing/2014/main" id="{463A46D6-170F-4654-91F7-D6D9C51958F2}"/>
                </a:ext>
              </a:extLst>
            </p:cNvPr>
            <p:cNvCxnSpPr>
              <a:cxnSpLocks/>
            </p:cNvCxnSpPr>
            <p:nvPr/>
          </p:nvCxnSpPr>
          <p:spPr>
            <a:xfrm>
              <a:off x="4414106" y="4315256"/>
              <a:ext cx="849776" cy="0"/>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sp>
          <p:nvSpPr>
            <p:cNvPr id="30" name="모서리가 둥근 직사각형 176">
              <a:extLst>
                <a:ext uri="{FF2B5EF4-FFF2-40B4-BE49-F238E27FC236}">
                  <a16:creationId xmlns:a16="http://schemas.microsoft.com/office/drawing/2014/main" id="{D1D59E4D-DB8A-47A1-8846-0AE73E43F5BA}"/>
                </a:ext>
              </a:extLst>
            </p:cNvPr>
            <p:cNvSpPr/>
            <p:nvPr/>
          </p:nvSpPr>
          <p:spPr>
            <a:xfrm>
              <a:off x="5853663" y="3203268"/>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400" dirty="0" err="1">
                  <a:solidFill>
                    <a:srgbClr val="0043B2"/>
                  </a:solidFill>
                  <a:latin typeface="SamsungOne 400" panose="020B0503030303020204" pitchFamily="34" charset="0"/>
                  <a:ea typeface="SamsungOne 400" panose="020B0503030303020204" pitchFamily="34" charset="0"/>
                </a:rPr>
                <a:t>Khả</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năng</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chịu</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lỗi</a:t>
              </a:r>
              <a:endParaRPr lang="ko-KR" altLang="en-US" sz="1400" dirty="0">
                <a:solidFill>
                  <a:srgbClr val="0043B2"/>
                </a:solidFill>
                <a:latin typeface="SamsungOne 400" panose="020B0503030303020204" pitchFamily="34" charset="0"/>
                <a:ea typeface="SamsungOne-400" panose="020B0503030303020204" pitchFamily="34" charset="0"/>
              </a:endParaRPr>
            </a:p>
          </p:txBody>
        </p:sp>
        <p:sp>
          <p:nvSpPr>
            <p:cNvPr id="31" name="모서리가 둥근 직사각형 176">
              <a:extLst>
                <a:ext uri="{FF2B5EF4-FFF2-40B4-BE49-F238E27FC236}">
                  <a16:creationId xmlns:a16="http://schemas.microsoft.com/office/drawing/2014/main" id="{D18F2586-9035-4943-ACAF-1B9BA2B8A857}"/>
                </a:ext>
              </a:extLst>
            </p:cNvPr>
            <p:cNvSpPr/>
            <p:nvPr/>
          </p:nvSpPr>
          <p:spPr>
            <a:xfrm>
              <a:off x="5853663" y="3792834"/>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400" dirty="0" err="1">
                  <a:solidFill>
                    <a:srgbClr val="0043B2"/>
                  </a:solidFill>
                  <a:latin typeface="SamsungOne 400" panose="020B0503030303020204" pitchFamily="34" charset="0"/>
                  <a:ea typeface="SamsungOne 400" panose="020B0503030303020204" pitchFamily="34" charset="0"/>
                </a:rPr>
                <a:t>Kiến</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trúc</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có</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khả</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năng</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mở</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rộng</a:t>
              </a:r>
              <a:endParaRPr lang="ko-KR" altLang="en-US" sz="1400" dirty="0">
                <a:solidFill>
                  <a:srgbClr val="0043B2"/>
                </a:solidFill>
                <a:latin typeface="SamsungOne 400" panose="020B0503030303020204" pitchFamily="34" charset="0"/>
                <a:ea typeface="SamsungOne-400" panose="020B0503030303020204" pitchFamily="34" charset="0"/>
              </a:endParaRPr>
            </a:p>
          </p:txBody>
        </p:sp>
        <p:sp>
          <p:nvSpPr>
            <p:cNvPr id="32" name="모서리가 둥근 직사각형 176">
              <a:extLst>
                <a:ext uri="{FF2B5EF4-FFF2-40B4-BE49-F238E27FC236}">
                  <a16:creationId xmlns:a16="http://schemas.microsoft.com/office/drawing/2014/main" id="{418025A1-ACD1-407D-9EF8-E9989C30C24C}"/>
                </a:ext>
              </a:extLst>
            </p:cNvPr>
            <p:cNvSpPr/>
            <p:nvPr/>
          </p:nvSpPr>
          <p:spPr>
            <a:xfrm>
              <a:off x="5853663" y="4382400"/>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vi-VN" altLang="ko-KR" sz="1400" dirty="0">
                  <a:solidFill>
                    <a:srgbClr val="0043B2"/>
                  </a:solidFill>
                  <a:latin typeface="SamsungOne 400" panose="020B0503030303020204" pitchFamily="34" charset="0"/>
                  <a:ea typeface="SamsungOne 400" panose="020B0503030303020204" pitchFamily="34" charset="0"/>
                </a:rPr>
                <a:t>Tài nguyên được chia sẻ</a:t>
              </a:r>
              <a:endParaRPr lang="ko-KR" altLang="en-US" sz="1400" dirty="0">
                <a:solidFill>
                  <a:srgbClr val="0043B2"/>
                </a:solidFill>
                <a:latin typeface="SamsungOne 400" panose="020B0503030303020204" pitchFamily="34" charset="0"/>
                <a:ea typeface="SamsungOne-400" panose="020B0503030303020204" pitchFamily="34" charset="0"/>
              </a:endParaRPr>
            </a:p>
          </p:txBody>
        </p:sp>
        <p:sp>
          <p:nvSpPr>
            <p:cNvPr id="33" name="모서리가 둥근 직사각형 176">
              <a:extLst>
                <a:ext uri="{FF2B5EF4-FFF2-40B4-BE49-F238E27FC236}">
                  <a16:creationId xmlns:a16="http://schemas.microsoft.com/office/drawing/2014/main" id="{6F0D5819-6223-41C8-AF1B-C76C2605975B}"/>
                </a:ext>
              </a:extLst>
            </p:cNvPr>
            <p:cNvSpPr/>
            <p:nvPr/>
          </p:nvSpPr>
          <p:spPr>
            <a:xfrm>
              <a:off x="5853663" y="4971966"/>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indent="-398463" algn="ctr"/>
              <a:r>
                <a:rPr lang="en-US" altLang="ko-KR" sz="1400" dirty="0" err="1">
                  <a:solidFill>
                    <a:srgbClr val="0043B2"/>
                  </a:solidFill>
                  <a:latin typeface="SamsungOne 400" panose="020B0503030303020204" pitchFamily="34" charset="0"/>
                  <a:ea typeface="SamsungOne 400" panose="020B0503030303020204" pitchFamily="34" charset="0"/>
                </a:rPr>
                <a:t>Sự</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cởi</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mở</a:t>
              </a:r>
              <a:endParaRPr lang="ko-KR" altLang="en-US" sz="1400" dirty="0">
                <a:solidFill>
                  <a:srgbClr val="0043B2"/>
                </a:solidFill>
                <a:latin typeface="SamsungOne 400" panose="020B0503030303020204" pitchFamily="34" charset="0"/>
                <a:ea typeface="SamsungOne-400" panose="020B0503030303020204" pitchFamily="34" charset="0"/>
              </a:endParaRPr>
            </a:p>
          </p:txBody>
        </p:sp>
        <p:sp>
          <p:nvSpPr>
            <p:cNvPr id="34" name="모서리가 둥근 직사각형 176">
              <a:extLst>
                <a:ext uri="{FF2B5EF4-FFF2-40B4-BE49-F238E27FC236}">
                  <a16:creationId xmlns:a16="http://schemas.microsoft.com/office/drawing/2014/main" id="{5797FB4A-3A65-49AD-9C53-5922DE989CB1}"/>
                </a:ext>
              </a:extLst>
            </p:cNvPr>
            <p:cNvSpPr/>
            <p:nvPr/>
          </p:nvSpPr>
          <p:spPr>
            <a:xfrm>
              <a:off x="5853663" y="5561532"/>
              <a:ext cx="2348086" cy="522422"/>
            </a:xfrm>
            <a:prstGeom prst="roundRect">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1400" dirty="0" err="1">
                  <a:solidFill>
                    <a:srgbClr val="0043B2"/>
                  </a:solidFill>
                  <a:latin typeface="SamsungOne 400" panose="020B0503030303020204" pitchFamily="34" charset="0"/>
                  <a:ea typeface="SamsungOne 400" panose="020B0503030303020204" pitchFamily="34" charset="0"/>
                </a:rPr>
                <a:t>Bảo</a:t>
              </a:r>
              <a:r>
                <a:rPr lang="en-US" altLang="ko-KR" sz="1400" dirty="0">
                  <a:solidFill>
                    <a:srgbClr val="0043B2"/>
                  </a:solidFill>
                  <a:latin typeface="SamsungOne 400" panose="020B0503030303020204" pitchFamily="34" charset="0"/>
                  <a:ea typeface="SamsungOne 400" panose="020B0503030303020204" pitchFamily="34" charset="0"/>
                </a:rPr>
                <a:t> </a:t>
              </a:r>
              <a:r>
                <a:rPr lang="en-US" altLang="ko-KR" sz="1400" dirty="0" err="1">
                  <a:solidFill>
                    <a:srgbClr val="0043B2"/>
                  </a:solidFill>
                  <a:latin typeface="SamsungOne 400" panose="020B0503030303020204" pitchFamily="34" charset="0"/>
                  <a:ea typeface="SamsungOne 400" panose="020B0503030303020204" pitchFamily="34" charset="0"/>
                </a:rPr>
                <a:t>mật</a:t>
              </a:r>
              <a:endParaRPr lang="ko-KR" altLang="en-US" sz="1400" dirty="0">
                <a:solidFill>
                  <a:srgbClr val="0043B2"/>
                </a:solidFill>
                <a:latin typeface="SamsungOne 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604483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a:ea typeface="SamsungOneKorean 400" panose="020B0503030303020204" pitchFamily="50" charset="-127"/>
              </a:rPr>
              <a:t>The Disk Bottleneck</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a:xfrm>
            <a:off x="535872" y="2226568"/>
            <a:ext cx="5256000" cy="914400"/>
          </a:xfrm>
        </p:spPr>
        <p:txBody>
          <a:bodyPr/>
          <a:lstStyle/>
          <a:p>
            <a:r>
              <a:rPr lang="en-US" altLang="ko-KR" dirty="0" err="1"/>
              <a:t>Hiệu</a:t>
            </a:r>
            <a:r>
              <a:rPr lang="en-US" altLang="ko-KR" dirty="0"/>
              <a:t> </a:t>
            </a:r>
            <a:r>
              <a:rPr lang="en-US" altLang="ko-KR" dirty="0" err="1"/>
              <a:t>suất</a:t>
            </a:r>
            <a:r>
              <a:rPr lang="en-US" altLang="ko-KR" dirty="0"/>
              <a:t> </a:t>
            </a:r>
            <a:r>
              <a:rPr lang="en-US" altLang="ko-KR" dirty="0" err="1"/>
              <a:t>đĩa</a:t>
            </a:r>
            <a:r>
              <a:rPr lang="en-US" altLang="ko-KR" dirty="0"/>
              <a:t> </a:t>
            </a:r>
            <a:r>
              <a:rPr lang="en-US" altLang="ko-KR" dirty="0" err="1"/>
              <a:t>bị</a:t>
            </a:r>
            <a:r>
              <a:rPr lang="en-US" altLang="ko-KR" dirty="0"/>
              <a:t> </a:t>
            </a:r>
            <a:r>
              <a:rPr lang="en-US" altLang="ko-KR" dirty="0" err="1"/>
              <a:t>đình</a:t>
            </a:r>
            <a:r>
              <a:rPr lang="en-US" altLang="ko-KR" dirty="0"/>
              <a:t> </a:t>
            </a:r>
            <a:r>
              <a:rPr lang="en-US" altLang="ko-KR" dirty="0" err="1"/>
              <a:t>trệ</a:t>
            </a:r>
            <a:endParaRPr lang="en-US" altLang="ko-KR" dirty="0"/>
          </a:p>
          <a:p>
            <a:pPr lvl="1"/>
            <a:r>
              <a:rPr lang="vi-VN" altLang="ko-KR" dirty="0"/>
              <a:t>Thông lượng đĩa năm 1997-&gt;2015: 16,6 MB/giây -&gt; 210 MB/giây</a:t>
            </a:r>
          </a:p>
          <a:p>
            <a:pPr lvl="1"/>
            <a:r>
              <a:rPr lang="vi-VN" altLang="ko-KR" dirty="0"/>
              <a:t>Trong khi giá đĩa đã giảm theo cấp số nhân, hiệu suất đĩa đã cải thiện rất ít</a:t>
            </a:r>
          </a:p>
          <a:p>
            <a:pPr lvl="1"/>
            <a:r>
              <a:rPr lang="vi-VN" altLang="ko-KR" dirty="0"/>
              <a:t>Đọc 1 terabyte ở tốc độ trung bình 100 MB/giây sẽ mất khoảng 3 giờ để đọc</a:t>
            </a:r>
            <a:endParaRPr lang="ko-KR" altLang="en-US" dirty="0"/>
          </a:p>
        </p:txBody>
      </p:sp>
      <p:pic>
        <p:nvPicPr>
          <p:cNvPr id="8" name="그림 7" descr="실내, 하드디스크, 전자기기, 검은색이(가) 표시된 사진&#10;&#10;자동 생성된 설명">
            <a:extLst>
              <a:ext uri="{FF2B5EF4-FFF2-40B4-BE49-F238E27FC236}">
                <a16:creationId xmlns:a16="http://schemas.microsoft.com/office/drawing/2014/main" id="{5F813BA2-E2AB-4EB1-A0A2-2E8F280875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2803" y="2145570"/>
            <a:ext cx="2436317" cy="3654476"/>
          </a:xfrm>
          <a:prstGeom prst="rect">
            <a:avLst/>
          </a:prstGeom>
        </p:spPr>
      </p:pic>
    </p:spTree>
    <p:extLst>
      <p:ext uri="{BB962C8B-B14F-4D97-AF65-F5344CB8AC3E}">
        <p14:creationId xmlns:p14="http://schemas.microsoft.com/office/powerpoint/2010/main" val="4091475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vi-VN" altLang="ko-KR" dirty="0">
                <a:ea typeface="SamsungOneKorean 400" panose="020B0503030303020204" pitchFamily="50" charset="-127"/>
              </a:rPr>
              <a:t>Đọc đĩa song song tối ưu</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Từ</a:t>
            </a:r>
            <a:r>
              <a:rPr lang="en-US" altLang="ko-KR" dirty="0"/>
              <a:t> k</a:t>
            </a:r>
            <a:r>
              <a:rPr lang="vi-VN" altLang="ko-KR" dirty="0"/>
              <a:t>iến trúc đĩa đơn sang đĩa song song</a:t>
            </a:r>
            <a:endParaRPr lang="en-US" altLang="ko-KR" dirty="0"/>
          </a:p>
          <a:p>
            <a:pPr lvl="1"/>
            <a:r>
              <a:rPr lang="vi-VN" altLang="ko-KR" dirty="0"/>
              <a:t>Tốc độ truyền của một đĩa là 210 MB/giây -&gt; 4 giờ cho 3TB</a:t>
            </a:r>
          </a:p>
          <a:p>
            <a:pPr lvl="1"/>
            <a:r>
              <a:rPr lang="vi-VN" altLang="ko-KR" dirty="0"/>
              <a:t>1000 đĩa trong cụm song song có thể truyền 3TB trong 15 giây</a:t>
            </a:r>
          </a:p>
          <a:p>
            <a:pPr lvl="1"/>
            <a:r>
              <a:rPr lang="vi-VN" altLang="ko-KR" dirty="0"/>
              <a:t>Trong trường hợp này, 100 nút với 10 đĩa trên mỗi nút hoạt động song song.</a:t>
            </a:r>
            <a:endParaRPr lang="ko-KR" altLang="en-US" dirty="0"/>
          </a:p>
        </p:txBody>
      </p:sp>
      <p:pic>
        <p:nvPicPr>
          <p:cNvPr id="8" name="그림 7">
            <a:extLst>
              <a:ext uri="{FF2B5EF4-FFF2-40B4-BE49-F238E27FC236}">
                <a16:creationId xmlns:a16="http://schemas.microsoft.com/office/drawing/2014/main" id="{5E8CBD2E-E669-4C31-878C-75D451C8A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59" y="4262174"/>
            <a:ext cx="740067" cy="1244077"/>
          </a:xfrm>
          <a:prstGeom prst="rect">
            <a:avLst/>
          </a:prstGeom>
        </p:spPr>
      </p:pic>
      <p:pic>
        <p:nvPicPr>
          <p:cNvPr id="9" name="그림 8">
            <a:extLst>
              <a:ext uri="{FF2B5EF4-FFF2-40B4-BE49-F238E27FC236}">
                <a16:creationId xmlns:a16="http://schemas.microsoft.com/office/drawing/2014/main" id="{3A4F129F-380F-4E48-AF3A-94309A48A2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529" y="4632604"/>
            <a:ext cx="1460682" cy="1232261"/>
          </a:xfrm>
          <a:prstGeom prst="rect">
            <a:avLst/>
          </a:prstGeom>
        </p:spPr>
      </p:pic>
      <p:sp>
        <p:nvSpPr>
          <p:cNvPr id="10" name="모서리가 둥근 직사각형 18">
            <a:extLst>
              <a:ext uri="{FF2B5EF4-FFF2-40B4-BE49-F238E27FC236}">
                <a16:creationId xmlns:a16="http://schemas.microsoft.com/office/drawing/2014/main" id="{272D7176-CE2E-4049-B0B9-C0D3AC088C06}"/>
              </a:ext>
            </a:extLst>
          </p:cNvPr>
          <p:cNvSpPr/>
          <p:nvPr/>
        </p:nvSpPr>
        <p:spPr>
          <a:xfrm>
            <a:off x="597063" y="5590775"/>
            <a:ext cx="1255657" cy="332945"/>
          </a:xfrm>
          <a:prstGeom prst="roundRect">
            <a:avLst>
              <a:gd name="adj" fmla="val 1859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0043B2"/>
                </a:solidFill>
                <a:latin typeface="SamsungOne 400" panose="020B0503030303020204" pitchFamily="34" charset="0"/>
                <a:ea typeface="SamsungOne 400" panose="020B0503030303020204" pitchFamily="34" charset="0"/>
              </a:rPr>
              <a:t>210 MB/s, 3.96H</a:t>
            </a:r>
            <a:endParaRPr lang="ko-KR" altLang="en-US" sz="1200" dirty="0">
              <a:solidFill>
                <a:srgbClr val="0043B2"/>
              </a:solidFill>
              <a:latin typeface="SamsungOne 400" panose="020B0503030303020204" pitchFamily="34" charset="0"/>
              <a:ea typeface="SamsungOne-500C" panose="020B0606030303020204" pitchFamily="34" charset="0"/>
            </a:endParaRPr>
          </a:p>
        </p:txBody>
      </p:sp>
      <p:sp>
        <p:nvSpPr>
          <p:cNvPr id="11" name="오른쪽 화살표 19">
            <a:extLst>
              <a:ext uri="{FF2B5EF4-FFF2-40B4-BE49-F238E27FC236}">
                <a16:creationId xmlns:a16="http://schemas.microsoft.com/office/drawing/2014/main" id="{6AF5F89F-4E21-4A65-9C34-B07D9F3427D0}"/>
              </a:ext>
            </a:extLst>
          </p:cNvPr>
          <p:cNvSpPr/>
          <p:nvPr/>
        </p:nvSpPr>
        <p:spPr>
          <a:xfrm>
            <a:off x="2092237" y="4666363"/>
            <a:ext cx="1060454" cy="558800"/>
          </a:xfrm>
          <a:prstGeom prst="rightArrow">
            <a:avLst>
              <a:gd name="adj1" fmla="val 40909"/>
              <a:gd name="adj2" fmla="val 69405"/>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모서리가 둥근 직사각형 54">
            <a:extLst>
              <a:ext uri="{FF2B5EF4-FFF2-40B4-BE49-F238E27FC236}">
                <a16:creationId xmlns:a16="http://schemas.microsoft.com/office/drawing/2014/main" id="{9EC796C6-A329-4060-99C2-CC0F27428CD4}"/>
              </a:ext>
            </a:extLst>
          </p:cNvPr>
          <p:cNvSpPr/>
          <p:nvPr/>
        </p:nvSpPr>
        <p:spPr>
          <a:xfrm>
            <a:off x="3838817" y="6114606"/>
            <a:ext cx="3314837" cy="381174"/>
          </a:xfrm>
          <a:prstGeom prst="roundRect">
            <a:avLst>
              <a:gd name="adj" fmla="val 1859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0043B2"/>
                </a:solidFill>
                <a:latin typeface="SamsungOne 400" panose="020B0503030303020204" pitchFamily="34" charset="0"/>
                <a:ea typeface="SamsungOne 400" panose="020B0503030303020204" pitchFamily="34" charset="0"/>
              </a:rPr>
              <a:t>Cụm</a:t>
            </a:r>
            <a:r>
              <a:rPr lang="en-US" altLang="ko-KR" sz="1200" dirty="0">
                <a:solidFill>
                  <a:srgbClr val="0043B2"/>
                </a:solidFill>
                <a:latin typeface="SamsungOne 400" panose="020B0503030303020204" pitchFamily="34" charset="0"/>
                <a:ea typeface="SamsungOne 400" panose="020B0503030303020204" pitchFamily="34" charset="0"/>
              </a:rPr>
              <a:t> 100 </a:t>
            </a:r>
            <a:r>
              <a:rPr lang="en-US" altLang="ko-KR" sz="1200" dirty="0" err="1">
                <a:solidFill>
                  <a:srgbClr val="0043B2"/>
                </a:solidFill>
                <a:latin typeface="SamsungOne 400" panose="020B0503030303020204" pitchFamily="34" charset="0"/>
                <a:ea typeface="SamsungOne 400" panose="020B0503030303020204" pitchFamily="34" charset="0"/>
              </a:rPr>
              <a:t>nút</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với</a:t>
            </a:r>
            <a:r>
              <a:rPr lang="en-US" altLang="ko-KR" sz="1200" dirty="0">
                <a:solidFill>
                  <a:srgbClr val="0043B2"/>
                </a:solidFill>
                <a:latin typeface="SamsungOne 400" panose="020B0503030303020204" pitchFamily="34" charset="0"/>
                <a:ea typeface="SamsungOne 400" panose="020B0503030303020204" pitchFamily="34" charset="0"/>
              </a:rPr>
              <a:t> 10 </a:t>
            </a:r>
            <a:r>
              <a:rPr lang="en-US" altLang="ko-KR" sz="1200" dirty="0" err="1">
                <a:solidFill>
                  <a:srgbClr val="0043B2"/>
                </a:solidFill>
                <a:latin typeface="SamsungOne 400" panose="020B0503030303020204" pitchFamily="34" charset="0"/>
                <a:ea typeface="SamsungOne 400" panose="020B0503030303020204" pitchFamily="34" charset="0"/>
              </a:rPr>
              <a:t>đĩa</a:t>
            </a:r>
            <a:r>
              <a:rPr lang="en-US" altLang="ko-KR" sz="1200" dirty="0">
                <a:solidFill>
                  <a:srgbClr val="0043B2"/>
                </a:solidFill>
                <a:latin typeface="SamsungOne 400" panose="020B0503030303020204" pitchFamily="34" charset="0"/>
                <a:ea typeface="SamsungOne 400" panose="020B0503030303020204" pitchFamily="34" charset="0"/>
              </a:rPr>
              <a:t>/</a:t>
            </a:r>
            <a:r>
              <a:rPr lang="en-US" altLang="ko-KR" sz="1200" dirty="0" err="1">
                <a:solidFill>
                  <a:srgbClr val="0043B2"/>
                </a:solidFill>
                <a:latin typeface="SamsungOne 400" panose="020B0503030303020204" pitchFamily="34" charset="0"/>
                <a:ea typeface="SamsungOne 400" panose="020B0503030303020204" pitchFamily="34" charset="0"/>
              </a:rPr>
              <a:t>nút</a:t>
            </a:r>
            <a:r>
              <a:rPr lang="en-US" altLang="ko-KR" sz="1200" dirty="0">
                <a:solidFill>
                  <a:srgbClr val="0043B2"/>
                </a:solidFill>
                <a:latin typeface="SamsungOne 400" panose="020B0503030303020204" pitchFamily="34" charset="0"/>
                <a:ea typeface="SamsungOne 400" panose="020B0503030303020204" pitchFamily="34" charset="0"/>
              </a:rPr>
              <a:t> 14,28 </a:t>
            </a:r>
            <a:r>
              <a:rPr lang="en-US" altLang="ko-KR" sz="1200" dirty="0" err="1">
                <a:solidFill>
                  <a:srgbClr val="0043B2"/>
                </a:solidFill>
                <a:latin typeface="SamsungOne 400" panose="020B0503030303020204" pitchFamily="34" charset="0"/>
                <a:ea typeface="SamsungOne 400" panose="020B0503030303020204" pitchFamily="34" charset="0"/>
              </a:rPr>
              <a:t>giây</a:t>
            </a:r>
            <a:endParaRPr lang="ko-KR" altLang="en-US" sz="1200" dirty="0">
              <a:solidFill>
                <a:srgbClr val="0043B2"/>
              </a:solidFill>
              <a:latin typeface="SamsungOne 400" panose="020B0503030303020204" pitchFamily="34" charset="0"/>
              <a:ea typeface="SamsungOne-500C" panose="020B0606030303020204" pitchFamily="34" charset="0"/>
            </a:endParaRPr>
          </a:p>
        </p:txBody>
      </p:sp>
      <p:grpSp>
        <p:nvGrpSpPr>
          <p:cNvPr id="13" name="그룹 12">
            <a:extLst>
              <a:ext uri="{FF2B5EF4-FFF2-40B4-BE49-F238E27FC236}">
                <a16:creationId xmlns:a16="http://schemas.microsoft.com/office/drawing/2014/main" id="{13D7F105-A39E-4C2D-9F49-69A6EDE64030}"/>
              </a:ext>
            </a:extLst>
          </p:cNvPr>
          <p:cNvGrpSpPr/>
          <p:nvPr/>
        </p:nvGrpSpPr>
        <p:grpSpPr>
          <a:xfrm>
            <a:off x="3451519" y="3622932"/>
            <a:ext cx="3899663" cy="2241933"/>
            <a:chOff x="3451519" y="3622932"/>
            <a:chExt cx="3899663" cy="2241933"/>
          </a:xfrm>
        </p:grpSpPr>
        <p:pic>
          <p:nvPicPr>
            <p:cNvPr id="14" name="그림 13">
              <a:extLst>
                <a:ext uri="{FF2B5EF4-FFF2-40B4-BE49-F238E27FC236}">
                  <a16:creationId xmlns:a16="http://schemas.microsoft.com/office/drawing/2014/main" id="{561D7DB7-DE50-40C5-B771-A8C3F00F53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643" y="3622932"/>
              <a:ext cx="658369" cy="381001"/>
            </a:xfrm>
            <a:prstGeom prst="rect">
              <a:avLst/>
            </a:prstGeom>
          </p:spPr>
        </p:pic>
        <p:pic>
          <p:nvPicPr>
            <p:cNvPr id="15" name="그림 14">
              <a:extLst>
                <a:ext uri="{FF2B5EF4-FFF2-40B4-BE49-F238E27FC236}">
                  <a16:creationId xmlns:a16="http://schemas.microsoft.com/office/drawing/2014/main" id="{723E668B-A85E-4795-A49B-50B990198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7864" y="4276031"/>
              <a:ext cx="746972" cy="93371"/>
            </a:xfrm>
            <a:prstGeom prst="rect">
              <a:avLst/>
            </a:prstGeom>
          </p:spPr>
        </p:pic>
        <p:sp>
          <p:nvSpPr>
            <p:cNvPr id="16" name="오른쪽 화살표 26">
              <a:extLst>
                <a:ext uri="{FF2B5EF4-FFF2-40B4-BE49-F238E27FC236}">
                  <a16:creationId xmlns:a16="http://schemas.microsoft.com/office/drawing/2014/main" id="{B8F616FB-F7B6-4F21-A71C-6DF85F11F29E}"/>
                </a:ext>
              </a:extLst>
            </p:cNvPr>
            <p:cNvSpPr/>
            <p:nvPr/>
          </p:nvSpPr>
          <p:spPr>
            <a:xfrm rot="5400000" flipV="1">
              <a:off x="5323457" y="4119264"/>
              <a:ext cx="164741" cy="58236"/>
            </a:xfrm>
            <a:prstGeom prst="rightArrow">
              <a:avLst>
                <a:gd name="adj1" fmla="val 6293"/>
                <a:gd name="adj2" fmla="val 81992"/>
              </a:avLst>
            </a:prstGeom>
            <a:solidFill>
              <a:srgbClr val="0043B2"/>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7" name="그룹 16">
              <a:extLst>
                <a:ext uri="{FF2B5EF4-FFF2-40B4-BE49-F238E27FC236}">
                  <a16:creationId xmlns:a16="http://schemas.microsoft.com/office/drawing/2014/main" id="{6A7FF31E-031A-461A-9AE0-4D3CA8269E7B}"/>
                </a:ext>
              </a:extLst>
            </p:cNvPr>
            <p:cNvGrpSpPr/>
            <p:nvPr/>
          </p:nvGrpSpPr>
          <p:grpSpPr>
            <a:xfrm>
              <a:off x="3451519" y="4662897"/>
              <a:ext cx="3899663" cy="97991"/>
              <a:chOff x="3724082" y="4691715"/>
              <a:chExt cx="3899663" cy="97991"/>
            </a:xfrm>
          </p:grpSpPr>
          <p:pic>
            <p:nvPicPr>
              <p:cNvPr id="26" name="그림 25">
                <a:extLst>
                  <a:ext uri="{FF2B5EF4-FFF2-40B4-BE49-F238E27FC236}">
                    <a16:creationId xmlns:a16="http://schemas.microsoft.com/office/drawing/2014/main" id="{F43B23A4-1ED5-4934-988E-349F907701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4082" y="4696335"/>
                <a:ext cx="746972" cy="93371"/>
              </a:xfrm>
              <a:prstGeom prst="rect">
                <a:avLst/>
              </a:prstGeom>
            </p:spPr>
          </p:pic>
          <p:pic>
            <p:nvPicPr>
              <p:cNvPr id="27" name="그림 26">
                <a:extLst>
                  <a:ext uri="{FF2B5EF4-FFF2-40B4-BE49-F238E27FC236}">
                    <a16:creationId xmlns:a16="http://schemas.microsoft.com/office/drawing/2014/main" id="{E879DC52-7CE6-42BD-A78B-07B0FE3497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2090" y="4691716"/>
                <a:ext cx="746972" cy="93371"/>
              </a:xfrm>
              <a:prstGeom prst="rect">
                <a:avLst/>
              </a:prstGeom>
            </p:spPr>
          </p:pic>
          <p:pic>
            <p:nvPicPr>
              <p:cNvPr id="28" name="그림 27">
                <a:extLst>
                  <a:ext uri="{FF2B5EF4-FFF2-40B4-BE49-F238E27FC236}">
                    <a16:creationId xmlns:a16="http://schemas.microsoft.com/office/drawing/2014/main" id="{B03A2E6D-B2C8-4407-A474-5F038FEF1A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0098" y="4691715"/>
                <a:ext cx="746972" cy="93371"/>
              </a:xfrm>
              <a:prstGeom prst="rect">
                <a:avLst/>
              </a:prstGeom>
            </p:spPr>
          </p:pic>
          <p:pic>
            <p:nvPicPr>
              <p:cNvPr id="29" name="그림 28">
                <a:extLst>
                  <a:ext uri="{FF2B5EF4-FFF2-40B4-BE49-F238E27FC236}">
                    <a16:creationId xmlns:a16="http://schemas.microsoft.com/office/drawing/2014/main" id="{91416050-C3DA-4DCA-922D-893C1FCB6F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6773" y="4691715"/>
                <a:ext cx="746972" cy="93371"/>
              </a:xfrm>
              <a:prstGeom prst="rect">
                <a:avLst/>
              </a:prstGeom>
            </p:spPr>
          </p:pic>
        </p:grpSp>
        <p:cxnSp>
          <p:nvCxnSpPr>
            <p:cNvPr id="18" name="꺾인 연결선 32">
              <a:extLst>
                <a:ext uri="{FF2B5EF4-FFF2-40B4-BE49-F238E27FC236}">
                  <a16:creationId xmlns:a16="http://schemas.microsoft.com/office/drawing/2014/main" id="{98F7A0D0-88C9-4A40-894D-569E6B66CDA8}"/>
                </a:ext>
              </a:extLst>
            </p:cNvPr>
            <p:cNvCxnSpPr>
              <a:endCxn id="26" idx="0"/>
            </p:cNvCxnSpPr>
            <p:nvPr/>
          </p:nvCxnSpPr>
          <p:spPr>
            <a:xfrm rot="10800000" flipV="1">
              <a:off x="3825005" y="4318277"/>
              <a:ext cx="1096084" cy="349240"/>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 33">
              <a:extLst>
                <a:ext uri="{FF2B5EF4-FFF2-40B4-BE49-F238E27FC236}">
                  <a16:creationId xmlns:a16="http://schemas.microsoft.com/office/drawing/2014/main" id="{F807FD3A-0C21-41B0-B63B-0C83BA418B1F}"/>
                </a:ext>
              </a:extLst>
            </p:cNvPr>
            <p:cNvCxnSpPr>
              <a:endCxn id="29" idx="0"/>
            </p:cNvCxnSpPr>
            <p:nvPr/>
          </p:nvCxnSpPr>
          <p:spPr>
            <a:xfrm>
              <a:off x="5857929" y="4314084"/>
              <a:ext cx="1119767" cy="348813"/>
            </a:xfrm>
            <a:prstGeom prst="bentConnector2">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EA8563E-07B8-4CBF-BDB1-CFBC26201ADE}"/>
                </a:ext>
              </a:extLst>
            </p:cNvPr>
            <p:cNvCxnSpPr/>
            <p:nvPr/>
          </p:nvCxnSpPr>
          <p:spPr>
            <a:xfrm flipH="1">
              <a:off x="5058537" y="4416088"/>
              <a:ext cx="176628" cy="176814"/>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9C6946EC-110C-4B40-9AD0-320761C07D58}"/>
                </a:ext>
              </a:extLst>
            </p:cNvPr>
            <p:cNvCxnSpPr/>
            <p:nvPr/>
          </p:nvCxnSpPr>
          <p:spPr>
            <a:xfrm>
              <a:off x="5605612" y="4416088"/>
              <a:ext cx="179546" cy="179467"/>
            </a:xfrm>
            <a:prstGeom prst="straightConnector1">
              <a:avLst/>
            </a:prstGeom>
            <a:ln w="19050">
              <a:solidFill>
                <a:srgbClr val="0043B2"/>
              </a:solidFill>
              <a:tailEnd type="triangle"/>
            </a:ln>
          </p:spPr>
          <p:style>
            <a:lnRef idx="1">
              <a:schemeClr val="accent1"/>
            </a:lnRef>
            <a:fillRef idx="0">
              <a:schemeClr val="accent1"/>
            </a:fillRef>
            <a:effectRef idx="0">
              <a:schemeClr val="accent1"/>
            </a:effectRef>
            <a:fontRef idx="minor">
              <a:schemeClr val="tx1"/>
            </a:fontRef>
          </p:style>
        </p:cxnSp>
        <p:pic>
          <p:nvPicPr>
            <p:cNvPr id="22" name="그림 21">
              <a:extLst>
                <a:ext uri="{FF2B5EF4-FFF2-40B4-BE49-F238E27FC236}">
                  <a16:creationId xmlns:a16="http://schemas.microsoft.com/office/drawing/2014/main" id="{15E55F25-B5ED-4729-A944-92B9733018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9947" y="4808453"/>
              <a:ext cx="590691" cy="1040740"/>
            </a:xfrm>
            <a:prstGeom prst="rect">
              <a:avLst/>
            </a:prstGeom>
          </p:spPr>
        </p:pic>
        <p:pic>
          <p:nvPicPr>
            <p:cNvPr id="23" name="그림 22">
              <a:extLst>
                <a:ext uri="{FF2B5EF4-FFF2-40B4-BE49-F238E27FC236}">
                  <a16:creationId xmlns:a16="http://schemas.microsoft.com/office/drawing/2014/main" id="{3B7E3A41-B13E-47D2-BBED-CA8DB9AE67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3105" y="4824125"/>
              <a:ext cx="590691" cy="1040740"/>
            </a:xfrm>
            <a:prstGeom prst="rect">
              <a:avLst/>
            </a:prstGeom>
          </p:spPr>
        </p:pic>
        <p:pic>
          <p:nvPicPr>
            <p:cNvPr id="24" name="그림 23">
              <a:extLst>
                <a:ext uri="{FF2B5EF4-FFF2-40B4-BE49-F238E27FC236}">
                  <a16:creationId xmlns:a16="http://schemas.microsoft.com/office/drawing/2014/main" id="{099C6DF0-9256-4E0D-B6F5-2F13349E1C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0884" y="4824125"/>
              <a:ext cx="590691" cy="1040740"/>
            </a:xfrm>
            <a:prstGeom prst="rect">
              <a:avLst/>
            </a:prstGeom>
          </p:spPr>
        </p:pic>
        <p:pic>
          <p:nvPicPr>
            <p:cNvPr id="25" name="그림 24">
              <a:extLst>
                <a:ext uri="{FF2B5EF4-FFF2-40B4-BE49-F238E27FC236}">
                  <a16:creationId xmlns:a16="http://schemas.microsoft.com/office/drawing/2014/main" id="{2BF5DE49-9E77-4A64-AE02-51B4505A9E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2350" y="4808453"/>
              <a:ext cx="590691" cy="1040740"/>
            </a:xfrm>
            <a:prstGeom prst="rect">
              <a:avLst/>
            </a:prstGeom>
          </p:spPr>
        </p:pic>
      </p:grpSp>
    </p:spTree>
    <p:extLst>
      <p:ext uri="{BB962C8B-B14F-4D97-AF65-F5344CB8AC3E}">
        <p14:creationId xmlns:p14="http://schemas.microsoft.com/office/powerpoint/2010/main" val="3775843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vi-VN" altLang="ko-KR" dirty="0">
                <a:ea typeface="SamsungOneKorean 400" panose="020B0503030303020204" pitchFamily="50" charset="-127"/>
              </a:rPr>
              <a:t>Mẫu truy cập đĩa</a:t>
            </a:r>
            <a:r>
              <a:rPr lang="en-US" altLang="ko-KR" dirty="0">
                <a:ea typeface="SamsungOneKorean 400" panose="020B0503030303020204" pitchFamily="50" charset="-127"/>
              </a:rPr>
              <a:t> </a:t>
            </a:r>
            <a:r>
              <a:rPr lang="vi-VN" altLang="ko-KR" dirty="0">
                <a:ea typeface="SamsungOneKorean 400" panose="020B0503030303020204" pitchFamily="50" charset="-127"/>
              </a:rPr>
              <a:t>lý tưởng .vs. thực tế</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vi-VN" altLang="ko-KR" dirty="0"/>
              <a:t>Một viễn cảnh thực tế hơn về phân phối khối được phân vùng</a:t>
            </a:r>
            <a:endParaRPr lang="en-US" altLang="ko-KR" dirty="0"/>
          </a:p>
          <a:p>
            <a:pPr lvl="1"/>
            <a:r>
              <a:rPr lang="vi-VN" altLang="ko-KR" dirty="0"/>
              <a:t>Các khối dữ liệu được phân vùng không bao giờ được phân phối theo cách lý tưởng</a:t>
            </a:r>
          </a:p>
          <a:p>
            <a:pPr lvl="1"/>
            <a:r>
              <a:rPr lang="vi-VN" altLang="ko-KR" dirty="0"/>
              <a:t>Việc đọc toàn bộ đồng thời chỉ có thể xảy ra nếu mỗi khối dữ liệu nằm trên máy chủ riêng biệt</a:t>
            </a:r>
            <a:endParaRPr lang="ko-KR" altLang="en-US" dirty="0"/>
          </a:p>
        </p:txBody>
      </p:sp>
      <p:grpSp>
        <p:nvGrpSpPr>
          <p:cNvPr id="8" name="그룹 7">
            <a:extLst>
              <a:ext uri="{FF2B5EF4-FFF2-40B4-BE49-F238E27FC236}">
                <a16:creationId xmlns:a16="http://schemas.microsoft.com/office/drawing/2014/main" id="{73E80D40-6F35-4EB5-BBA8-366588482C22}"/>
              </a:ext>
            </a:extLst>
          </p:cNvPr>
          <p:cNvGrpSpPr/>
          <p:nvPr/>
        </p:nvGrpSpPr>
        <p:grpSpPr>
          <a:xfrm>
            <a:off x="1285500" y="3140968"/>
            <a:ext cx="7297272" cy="2926691"/>
            <a:chOff x="1178594" y="3188593"/>
            <a:chExt cx="7297272" cy="2926691"/>
          </a:xfrm>
        </p:grpSpPr>
        <p:grpSp>
          <p:nvGrpSpPr>
            <p:cNvPr id="9" name="그룹 8">
              <a:extLst>
                <a:ext uri="{FF2B5EF4-FFF2-40B4-BE49-F238E27FC236}">
                  <a16:creationId xmlns:a16="http://schemas.microsoft.com/office/drawing/2014/main" id="{1D5E55C6-81EA-43CC-ACCB-558F0F7E9CEF}"/>
                </a:ext>
              </a:extLst>
            </p:cNvPr>
            <p:cNvGrpSpPr/>
            <p:nvPr/>
          </p:nvGrpSpPr>
          <p:grpSpPr>
            <a:xfrm>
              <a:off x="1776940" y="3562734"/>
              <a:ext cx="6094411" cy="413440"/>
              <a:chOff x="1776940" y="3562734"/>
              <a:chExt cx="6094411" cy="413440"/>
            </a:xfrm>
          </p:grpSpPr>
          <p:cxnSp>
            <p:nvCxnSpPr>
              <p:cNvPr id="70" name="직선 연결선 69">
                <a:extLst>
                  <a:ext uri="{FF2B5EF4-FFF2-40B4-BE49-F238E27FC236}">
                    <a16:creationId xmlns:a16="http://schemas.microsoft.com/office/drawing/2014/main" id="{9B4B99F1-7B9E-4A8D-BF79-6662395273AF}"/>
                  </a:ext>
                </a:extLst>
              </p:cNvPr>
              <p:cNvCxnSpPr>
                <a:stCxn id="10" idx="2"/>
                <a:endCxn id="57" idx="0"/>
              </p:cNvCxnSpPr>
              <p:nvPr/>
            </p:nvCxnSpPr>
            <p:spPr>
              <a:xfrm flipH="1">
                <a:off x="1776940" y="3562734"/>
                <a:ext cx="2342693"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4D5543A1-6E12-4A6B-90FC-49449E89B1D4}"/>
                  </a:ext>
                </a:extLst>
              </p:cNvPr>
              <p:cNvCxnSpPr>
                <a:stCxn id="10" idx="2"/>
                <a:endCxn id="48" idx="0"/>
              </p:cNvCxnSpPr>
              <p:nvPr/>
            </p:nvCxnSpPr>
            <p:spPr>
              <a:xfrm flipH="1">
                <a:off x="3161423" y="3562734"/>
                <a:ext cx="95821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0021FE39-38AA-42A8-8972-89B41FF1F71E}"/>
                  </a:ext>
                </a:extLst>
              </p:cNvPr>
              <p:cNvCxnSpPr>
                <a:stCxn id="10" idx="2"/>
                <a:endCxn id="39" idx="0"/>
              </p:cNvCxnSpPr>
              <p:nvPr/>
            </p:nvCxnSpPr>
            <p:spPr>
              <a:xfrm>
                <a:off x="4119633" y="3562734"/>
                <a:ext cx="48934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FB01960C-93F3-47F4-ADA7-DD7902437163}"/>
                  </a:ext>
                </a:extLst>
              </p:cNvPr>
              <p:cNvCxnSpPr>
                <a:stCxn id="10" idx="2"/>
                <a:endCxn id="30" idx="0"/>
              </p:cNvCxnSpPr>
              <p:nvPr/>
            </p:nvCxnSpPr>
            <p:spPr>
              <a:xfrm>
                <a:off x="4119633" y="3562734"/>
                <a:ext cx="185907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6AA101E8-2FB7-430F-82A8-89AC9F399A14}"/>
                  </a:ext>
                </a:extLst>
              </p:cNvPr>
              <p:cNvCxnSpPr>
                <a:stCxn id="10" idx="2"/>
                <a:endCxn id="20" idx="0"/>
              </p:cNvCxnSpPr>
              <p:nvPr/>
            </p:nvCxnSpPr>
            <p:spPr>
              <a:xfrm>
                <a:off x="4119633" y="3562734"/>
                <a:ext cx="3751718"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sp>
          <p:nvSpPr>
            <p:cNvPr id="10" name="모서리가 둥근 직사각형 108">
              <a:extLst>
                <a:ext uri="{FF2B5EF4-FFF2-40B4-BE49-F238E27FC236}">
                  <a16:creationId xmlns:a16="http://schemas.microsoft.com/office/drawing/2014/main" id="{C0AEF5BC-F857-4614-80A2-2B668A759133}"/>
                </a:ext>
              </a:extLst>
            </p:cNvPr>
            <p:cNvSpPr/>
            <p:nvPr/>
          </p:nvSpPr>
          <p:spPr>
            <a:xfrm>
              <a:off x="3671380" y="3188593"/>
              <a:ext cx="896505" cy="37414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11" name="모서리가 둥근 직사각형 200">
              <a:extLst>
                <a:ext uri="{FF2B5EF4-FFF2-40B4-BE49-F238E27FC236}">
                  <a16:creationId xmlns:a16="http://schemas.microsoft.com/office/drawing/2014/main" id="{2D1836A3-DD46-4944-9EFE-91556B061391}"/>
                </a:ext>
              </a:extLst>
            </p:cNvPr>
            <p:cNvSpPr/>
            <p:nvPr/>
          </p:nvSpPr>
          <p:spPr>
            <a:xfrm>
              <a:off x="5086576" y="3188593"/>
              <a:ext cx="903082" cy="37414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12" name="그룹 11">
              <a:extLst>
                <a:ext uri="{FF2B5EF4-FFF2-40B4-BE49-F238E27FC236}">
                  <a16:creationId xmlns:a16="http://schemas.microsoft.com/office/drawing/2014/main" id="{68601A71-C755-4073-9DD8-D1FEBDAD15E1}"/>
                </a:ext>
              </a:extLst>
            </p:cNvPr>
            <p:cNvGrpSpPr/>
            <p:nvPr/>
          </p:nvGrpSpPr>
          <p:grpSpPr>
            <a:xfrm>
              <a:off x="1776940" y="3562734"/>
              <a:ext cx="6094411" cy="413440"/>
              <a:chOff x="1776940" y="3562734"/>
              <a:chExt cx="6094411" cy="413440"/>
            </a:xfrm>
          </p:grpSpPr>
          <p:cxnSp>
            <p:nvCxnSpPr>
              <p:cNvPr id="65" name="직선 연결선 64">
                <a:extLst>
                  <a:ext uri="{FF2B5EF4-FFF2-40B4-BE49-F238E27FC236}">
                    <a16:creationId xmlns:a16="http://schemas.microsoft.com/office/drawing/2014/main" id="{FABF4540-29FC-4A6D-8710-0F921ACBE40A}"/>
                  </a:ext>
                </a:extLst>
              </p:cNvPr>
              <p:cNvCxnSpPr>
                <a:stCxn id="11" idx="2"/>
                <a:endCxn id="57" idx="0"/>
              </p:cNvCxnSpPr>
              <p:nvPr/>
            </p:nvCxnSpPr>
            <p:spPr>
              <a:xfrm flipH="1">
                <a:off x="1776940" y="3562734"/>
                <a:ext cx="3761177"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57D6BBDF-0928-4FA8-8B48-55D428DAB2D3}"/>
                  </a:ext>
                </a:extLst>
              </p:cNvPr>
              <p:cNvCxnSpPr>
                <a:stCxn id="11" idx="2"/>
                <a:endCxn id="48" idx="0"/>
              </p:cNvCxnSpPr>
              <p:nvPr/>
            </p:nvCxnSpPr>
            <p:spPr>
              <a:xfrm flipH="1">
                <a:off x="3161423" y="3562734"/>
                <a:ext cx="237669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C64A970E-8F2C-47BA-9015-3FB52D1C618D}"/>
                  </a:ext>
                </a:extLst>
              </p:cNvPr>
              <p:cNvCxnSpPr>
                <a:stCxn id="11" idx="2"/>
                <a:endCxn id="39" idx="0"/>
              </p:cNvCxnSpPr>
              <p:nvPr/>
            </p:nvCxnSpPr>
            <p:spPr>
              <a:xfrm flipH="1">
                <a:off x="4608973" y="3562734"/>
                <a:ext cx="92914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1556A10F-3225-4545-B903-0883111320D8}"/>
                  </a:ext>
                </a:extLst>
              </p:cNvPr>
              <p:cNvCxnSpPr>
                <a:stCxn id="11" idx="2"/>
                <a:endCxn id="30" idx="0"/>
              </p:cNvCxnSpPr>
              <p:nvPr/>
            </p:nvCxnSpPr>
            <p:spPr>
              <a:xfrm>
                <a:off x="5538117" y="3562734"/>
                <a:ext cx="44059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EC02EAF-48CE-4852-BB53-B444F21F0817}"/>
                  </a:ext>
                </a:extLst>
              </p:cNvPr>
              <p:cNvCxnSpPr>
                <a:stCxn id="11" idx="2"/>
                <a:endCxn id="20" idx="0"/>
              </p:cNvCxnSpPr>
              <p:nvPr/>
            </p:nvCxnSpPr>
            <p:spPr>
              <a:xfrm>
                <a:off x="5538117" y="3562734"/>
                <a:ext cx="233323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id="{C9F91D01-531E-4024-9909-7B238953D1D9}"/>
                </a:ext>
              </a:extLst>
            </p:cNvPr>
            <p:cNvGrpSpPr/>
            <p:nvPr/>
          </p:nvGrpSpPr>
          <p:grpSpPr>
            <a:xfrm>
              <a:off x="1178594" y="3976174"/>
              <a:ext cx="1209030" cy="2139110"/>
              <a:chOff x="1196178" y="4011342"/>
              <a:chExt cx="1209030" cy="2139110"/>
            </a:xfrm>
          </p:grpSpPr>
          <p:sp>
            <p:nvSpPr>
              <p:cNvPr id="56" name="모서리가 둥근 직사각형 99">
                <a:extLst>
                  <a:ext uri="{FF2B5EF4-FFF2-40B4-BE49-F238E27FC236}">
                    <a16:creationId xmlns:a16="http://schemas.microsoft.com/office/drawing/2014/main" id="{A9F64C11-3AD6-4531-9888-3C8BDB2DC04D}"/>
                  </a:ext>
                </a:extLst>
              </p:cNvPr>
              <p:cNvSpPr/>
              <p:nvPr/>
            </p:nvSpPr>
            <p:spPr>
              <a:xfrm>
                <a:off x="11961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7" name="모서리가 둥근 직사각형 86">
                <a:extLst>
                  <a:ext uri="{FF2B5EF4-FFF2-40B4-BE49-F238E27FC236}">
                    <a16:creationId xmlns:a16="http://schemas.microsoft.com/office/drawing/2014/main" id="{9C9FB59D-58CE-4CE4-BB26-9810407205DE}"/>
                  </a:ext>
                </a:extLst>
              </p:cNvPr>
              <p:cNvSpPr/>
              <p:nvPr/>
            </p:nvSpPr>
            <p:spPr>
              <a:xfrm>
                <a:off x="1382970" y="4011342"/>
                <a:ext cx="823108" cy="291904"/>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58" name="모서리가 둥근 직사각형 100">
                <a:extLst>
                  <a:ext uri="{FF2B5EF4-FFF2-40B4-BE49-F238E27FC236}">
                    <a16:creationId xmlns:a16="http://schemas.microsoft.com/office/drawing/2014/main" id="{18FB29B1-1F3E-498F-A6AA-CA01285297BF}"/>
                  </a:ext>
                </a:extLst>
              </p:cNvPr>
              <p:cNvSpPr/>
              <p:nvPr/>
            </p:nvSpPr>
            <p:spPr>
              <a:xfrm>
                <a:off x="12800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59" name="모서리가 둥근 직사각형 107">
                <a:extLst>
                  <a:ext uri="{FF2B5EF4-FFF2-40B4-BE49-F238E27FC236}">
                    <a16:creationId xmlns:a16="http://schemas.microsoft.com/office/drawing/2014/main" id="{896BE670-4F8A-4052-BBA1-209350E8840B}"/>
                  </a:ext>
                </a:extLst>
              </p:cNvPr>
              <p:cNvSpPr/>
              <p:nvPr/>
            </p:nvSpPr>
            <p:spPr>
              <a:xfrm>
                <a:off x="13829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1</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60" name="그룹 59">
                <a:extLst>
                  <a:ext uri="{FF2B5EF4-FFF2-40B4-BE49-F238E27FC236}">
                    <a16:creationId xmlns:a16="http://schemas.microsoft.com/office/drawing/2014/main" id="{537EE2AB-85CE-4201-AA7F-24B41D5F366F}"/>
                  </a:ext>
                </a:extLst>
              </p:cNvPr>
              <p:cNvGrpSpPr/>
              <p:nvPr/>
            </p:nvGrpSpPr>
            <p:grpSpPr>
              <a:xfrm>
                <a:off x="1319647" y="4764206"/>
                <a:ext cx="962092" cy="965586"/>
                <a:chOff x="1318974" y="4764206"/>
                <a:chExt cx="962092" cy="965586"/>
              </a:xfrm>
            </p:grpSpPr>
            <p:sp>
              <p:nvSpPr>
                <p:cNvPr id="61" name="모서리가 둥근 직사각형 101">
                  <a:extLst>
                    <a:ext uri="{FF2B5EF4-FFF2-40B4-BE49-F238E27FC236}">
                      <a16:creationId xmlns:a16="http://schemas.microsoft.com/office/drawing/2014/main" id="{46DBBC28-1E38-4FC3-9A5C-63933E8B9E2E}"/>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2" name="모서리가 둥근 직사각형 166">
                  <a:extLst>
                    <a:ext uri="{FF2B5EF4-FFF2-40B4-BE49-F238E27FC236}">
                      <a16:creationId xmlns:a16="http://schemas.microsoft.com/office/drawing/2014/main" id="{A1D27DF0-7464-4262-8053-E8A1105BF344}"/>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3" name="모서리가 둥근 직사각형 169">
                  <a:extLst>
                    <a:ext uri="{FF2B5EF4-FFF2-40B4-BE49-F238E27FC236}">
                      <a16:creationId xmlns:a16="http://schemas.microsoft.com/office/drawing/2014/main" id="{0B89B4F7-4AF2-450A-88C0-14763E5B534E}"/>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4" name="모서리가 둥근 직사각형 170">
                  <a:extLst>
                    <a:ext uri="{FF2B5EF4-FFF2-40B4-BE49-F238E27FC236}">
                      <a16:creationId xmlns:a16="http://schemas.microsoft.com/office/drawing/2014/main" id="{80CD3F19-6D7E-4E21-880A-239CC476EA81}"/>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14" name="그룹 13">
              <a:extLst>
                <a:ext uri="{FF2B5EF4-FFF2-40B4-BE49-F238E27FC236}">
                  <a16:creationId xmlns:a16="http://schemas.microsoft.com/office/drawing/2014/main" id="{33F43700-CC4D-42DC-8B82-B9624136BCE4}"/>
                </a:ext>
              </a:extLst>
            </p:cNvPr>
            <p:cNvGrpSpPr/>
            <p:nvPr/>
          </p:nvGrpSpPr>
          <p:grpSpPr>
            <a:xfrm>
              <a:off x="2585819" y="3976173"/>
              <a:ext cx="1209030" cy="2139111"/>
              <a:chOff x="2585819" y="4011341"/>
              <a:chExt cx="1209030" cy="2139111"/>
            </a:xfrm>
          </p:grpSpPr>
          <p:sp>
            <p:nvSpPr>
              <p:cNvPr id="47" name="모서리가 둥근 직사각형 112">
                <a:extLst>
                  <a:ext uri="{FF2B5EF4-FFF2-40B4-BE49-F238E27FC236}">
                    <a16:creationId xmlns:a16="http://schemas.microsoft.com/office/drawing/2014/main" id="{09B80DCF-CDA0-4C53-81CB-B78F7302EB29}"/>
                  </a:ext>
                </a:extLst>
              </p:cNvPr>
              <p:cNvSpPr/>
              <p:nvPr/>
            </p:nvSpPr>
            <p:spPr>
              <a:xfrm>
                <a:off x="2585819"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8" name="모서리가 둥근 직사각형 113">
                <a:extLst>
                  <a:ext uri="{FF2B5EF4-FFF2-40B4-BE49-F238E27FC236}">
                    <a16:creationId xmlns:a16="http://schemas.microsoft.com/office/drawing/2014/main" id="{4697C609-236C-4801-B41F-6320D8D3B160}"/>
                  </a:ext>
                </a:extLst>
              </p:cNvPr>
              <p:cNvSpPr/>
              <p:nvPr/>
            </p:nvSpPr>
            <p:spPr>
              <a:xfrm>
                <a:off x="2735335" y="4011341"/>
                <a:ext cx="852176"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49" name="모서리가 둥근 직사각형 114">
                <a:extLst>
                  <a:ext uri="{FF2B5EF4-FFF2-40B4-BE49-F238E27FC236}">
                    <a16:creationId xmlns:a16="http://schemas.microsoft.com/office/drawing/2014/main" id="{36101521-97B9-4391-A9D0-D3BB5337C4C2}"/>
                  </a:ext>
                </a:extLst>
              </p:cNvPr>
              <p:cNvSpPr/>
              <p:nvPr/>
            </p:nvSpPr>
            <p:spPr>
              <a:xfrm>
                <a:off x="2669717"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50" name="모서리가 둥근 직사각형 116">
                <a:extLst>
                  <a:ext uri="{FF2B5EF4-FFF2-40B4-BE49-F238E27FC236}">
                    <a16:creationId xmlns:a16="http://schemas.microsoft.com/office/drawing/2014/main" id="{A950B8E1-9404-4FE6-BB03-9E9ABEE6EB62}"/>
                  </a:ext>
                </a:extLst>
              </p:cNvPr>
              <p:cNvSpPr/>
              <p:nvPr/>
            </p:nvSpPr>
            <p:spPr>
              <a:xfrm>
                <a:off x="2772610"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2</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51" name="그룹 50">
                <a:extLst>
                  <a:ext uri="{FF2B5EF4-FFF2-40B4-BE49-F238E27FC236}">
                    <a16:creationId xmlns:a16="http://schemas.microsoft.com/office/drawing/2014/main" id="{53192F63-C0FE-4CF1-BF3C-2DD3A3F13456}"/>
                  </a:ext>
                </a:extLst>
              </p:cNvPr>
              <p:cNvGrpSpPr/>
              <p:nvPr/>
            </p:nvGrpSpPr>
            <p:grpSpPr>
              <a:xfrm>
                <a:off x="2709288" y="4773350"/>
                <a:ext cx="962092" cy="965586"/>
                <a:chOff x="1318974" y="4764206"/>
                <a:chExt cx="962092" cy="965586"/>
              </a:xfrm>
            </p:grpSpPr>
            <p:sp>
              <p:nvSpPr>
                <p:cNvPr id="52" name="모서리가 둥근 직사각형 173">
                  <a:extLst>
                    <a:ext uri="{FF2B5EF4-FFF2-40B4-BE49-F238E27FC236}">
                      <a16:creationId xmlns:a16="http://schemas.microsoft.com/office/drawing/2014/main" id="{3F719C90-B592-4837-B129-EE3BD0D20798}"/>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3" name="모서리가 둥근 직사각형 174">
                  <a:extLst>
                    <a:ext uri="{FF2B5EF4-FFF2-40B4-BE49-F238E27FC236}">
                      <a16:creationId xmlns:a16="http://schemas.microsoft.com/office/drawing/2014/main" id="{67F4D2FE-A474-4AC5-8B5C-41FB339506E3}"/>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4" name="모서리가 둥근 직사각형 175">
                  <a:extLst>
                    <a:ext uri="{FF2B5EF4-FFF2-40B4-BE49-F238E27FC236}">
                      <a16:creationId xmlns:a16="http://schemas.microsoft.com/office/drawing/2014/main" id="{CF97FA17-0479-42F8-BE09-FE3F9606D68F}"/>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5" name="모서리가 둥근 직사각형 176">
                  <a:extLst>
                    <a:ext uri="{FF2B5EF4-FFF2-40B4-BE49-F238E27FC236}">
                      <a16:creationId xmlns:a16="http://schemas.microsoft.com/office/drawing/2014/main" id="{5D137C84-9E34-49EE-9DC7-860C33C6FED7}"/>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15" name="그룹 14">
              <a:extLst>
                <a:ext uri="{FF2B5EF4-FFF2-40B4-BE49-F238E27FC236}">
                  <a16:creationId xmlns:a16="http://schemas.microsoft.com/office/drawing/2014/main" id="{9037A13D-249E-46A4-B2CB-23F99A36F24A}"/>
                </a:ext>
              </a:extLst>
            </p:cNvPr>
            <p:cNvGrpSpPr/>
            <p:nvPr/>
          </p:nvGrpSpPr>
          <p:grpSpPr>
            <a:xfrm>
              <a:off x="3981378" y="3976173"/>
              <a:ext cx="1209030" cy="2139111"/>
              <a:chOff x="3981378" y="4011341"/>
              <a:chExt cx="1209030" cy="2139111"/>
            </a:xfrm>
          </p:grpSpPr>
          <p:sp>
            <p:nvSpPr>
              <p:cNvPr id="38" name="모서리가 둥근 직사각형 122">
                <a:extLst>
                  <a:ext uri="{FF2B5EF4-FFF2-40B4-BE49-F238E27FC236}">
                    <a16:creationId xmlns:a16="http://schemas.microsoft.com/office/drawing/2014/main" id="{D101F43A-14FD-45E2-8F91-1E300666E11F}"/>
                  </a:ext>
                </a:extLst>
              </p:cNvPr>
              <p:cNvSpPr/>
              <p:nvPr/>
            </p:nvSpPr>
            <p:spPr>
              <a:xfrm>
                <a:off x="39813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9" name="모서리가 둥근 직사각형 123">
                <a:extLst>
                  <a:ext uri="{FF2B5EF4-FFF2-40B4-BE49-F238E27FC236}">
                    <a16:creationId xmlns:a16="http://schemas.microsoft.com/office/drawing/2014/main" id="{1FC55ACA-A2E2-4AF7-B333-5A2BF335D9AA}"/>
                  </a:ext>
                </a:extLst>
              </p:cNvPr>
              <p:cNvSpPr/>
              <p:nvPr/>
            </p:nvSpPr>
            <p:spPr>
              <a:xfrm>
                <a:off x="4165792" y="4011341"/>
                <a:ext cx="886362"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40" name="모서리가 둥근 직사각형 124">
                <a:extLst>
                  <a:ext uri="{FF2B5EF4-FFF2-40B4-BE49-F238E27FC236}">
                    <a16:creationId xmlns:a16="http://schemas.microsoft.com/office/drawing/2014/main" id="{7FFB21E1-8C3C-49EA-A73A-AB4A27F76911}"/>
                  </a:ext>
                </a:extLst>
              </p:cNvPr>
              <p:cNvSpPr/>
              <p:nvPr/>
            </p:nvSpPr>
            <p:spPr>
              <a:xfrm>
                <a:off x="40652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41" name="모서리가 둥근 직사각형 126">
                <a:extLst>
                  <a:ext uri="{FF2B5EF4-FFF2-40B4-BE49-F238E27FC236}">
                    <a16:creationId xmlns:a16="http://schemas.microsoft.com/office/drawing/2014/main" id="{8A420D1C-75EF-4517-92E9-DEC9C015E6BA}"/>
                  </a:ext>
                </a:extLst>
              </p:cNvPr>
              <p:cNvSpPr/>
              <p:nvPr/>
            </p:nvSpPr>
            <p:spPr>
              <a:xfrm>
                <a:off x="41681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3</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42" name="그룹 41">
                <a:extLst>
                  <a:ext uri="{FF2B5EF4-FFF2-40B4-BE49-F238E27FC236}">
                    <a16:creationId xmlns:a16="http://schemas.microsoft.com/office/drawing/2014/main" id="{E955A78E-6FC5-4BA4-8DA2-8BD8C9A4DD2C}"/>
                  </a:ext>
                </a:extLst>
              </p:cNvPr>
              <p:cNvGrpSpPr/>
              <p:nvPr/>
            </p:nvGrpSpPr>
            <p:grpSpPr>
              <a:xfrm>
                <a:off x="4104847" y="4764206"/>
                <a:ext cx="962092" cy="965586"/>
                <a:chOff x="1318974" y="4764206"/>
                <a:chExt cx="962092" cy="965586"/>
              </a:xfrm>
            </p:grpSpPr>
            <p:sp>
              <p:nvSpPr>
                <p:cNvPr id="43" name="모서리가 둥근 직사각형 178">
                  <a:extLst>
                    <a:ext uri="{FF2B5EF4-FFF2-40B4-BE49-F238E27FC236}">
                      <a16:creationId xmlns:a16="http://schemas.microsoft.com/office/drawing/2014/main" id="{BFB64E18-1BE4-4198-BE31-6A1B4BF1783A}"/>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44" name="모서리가 둥근 직사각형 179">
                  <a:extLst>
                    <a:ext uri="{FF2B5EF4-FFF2-40B4-BE49-F238E27FC236}">
                      <a16:creationId xmlns:a16="http://schemas.microsoft.com/office/drawing/2014/main" id="{8B7FAEB6-FA6A-4C49-9F76-58897FB22516}"/>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45" name="모서리가 둥근 직사각형 180">
                  <a:extLst>
                    <a:ext uri="{FF2B5EF4-FFF2-40B4-BE49-F238E27FC236}">
                      <a16:creationId xmlns:a16="http://schemas.microsoft.com/office/drawing/2014/main" id="{5797ACB8-05E7-413D-B9DD-092DE68E654C}"/>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46" name="모서리가 둥근 직사각형 181">
                  <a:extLst>
                    <a:ext uri="{FF2B5EF4-FFF2-40B4-BE49-F238E27FC236}">
                      <a16:creationId xmlns:a16="http://schemas.microsoft.com/office/drawing/2014/main" id="{E9BD3D9D-B806-4776-91AA-7A1375802238}"/>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16" name="그룹 15">
              <a:extLst>
                <a:ext uri="{FF2B5EF4-FFF2-40B4-BE49-F238E27FC236}">
                  <a16:creationId xmlns:a16="http://schemas.microsoft.com/office/drawing/2014/main" id="{34A2161B-541C-4D38-859F-56011025064C}"/>
                </a:ext>
              </a:extLst>
            </p:cNvPr>
            <p:cNvGrpSpPr/>
            <p:nvPr/>
          </p:nvGrpSpPr>
          <p:grpSpPr>
            <a:xfrm>
              <a:off x="5385142" y="3976173"/>
              <a:ext cx="1209030" cy="2139111"/>
              <a:chOff x="5385142" y="4011341"/>
              <a:chExt cx="1209030" cy="2139111"/>
            </a:xfrm>
          </p:grpSpPr>
          <p:sp>
            <p:nvSpPr>
              <p:cNvPr id="29" name="모서리가 둥근 직사각형 132">
                <a:extLst>
                  <a:ext uri="{FF2B5EF4-FFF2-40B4-BE49-F238E27FC236}">
                    <a16:creationId xmlns:a16="http://schemas.microsoft.com/office/drawing/2014/main" id="{7427AB39-962B-4D97-AA81-A28EE1E99094}"/>
                  </a:ext>
                </a:extLst>
              </p:cNvPr>
              <p:cNvSpPr/>
              <p:nvPr/>
            </p:nvSpPr>
            <p:spPr>
              <a:xfrm>
                <a:off x="5385142"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0" name="모서리가 둥근 직사각형 133">
                <a:extLst>
                  <a:ext uri="{FF2B5EF4-FFF2-40B4-BE49-F238E27FC236}">
                    <a16:creationId xmlns:a16="http://schemas.microsoft.com/office/drawing/2014/main" id="{5072DE96-7FC2-4A3E-9FCE-C30A4A1B98CC}"/>
                  </a:ext>
                </a:extLst>
              </p:cNvPr>
              <p:cNvSpPr/>
              <p:nvPr/>
            </p:nvSpPr>
            <p:spPr>
              <a:xfrm>
                <a:off x="5562374" y="4011341"/>
                <a:ext cx="832665" cy="32341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31" name="모서리가 둥근 직사각형 134">
                <a:extLst>
                  <a:ext uri="{FF2B5EF4-FFF2-40B4-BE49-F238E27FC236}">
                    <a16:creationId xmlns:a16="http://schemas.microsoft.com/office/drawing/2014/main" id="{87D6C197-3AF6-49D6-A3C3-5B22F0EB6EED}"/>
                  </a:ext>
                </a:extLst>
              </p:cNvPr>
              <p:cNvSpPr/>
              <p:nvPr/>
            </p:nvSpPr>
            <p:spPr>
              <a:xfrm>
                <a:off x="5469040"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32" name="모서리가 둥근 직사각형 136">
                <a:extLst>
                  <a:ext uri="{FF2B5EF4-FFF2-40B4-BE49-F238E27FC236}">
                    <a16:creationId xmlns:a16="http://schemas.microsoft.com/office/drawing/2014/main" id="{D9D0DC11-05F0-4320-914E-7FBABBD122EA}"/>
                  </a:ext>
                </a:extLst>
              </p:cNvPr>
              <p:cNvSpPr/>
              <p:nvPr/>
            </p:nvSpPr>
            <p:spPr>
              <a:xfrm>
                <a:off x="5571933"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4</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33" name="그룹 32">
                <a:extLst>
                  <a:ext uri="{FF2B5EF4-FFF2-40B4-BE49-F238E27FC236}">
                    <a16:creationId xmlns:a16="http://schemas.microsoft.com/office/drawing/2014/main" id="{996DF79C-B100-4552-8E88-F511959926E1}"/>
                  </a:ext>
                </a:extLst>
              </p:cNvPr>
              <p:cNvGrpSpPr/>
              <p:nvPr/>
            </p:nvGrpSpPr>
            <p:grpSpPr>
              <a:xfrm>
                <a:off x="5508611" y="4764206"/>
                <a:ext cx="962092" cy="965586"/>
                <a:chOff x="1318974" y="4764206"/>
                <a:chExt cx="962092" cy="965586"/>
              </a:xfrm>
            </p:grpSpPr>
            <p:sp>
              <p:nvSpPr>
                <p:cNvPr id="34" name="모서리가 둥근 직사각형 183">
                  <a:extLst>
                    <a:ext uri="{FF2B5EF4-FFF2-40B4-BE49-F238E27FC236}">
                      <a16:creationId xmlns:a16="http://schemas.microsoft.com/office/drawing/2014/main" id="{37F842CD-BFAA-4B92-91F1-C25101880ED9}"/>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35" name="모서리가 둥근 직사각형 184">
                  <a:extLst>
                    <a:ext uri="{FF2B5EF4-FFF2-40B4-BE49-F238E27FC236}">
                      <a16:creationId xmlns:a16="http://schemas.microsoft.com/office/drawing/2014/main" id="{363B065E-7E98-4CE4-9A6B-B77994A119B8}"/>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36" name="모서리가 둥근 직사각형 185">
                  <a:extLst>
                    <a:ext uri="{FF2B5EF4-FFF2-40B4-BE49-F238E27FC236}">
                      <a16:creationId xmlns:a16="http://schemas.microsoft.com/office/drawing/2014/main" id="{19C4418F-40AF-4C85-BF46-B488314C9065}"/>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37" name="모서리가 둥근 직사각형 186">
                  <a:extLst>
                    <a:ext uri="{FF2B5EF4-FFF2-40B4-BE49-F238E27FC236}">
                      <a16:creationId xmlns:a16="http://schemas.microsoft.com/office/drawing/2014/main" id="{1FA51D35-FE19-4708-B0A5-1CC8EE1F36FD}"/>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17" name="그룹 16">
              <a:extLst>
                <a:ext uri="{FF2B5EF4-FFF2-40B4-BE49-F238E27FC236}">
                  <a16:creationId xmlns:a16="http://schemas.microsoft.com/office/drawing/2014/main" id="{896F6B5F-C515-415A-A02C-3F8EC6D178B0}"/>
                </a:ext>
              </a:extLst>
            </p:cNvPr>
            <p:cNvGrpSpPr/>
            <p:nvPr/>
          </p:nvGrpSpPr>
          <p:grpSpPr>
            <a:xfrm>
              <a:off x="7266836" y="3976173"/>
              <a:ext cx="1209030" cy="2139111"/>
              <a:chOff x="7266836" y="4011341"/>
              <a:chExt cx="1209030" cy="2139111"/>
            </a:xfrm>
          </p:grpSpPr>
          <p:sp>
            <p:nvSpPr>
              <p:cNvPr id="19" name="모서리가 둥근 직사각형 156">
                <a:extLst>
                  <a:ext uri="{FF2B5EF4-FFF2-40B4-BE49-F238E27FC236}">
                    <a16:creationId xmlns:a16="http://schemas.microsoft.com/office/drawing/2014/main" id="{815CA1EF-E6D3-448F-AD7F-2C58D24FA0C2}"/>
                  </a:ext>
                </a:extLst>
              </p:cNvPr>
              <p:cNvSpPr/>
              <p:nvPr/>
            </p:nvSpPr>
            <p:spPr>
              <a:xfrm>
                <a:off x="7266836"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0" name="모서리가 둥근 직사각형 157">
                <a:extLst>
                  <a:ext uri="{FF2B5EF4-FFF2-40B4-BE49-F238E27FC236}">
                    <a16:creationId xmlns:a16="http://schemas.microsoft.com/office/drawing/2014/main" id="{4065B2E0-5E51-487B-A81E-87F39B29DF1D}"/>
                  </a:ext>
                </a:extLst>
              </p:cNvPr>
              <p:cNvSpPr/>
              <p:nvPr/>
            </p:nvSpPr>
            <p:spPr>
              <a:xfrm>
                <a:off x="7453627" y="4011341"/>
                <a:ext cx="835447" cy="32341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21" name="모서리가 둥근 직사각형 160">
                <a:extLst>
                  <a:ext uri="{FF2B5EF4-FFF2-40B4-BE49-F238E27FC236}">
                    <a16:creationId xmlns:a16="http://schemas.microsoft.com/office/drawing/2014/main" id="{E8566966-21E5-4FDD-A669-53B0AEB1D4DD}"/>
                  </a:ext>
                </a:extLst>
              </p:cNvPr>
              <p:cNvSpPr/>
              <p:nvPr/>
            </p:nvSpPr>
            <p:spPr>
              <a:xfrm>
                <a:off x="7453627"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N</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22" name="그룹 21">
                <a:extLst>
                  <a:ext uri="{FF2B5EF4-FFF2-40B4-BE49-F238E27FC236}">
                    <a16:creationId xmlns:a16="http://schemas.microsoft.com/office/drawing/2014/main" id="{DC453CB6-6291-434A-97FD-1A7952C6C5D0}"/>
                  </a:ext>
                </a:extLst>
              </p:cNvPr>
              <p:cNvGrpSpPr/>
              <p:nvPr/>
            </p:nvGrpSpPr>
            <p:grpSpPr>
              <a:xfrm>
                <a:off x="7390305" y="4406426"/>
                <a:ext cx="962092" cy="1447859"/>
                <a:chOff x="7381821" y="4424010"/>
                <a:chExt cx="962092" cy="1447859"/>
              </a:xfrm>
            </p:grpSpPr>
            <p:sp>
              <p:nvSpPr>
                <p:cNvPr id="23" name="모서리가 둥근 직사각형 188">
                  <a:extLst>
                    <a:ext uri="{FF2B5EF4-FFF2-40B4-BE49-F238E27FC236}">
                      <a16:creationId xmlns:a16="http://schemas.microsoft.com/office/drawing/2014/main" id="{61022485-05D4-4AC6-8E74-93B1EC000670}"/>
                    </a:ext>
                  </a:extLst>
                </p:cNvPr>
                <p:cNvSpPr/>
                <p:nvPr/>
              </p:nvSpPr>
              <p:spPr>
                <a:xfrm>
                  <a:off x="7381821" y="44240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4" name="모서리가 둥근 직사각형 189">
                  <a:extLst>
                    <a:ext uri="{FF2B5EF4-FFF2-40B4-BE49-F238E27FC236}">
                      <a16:creationId xmlns:a16="http://schemas.microsoft.com/office/drawing/2014/main" id="{04A91440-2ECB-4530-82B4-20341BC47D15}"/>
                    </a:ext>
                  </a:extLst>
                </p:cNvPr>
                <p:cNvSpPr/>
                <p:nvPr/>
              </p:nvSpPr>
              <p:spPr>
                <a:xfrm>
                  <a:off x="7381821" y="466462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5" name="모서리가 둥근 직사각형 190">
                  <a:extLst>
                    <a:ext uri="{FF2B5EF4-FFF2-40B4-BE49-F238E27FC236}">
                      <a16:creationId xmlns:a16="http://schemas.microsoft.com/office/drawing/2014/main" id="{3938EA79-5984-4BC6-B7B1-548FD20BD3DD}"/>
                    </a:ext>
                  </a:extLst>
                </p:cNvPr>
                <p:cNvSpPr/>
                <p:nvPr/>
              </p:nvSpPr>
              <p:spPr>
                <a:xfrm>
                  <a:off x="7381821" y="490628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6" name="모서리가 둥근 직사각형 191">
                  <a:extLst>
                    <a:ext uri="{FF2B5EF4-FFF2-40B4-BE49-F238E27FC236}">
                      <a16:creationId xmlns:a16="http://schemas.microsoft.com/office/drawing/2014/main" id="{B482FB3F-6AED-4946-A8F6-29543C913FC4}"/>
                    </a:ext>
                  </a:extLst>
                </p:cNvPr>
                <p:cNvSpPr/>
                <p:nvPr/>
              </p:nvSpPr>
              <p:spPr>
                <a:xfrm>
                  <a:off x="7381821" y="514793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7" name="모서리가 둥근 직사각형 192">
                  <a:extLst>
                    <a:ext uri="{FF2B5EF4-FFF2-40B4-BE49-F238E27FC236}">
                      <a16:creationId xmlns:a16="http://schemas.microsoft.com/office/drawing/2014/main" id="{397B6DF6-C89C-4214-A51A-C0ADD5FA4293}"/>
                    </a:ext>
                  </a:extLst>
                </p:cNvPr>
                <p:cNvSpPr/>
                <p:nvPr/>
              </p:nvSpPr>
              <p:spPr>
                <a:xfrm>
                  <a:off x="7381821" y="538855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28" name="모서리가 둥근 직사각형 193">
                  <a:extLst>
                    <a:ext uri="{FF2B5EF4-FFF2-40B4-BE49-F238E27FC236}">
                      <a16:creationId xmlns:a16="http://schemas.microsoft.com/office/drawing/2014/main" id="{005654C1-4607-4594-9334-84F8CCEDBB31}"/>
                    </a:ext>
                  </a:extLst>
                </p:cNvPr>
                <p:cNvSpPr/>
                <p:nvPr/>
              </p:nvSpPr>
              <p:spPr>
                <a:xfrm>
                  <a:off x="7381821" y="56302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cxnSp>
          <p:nvCxnSpPr>
            <p:cNvPr id="18" name="직선 연결선 17">
              <a:extLst>
                <a:ext uri="{FF2B5EF4-FFF2-40B4-BE49-F238E27FC236}">
                  <a16:creationId xmlns:a16="http://schemas.microsoft.com/office/drawing/2014/main" id="{F228A40A-946F-4E41-AFE1-44FF0A9487FA}"/>
                </a:ext>
              </a:extLst>
            </p:cNvPr>
            <p:cNvCxnSpPr/>
            <p:nvPr/>
          </p:nvCxnSpPr>
          <p:spPr>
            <a:xfrm>
              <a:off x="6727970" y="5095185"/>
              <a:ext cx="411384" cy="0"/>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6368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vi-VN" altLang="ko-KR" dirty="0">
                <a:ea typeface="SamsungOneKorean 400" panose="020B0503030303020204" pitchFamily="50" charset="-127"/>
              </a:rPr>
              <a:t>Mẫu truy cập đĩa</a:t>
            </a:r>
            <a:r>
              <a:rPr lang="en-US" altLang="ko-KR" dirty="0">
                <a:ea typeface="SamsungOneKorean 400" panose="020B0503030303020204" pitchFamily="50" charset="-127"/>
              </a:rPr>
              <a:t> </a:t>
            </a:r>
            <a:r>
              <a:rPr lang="vi-VN" altLang="ko-KR" dirty="0">
                <a:ea typeface="SamsungOneKorean 400" panose="020B0503030303020204" pitchFamily="50" charset="-127"/>
              </a:rPr>
              <a:t>lý tưởng .vs. thực tế</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모서리가 둥근 직사각형 3">
            <a:extLst>
              <a:ext uri="{FF2B5EF4-FFF2-40B4-BE49-F238E27FC236}">
                <a16:creationId xmlns:a16="http://schemas.microsoft.com/office/drawing/2014/main" id="{B77CD10E-3E07-470A-96F2-6BD72D6D68A1}"/>
              </a:ext>
            </a:extLst>
          </p:cNvPr>
          <p:cNvSpPr/>
          <p:nvPr/>
        </p:nvSpPr>
        <p:spPr>
          <a:xfrm>
            <a:off x="1201955" y="2516835"/>
            <a:ext cx="1400355" cy="493603"/>
          </a:xfrm>
          <a:prstGeom prst="roundRect">
            <a:avLst>
              <a:gd name="adj" fmla="val 22842"/>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n w="12700">
                  <a:noFill/>
                  <a:prstDash val="solid"/>
                </a:ln>
                <a:solidFill>
                  <a:srgbClr val="1F45BC"/>
                </a:solidFill>
                <a:latin typeface="SamsungOne 700" panose="020B0803030303020204" pitchFamily="34" charset="0"/>
                <a:ea typeface="SamsungOne 700" panose="020B0803030303020204" pitchFamily="34" charset="0"/>
              </a:rPr>
              <a:t>Lý</a:t>
            </a:r>
            <a:r>
              <a:rPr lang="en-US" altLang="ko-KR" sz="2000" dirty="0">
                <a:ln w="12700">
                  <a:noFill/>
                  <a:prstDash val="solid"/>
                </a:ln>
                <a:solidFill>
                  <a:srgbClr val="1F45BC"/>
                </a:solidFill>
                <a:latin typeface="SamsungOne 700" panose="020B0803030303020204" pitchFamily="34" charset="0"/>
                <a:ea typeface="SamsungOne 700" panose="020B0803030303020204" pitchFamily="34" charset="0"/>
              </a:rPr>
              <a:t> </a:t>
            </a:r>
            <a:r>
              <a:rPr lang="en-US" altLang="ko-KR" sz="2000" dirty="0" err="1">
                <a:ln w="12700">
                  <a:noFill/>
                  <a:prstDash val="solid"/>
                </a:ln>
                <a:solidFill>
                  <a:srgbClr val="1F45BC"/>
                </a:solidFill>
                <a:latin typeface="SamsungOne 700" panose="020B0803030303020204" pitchFamily="34" charset="0"/>
                <a:ea typeface="SamsungOne 700" panose="020B0803030303020204" pitchFamily="34" charset="0"/>
              </a:rPr>
              <a:t>tưởng</a:t>
            </a:r>
            <a:endParaRPr lang="en-US" altLang="ko-KR" sz="2000" dirty="0">
              <a:ln w="12700">
                <a:noFill/>
                <a:prstDash val="solid"/>
              </a:ln>
              <a:solidFill>
                <a:srgbClr val="1F45BC"/>
              </a:solidFill>
              <a:latin typeface="SamsungOne 700" panose="020B0803030303020204" pitchFamily="34" charset="0"/>
              <a:ea typeface="SamsungOne 700" panose="020B0803030303020204" pitchFamily="34" charset="0"/>
            </a:endParaRPr>
          </a:p>
        </p:txBody>
      </p:sp>
      <p:grpSp>
        <p:nvGrpSpPr>
          <p:cNvPr id="9" name="그룹 8">
            <a:extLst>
              <a:ext uri="{FF2B5EF4-FFF2-40B4-BE49-F238E27FC236}">
                <a16:creationId xmlns:a16="http://schemas.microsoft.com/office/drawing/2014/main" id="{245D6581-DABB-4CCD-B611-FD679FA5511E}"/>
              </a:ext>
            </a:extLst>
          </p:cNvPr>
          <p:cNvGrpSpPr/>
          <p:nvPr/>
        </p:nvGrpSpPr>
        <p:grpSpPr>
          <a:xfrm>
            <a:off x="1285500" y="3061638"/>
            <a:ext cx="7297272" cy="2978958"/>
            <a:chOff x="1178594" y="3136326"/>
            <a:chExt cx="7297272" cy="2978958"/>
          </a:xfrm>
        </p:grpSpPr>
        <p:grpSp>
          <p:nvGrpSpPr>
            <p:cNvPr id="10" name="그룹 9">
              <a:extLst>
                <a:ext uri="{FF2B5EF4-FFF2-40B4-BE49-F238E27FC236}">
                  <a16:creationId xmlns:a16="http://schemas.microsoft.com/office/drawing/2014/main" id="{EA85B422-7D41-4AB1-96B8-438ADB41C476}"/>
                </a:ext>
              </a:extLst>
            </p:cNvPr>
            <p:cNvGrpSpPr/>
            <p:nvPr/>
          </p:nvGrpSpPr>
          <p:grpSpPr>
            <a:xfrm>
              <a:off x="1178594" y="3136326"/>
              <a:ext cx="7297272" cy="2978958"/>
              <a:chOff x="1178594" y="3136326"/>
              <a:chExt cx="7297272" cy="2978958"/>
            </a:xfrm>
          </p:grpSpPr>
          <p:grpSp>
            <p:nvGrpSpPr>
              <p:cNvPr id="36" name="그룹 35">
                <a:extLst>
                  <a:ext uri="{FF2B5EF4-FFF2-40B4-BE49-F238E27FC236}">
                    <a16:creationId xmlns:a16="http://schemas.microsoft.com/office/drawing/2014/main" id="{30B9FAD9-43E6-4731-AD95-3F3A6BEBFAC0}"/>
                  </a:ext>
                </a:extLst>
              </p:cNvPr>
              <p:cNvGrpSpPr/>
              <p:nvPr/>
            </p:nvGrpSpPr>
            <p:grpSpPr>
              <a:xfrm>
                <a:off x="1776939" y="3562733"/>
                <a:ext cx="6088242" cy="413441"/>
                <a:chOff x="1776939" y="3562733"/>
                <a:chExt cx="6088242" cy="413441"/>
              </a:xfrm>
            </p:grpSpPr>
            <p:cxnSp>
              <p:nvCxnSpPr>
                <p:cNvPr id="97" name="직선 연결선 96">
                  <a:extLst>
                    <a:ext uri="{FF2B5EF4-FFF2-40B4-BE49-F238E27FC236}">
                      <a16:creationId xmlns:a16="http://schemas.microsoft.com/office/drawing/2014/main" id="{A64C3416-DECB-4954-8A92-596E9B95A7DC}"/>
                    </a:ext>
                  </a:extLst>
                </p:cNvPr>
                <p:cNvCxnSpPr>
                  <a:stCxn id="37" idx="2"/>
                  <a:endCxn id="84" idx="0"/>
                </p:cNvCxnSpPr>
                <p:nvPr/>
              </p:nvCxnSpPr>
              <p:spPr>
                <a:xfrm flipH="1">
                  <a:off x="1776939" y="3562733"/>
                  <a:ext cx="2362480"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1EAC0E94-9AC0-4118-8340-E1BF0E190136}"/>
                    </a:ext>
                  </a:extLst>
                </p:cNvPr>
                <p:cNvCxnSpPr>
                  <a:stCxn id="37" idx="2"/>
                  <a:endCxn id="75" idx="0"/>
                </p:cNvCxnSpPr>
                <p:nvPr/>
              </p:nvCxnSpPr>
              <p:spPr>
                <a:xfrm flipH="1">
                  <a:off x="3184164" y="3562733"/>
                  <a:ext cx="955255" cy="413441"/>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B7232EFC-F240-4D29-AEEE-FCB6F9C4F8BB}"/>
                    </a:ext>
                  </a:extLst>
                </p:cNvPr>
                <p:cNvCxnSpPr>
                  <a:stCxn id="37" idx="2"/>
                  <a:endCxn id="66" idx="0"/>
                </p:cNvCxnSpPr>
                <p:nvPr/>
              </p:nvCxnSpPr>
              <p:spPr>
                <a:xfrm>
                  <a:off x="4139419" y="3562733"/>
                  <a:ext cx="425929"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84779F97-1DD0-4F64-983D-EC2DF7C8802C}"/>
                    </a:ext>
                  </a:extLst>
                </p:cNvPr>
                <p:cNvCxnSpPr>
                  <a:stCxn id="37" idx="2"/>
                  <a:endCxn id="57" idx="0"/>
                </p:cNvCxnSpPr>
                <p:nvPr/>
              </p:nvCxnSpPr>
              <p:spPr>
                <a:xfrm>
                  <a:off x="4139419" y="3562733"/>
                  <a:ext cx="1844068" cy="413441"/>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2069F106-45CB-4D36-B7BC-28BA2BF0E997}"/>
                    </a:ext>
                  </a:extLst>
                </p:cNvPr>
                <p:cNvCxnSpPr>
                  <a:stCxn id="37" idx="2"/>
                  <a:endCxn id="47" idx="0"/>
                </p:cNvCxnSpPr>
                <p:nvPr/>
              </p:nvCxnSpPr>
              <p:spPr>
                <a:xfrm>
                  <a:off x="4139419" y="3562733"/>
                  <a:ext cx="3725762"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sp>
            <p:nvSpPr>
              <p:cNvPr id="37" name="모서리가 둥근 직사각형 108">
                <a:extLst>
                  <a:ext uri="{FF2B5EF4-FFF2-40B4-BE49-F238E27FC236}">
                    <a16:creationId xmlns:a16="http://schemas.microsoft.com/office/drawing/2014/main" id="{AF68CD31-2765-41D0-B390-131CDB788ED1}"/>
                  </a:ext>
                </a:extLst>
              </p:cNvPr>
              <p:cNvSpPr/>
              <p:nvPr/>
            </p:nvSpPr>
            <p:spPr>
              <a:xfrm>
                <a:off x="3710952" y="3136326"/>
                <a:ext cx="856934" cy="426407"/>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38" name="모서리가 둥근 직사각형 200">
                <a:extLst>
                  <a:ext uri="{FF2B5EF4-FFF2-40B4-BE49-F238E27FC236}">
                    <a16:creationId xmlns:a16="http://schemas.microsoft.com/office/drawing/2014/main" id="{DA267277-7FC2-4CE5-9FFD-1B215645C945}"/>
                  </a:ext>
                </a:extLst>
              </p:cNvPr>
              <p:cNvSpPr/>
              <p:nvPr/>
            </p:nvSpPr>
            <p:spPr>
              <a:xfrm>
                <a:off x="5086575" y="3136326"/>
                <a:ext cx="896911" cy="426408"/>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39" name="그룹 38">
                <a:extLst>
                  <a:ext uri="{FF2B5EF4-FFF2-40B4-BE49-F238E27FC236}">
                    <a16:creationId xmlns:a16="http://schemas.microsoft.com/office/drawing/2014/main" id="{BF9A94F7-ED90-4D9C-AB74-736B3E20FD46}"/>
                  </a:ext>
                </a:extLst>
              </p:cNvPr>
              <p:cNvGrpSpPr/>
              <p:nvPr/>
            </p:nvGrpSpPr>
            <p:grpSpPr>
              <a:xfrm>
                <a:off x="1776939" y="3562734"/>
                <a:ext cx="6088242" cy="413440"/>
                <a:chOff x="1776939" y="3562734"/>
                <a:chExt cx="6088242" cy="413440"/>
              </a:xfrm>
            </p:grpSpPr>
            <p:cxnSp>
              <p:nvCxnSpPr>
                <p:cNvPr id="92" name="직선 연결선 91">
                  <a:extLst>
                    <a:ext uri="{FF2B5EF4-FFF2-40B4-BE49-F238E27FC236}">
                      <a16:creationId xmlns:a16="http://schemas.microsoft.com/office/drawing/2014/main" id="{38162979-71FD-4641-BAE5-3A45E5D882D7}"/>
                    </a:ext>
                  </a:extLst>
                </p:cNvPr>
                <p:cNvCxnSpPr>
                  <a:stCxn id="38" idx="2"/>
                  <a:endCxn id="84" idx="0"/>
                </p:cNvCxnSpPr>
                <p:nvPr/>
              </p:nvCxnSpPr>
              <p:spPr>
                <a:xfrm flipH="1">
                  <a:off x="1776939" y="3562734"/>
                  <a:ext cx="3758092"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62D65B43-67E2-4791-817F-C7442A90909A}"/>
                    </a:ext>
                  </a:extLst>
                </p:cNvPr>
                <p:cNvCxnSpPr>
                  <a:stCxn id="38" idx="2"/>
                  <a:endCxn id="75" idx="0"/>
                </p:cNvCxnSpPr>
                <p:nvPr/>
              </p:nvCxnSpPr>
              <p:spPr>
                <a:xfrm flipH="1">
                  <a:off x="3184164" y="3562734"/>
                  <a:ext cx="2350867"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D869DC21-E9BC-467B-A296-C985A417F10A}"/>
                    </a:ext>
                  </a:extLst>
                </p:cNvPr>
                <p:cNvCxnSpPr>
                  <a:stCxn id="38" idx="2"/>
                  <a:endCxn id="66" idx="0"/>
                </p:cNvCxnSpPr>
                <p:nvPr/>
              </p:nvCxnSpPr>
              <p:spPr>
                <a:xfrm flipH="1">
                  <a:off x="4565348" y="3562734"/>
                  <a:ext cx="969683"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A96C9501-2DCE-4E4A-8ED2-E8F7CABC4C7C}"/>
                    </a:ext>
                  </a:extLst>
                </p:cNvPr>
                <p:cNvCxnSpPr>
                  <a:stCxn id="38" idx="2"/>
                  <a:endCxn id="57" idx="0"/>
                </p:cNvCxnSpPr>
                <p:nvPr/>
              </p:nvCxnSpPr>
              <p:spPr>
                <a:xfrm>
                  <a:off x="5535031" y="3562734"/>
                  <a:ext cx="448456"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44124A96-9BBB-4864-BA1E-4322D1659D12}"/>
                    </a:ext>
                  </a:extLst>
                </p:cNvPr>
                <p:cNvCxnSpPr>
                  <a:stCxn id="38" idx="2"/>
                  <a:endCxn id="47" idx="0"/>
                </p:cNvCxnSpPr>
                <p:nvPr/>
              </p:nvCxnSpPr>
              <p:spPr>
                <a:xfrm>
                  <a:off x="5535031" y="3562734"/>
                  <a:ext cx="233015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40" name="그룹 39">
                <a:extLst>
                  <a:ext uri="{FF2B5EF4-FFF2-40B4-BE49-F238E27FC236}">
                    <a16:creationId xmlns:a16="http://schemas.microsoft.com/office/drawing/2014/main" id="{627E31B7-9025-4C15-A392-6473877D4587}"/>
                  </a:ext>
                </a:extLst>
              </p:cNvPr>
              <p:cNvGrpSpPr/>
              <p:nvPr/>
            </p:nvGrpSpPr>
            <p:grpSpPr>
              <a:xfrm>
                <a:off x="1178594" y="3976173"/>
                <a:ext cx="1209030" cy="2139111"/>
                <a:chOff x="1196178" y="4011341"/>
                <a:chExt cx="1209030" cy="2139111"/>
              </a:xfrm>
            </p:grpSpPr>
            <p:sp>
              <p:nvSpPr>
                <p:cNvPr id="83" name="모서리가 둥근 직사각형 99">
                  <a:extLst>
                    <a:ext uri="{FF2B5EF4-FFF2-40B4-BE49-F238E27FC236}">
                      <a16:creationId xmlns:a16="http://schemas.microsoft.com/office/drawing/2014/main" id="{EAB07E5D-2EBC-4BA9-95EC-CD777DE0E3DD}"/>
                    </a:ext>
                  </a:extLst>
                </p:cNvPr>
                <p:cNvSpPr/>
                <p:nvPr/>
              </p:nvSpPr>
              <p:spPr>
                <a:xfrm>
                  <a:off x="11961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84" name="모서리가 둥근 직사각형 86">
                  <a:extLst>
                    <a:ext uri="{FF2B5EF4-FFF2-40B4-BE49-F238E27FC236}">
                      <a16:creationId xmlns:a16="http://schemas.microsoft.com/office/drawing/2014/main" id="{31B3EB4E-21FB-4431-B9DF-5DF81A99449B}"/>
                    </a:ext>
                  </a:extLst>
                </p:cNvPr>
                <p:cNvSpPr/>
                <p:nvPr/>
              </p:nvSpPr>
              <p:spPr>
                <a:xfrm>
                  <a:off x="1382970" y="4011341"/>
                  <a:ext cx="823106"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85" name="모서리가 둥근 직사각형 100">
                  <a:extLst>
                    <a:ext uri="{FF2B5EF4-FFF2-40B4-BE49-F238E27FC236}">
                      <a16:creationId xmlns:a16="http://schemas.microsoft.com/office/drawing/2014/main" id="{52EA779C-A838-4F0E-995B-B97AF366B37D}"/>
                    </a:ext>
                  </a:extLst>
                </p:cNvPr>
                <p:cNvSpPr/>
                <p:nvPr/>
              </p:nvSpPr>
              <p:spPr>
                <a:xfrm>
                  <a:off x="12800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86" name="모서리가 둥근 직사각형 107">
                  <a:extLst>
                    <a:ext uri="{FF2B5EF4-FFF2-40B4-BE49-F238E27FC236}">
                      <a16:creationId xmlns:a16="http://schemas.microsoft.com/office/drawing/2014/main" id="{CA51E11A-B76C-4386-8473-2FD72F2D7119}"/>
                    </a:ext>
                  </a:extLst>
                </p:cNvPr>
                <p:cNvSpPr/>
                <p:nvPr/>
              </p:nvSpPr>
              <p:spPr>
                <a:xfrm>
                  <a:off x="13829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1</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87" name="그룹 86">
                  <a:extLst>
                    <a:ext uri="{FF2B5EF4-FFF2-40B4-BE49-F238E27FC236}">
                      <a16:creationId xmlns:a16="http://schemas.microsoft.com/office/drawing/2014/main" id="{D7183AC7-23C4-451E-A76E-0B90DF224F3D}"/>
                    </a:ext>
                  </a:extLst>
                </p:cNvPr>
                <p:cNvGrpSpPr/>
                <p:nvPr/>
              </p:nvGrpSpPr>
              <p:grpSpPr>
                <a:xfrm>
                  <a:off x="1319647" y="4764206"/>
                  <a:ext cx="962092" cy="965586"/>
                  <a:chOff x="1318974" y="4764206"/>
                  <a:chExt cx="962092" cy="965586"/>
                </a:xfrm>
              </p:grpSpPr>
              <p:sp>
                <p:nvSpPr>
                  <p:cNvPr id="88" name="모서리가 둥근 직사각형 101">
                    <a:extLst>
                      <a:ext uri="{FF2B5EF4-FFF2-40B4-BE49-F238E27FC236}">
                        <a16:creationId xmlns:a16="http://schemas.microsoft.com/office/drawing/2014/main" id="{13ED7C00-2A32-4385-A219-BBA4D33971A4}"/>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9" name="모서리가 둥근 직사각형 166">
                    <a:extLst>
                      <a:ext uri="{FF2B5EF4-FFF2-40B4-BE49-F238E27FC236}">
                        <a16:creationId xmlns:a16="http://schemas.microsoft.com/office/drawing/2014/main" id="{EF85080C-05F1-4418-8F39-B7029F018638}"/>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90" name="모서리가 둥근 직사각형 169">
                    <a:extLst>
                      <a:ext uri="{FF2B5EF4-FFF2-40B4-BE49-F238E27FC236}">
                        <a16:creationId xmlns:a16="http://schemas.microsoft.com/office/drawing/2014/main" id="{AF32B013-EDD5-4116-B6F6-C4A762B85BE7}"/>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91" name="모서리가 둥근 직사각형 170">
                    <a:extLst>
                      <a:ext uri="{FF2B5EF4-FFF2-40B4-BE49-F238E27FC236}">
                        <a16:creationId xmlns:a16="http://schemas.microsoft.com/office/drawing/2014/main" id="{42760D8D-8753-435E-8954-2E7BC0E3DB80}"/>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1" name="그룹 40">
                <a:extLst>
                  <a:ext uri="{FF2B5EF4-FFF2-40B4-BE49-F238E27FC236}">
                    <a16:creationId xmlns:a16="http://schemas.microsoft.com/office/drawing/2014/main" id="{225389E1-C9C5-44D0-89A1-62AE95AF04FF}"/>
                  </a:ext>
                </a:extLst>
              </p:cNvPr>
              <p:cNvGrpSpPr/>
              <p:nvPr/>
            </p:nvGrpSpPr>
            <p:grpSpPr>
              <a:xfrm>
                <a:off x="2585819" y="3976174"/>
                <a:ext cx="1209030" cy="2139110"/>
                <a:chOff x="2585819" y="4011342"/>
                <a:chExt cx="1209030" cy="2139110"/>
              </a:xfrm>
            </p:grpSpPr>
            <p:sp>
              <p:nvSpPr>
                <p:cNvPr id="74" name="모서리가 둥근 직사각형 112">
                  <a:extLst>
                    <a:ext uri="{FF2B5EF4-FFF2-40B4-BE49-F238E27FC236}">
                      <a16:creationId xmlns:a16="http://schemas.microsoft.com/office/drawing/2014/main" id="{5A259FBD-52DF-4302-850A-BDAF189AB4A0}"/>
                    </a:ext>
                  </a:extLst>
                </p:cNvPr>
                <p:cNvSpPr/>
                <p:nvPr/>
              </p:nvSpPr>
              <p:spPr>
                <a:xfrm>
                  <a:off x="2585819"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75" name="모서리가 둥근 직사각형 113">
                  <a:extLst>
                    <a:ext uri="{FF2B5EF4-FFF2-40B4-BE49-F238E27FC236}">
                      <a16:creationId xmlns:a16="http://schemas.microsoft.com/office/drawing/2014/main" id="{4911D915-744C-4515-BC88-DDAF063CBCDA}"/>
                    </a:ext>
                  </a:extLst>
                </p:cNvPr>
                <p:cNvSpPr/>
                <p:nvPr/>
              </p:nvSpPr>
              <p:spPr>
                <a:xfrm>
                  <a:off x="2772611" y="4011342"/>
                  <a:ext cx="823106" cy="291904"/>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76" name="모서리가 둥근 직사각형 114">
                  <a:extLst>
                    <a:ext uri="{FF2B5EF4-FFF2-40B4-BE49-F238E27FC236}">
                      <a16:creationId xmlns:a16="http://schemas.microsoft.com/office/drawing/2014/main" id="{E9E717B3-E0B7-4D45-933C-2A07AAABBBAF}"/>
                    </a:ext>
                  </a:extLst>
                </p:cNvPr>
                <p:cNvSpPr/>
                <p:nvPr/>
              </p:nvSpPr>
              <p:spPr>
                <a:xfrm>
                  <a:off x="2669717"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77" name="모서리가 둥근 직사각형 116">
                  <a:extLst>
                    <a:ext uri="{FF2B5EF4-FFF2-40B4-BE49-F238E27FC236}">
                      <a16:creationId xmlns:a16="http://schemas.microsoft.com/office/drawing/2014/main" id="{43D99B78-1336-4EF2-B782-8D0E4FDC027D}"/>
                    </a:ext>
                  </a:extLst>
                </p:cNvPr>
                <p:cNvSpPr/>
                <p:nvPr/>
              </p:nvSpPr>
              <p:spPr>
                <a:xfrm>
                  <a:off x="2772610"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2</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78" name="그룹 77">
                  <a:extLst>
                    <a:ext uri="{FF2B5EF4-FFF2-40B4-BE49-F238E27FC236}">
                      <a16:creationId xmlns:a16="http://schemas.microsoft.com/office/drawing/2014/main" id="{B75DDC51-7F29-4FE1-BFAF-605B9FE4A1D0}"/>
                    </a:ext>
                  </a:extLst>
                </p:cNvPr>
                <p:cNvGrpSpPr/>
                <p:nvPr/>
              </p:nvGrpSpPr>
              <p:grpSpPr>
                <a:xfrm>
                  <a:off x="2709288" y="4773350"/>
                  <a:ext cx="962092" cy="965586"/>
                  <a:chOff x="1318974" y="4764206"/>
                  <a:chExt cx="962092" cy="965586"/>
                </a:xfrm>
              </p:grpSpPr>
              <p:sp>
                <p:nvSpPr>
                  <p:cNvPr id="79" name="모서리가 둥근 직사각형 173">
                    <a:extLst>
                      <a:ext uri="{FF2B5EF4-FFF2-40B4-BE49-F238E27FC236}">
                        <a16:creationId xmlns:a16="http://schemas.microsoft.com/office/drawing/2014/main" id="{2C664CDB-4028-415E-8D18-031FFF28E8C0}"/>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0" name="모서리가 둥근 직사각형 174">
                    <a:extLst>
                      <a:ext uri="{FF2B5EF4-FFF2-40B4-BE49-F238E27FC236}">
                        <a16:creationId xmlns:a16="http://schemas.microsoft.com/office/drawing/2014/main" id="{193D3662-A70B-491A-97E9-9902334B54F8}"/>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1" name="모서리가 둥근 직사각형 175">
                    <a:extLst>
                      <a:ext uri="{FF2B5EF4-FFF2-40B4-BE49-F238E27FC236}">
                        <a16:creationId xmlns:a16="http://schemas.microsoft.com/office/drawing/2014/main" id="{15AC8959-6ECF-41C7-828F-82F87D2A5092}"/>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2" name="모서리가 둥근 직사각형 176">
                    <a:extLst>
                      <a:ext uri="{FF2B5EF4-FFF2-40B4-BE49-F238E27FC236}">
                        <a16:creationId xmlns:a16="http://schemas.microsoft.com/office/drawing/2014/main" id="{F8F15091-FEC5-49FC-B4FB-9A652D1B88CC}"/>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2" name="그룹 41">
                <a:extLst>
                  <a:ext uri="{FF2B5EF4-FFF2-40B4-BE49-F238E27FC236}">
                    <a16:creationId xmlns:a16="http://schemas.microsoft.com/office/drawing/2014/main" id="{C9673322-074A-4469-87B8-658F99C70DF4}"/>
                  </a:ext>
                </a:extLst>
              </p:cNvPr>
              <p:cNvGrpSpPr/>
              <p:nvPr/>
            </p:nvGrpSpPr>
            <p:grpSpPr>
              <a:xfrm>
                <a:off x="3981378" y="3976173"/>
                <a:ext cx="1209030" cy="2139111"/>
                <a:chOff x="3981378" y="4011341"/>
                <a:chExt cx="1209030" cy="2139111"/>
              </a:xfrm>
            </p:grpSpPr>
            <p:sp>
              <p:nvSpPr>
                <p:cNvPr id="65" name="모서리가 둥근 직사각형 122">
                  <a:extLst>
                    <a:ext uri="{FF2B5EF4-FFF2-40B4-BE49-F238E27FC236}">
                      <a16:creationId xmlns:a16="http://schemas.microsoft.com/office/drawing/2014/main" id="{98C36C9C-BCA1-4BEC-8671-1958D3BCAACF}"/>
                    </a:ext>
                  </a:extLst>
                </p:cNvPr>
                <p:cNvSpPr/>
                <p:nvPr/>
              </p:nvSpPr>
              <p:spPr>
                <a:xfrm>
                  <a:off x="39813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6" name="모서리가 둥근 직사각형 123">
                  <a:extLst>
                    <a:ext uri="{FF2B5EF4-FFF2-40B4-BE49-F238E27FC236}">
                      <a16:creationId xmlns:a16="http://schemas.microsoft.com/office/drawing/2014/main" id="{FC70E850-B7B3-4D29-BF5D-4C8192DECE0D}"/>
                    </a:ext>
                  </a:extLst>
                </p:cNvPr>
                <p:cNvSpPr/>
                <p:nvPr/>
              </p:nvSpPr>
              <p:spPr>
                <a:xfrm>
                  <a:off x="4139420" y="4011341"/>
                  <a:ext cx="851856"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67" name="모서리가 둥근 직사각형 124">
                  <a:extLst>
                    <a:ext uri="{FF2B5EF4-FFF2-40B4-BE49-F238E27FC236}">
                      <a16:creationId xmlns:a16="http://schemas.microsoft.com/office/drawing/2014/main" id="{29DABB4A-14D4-4003-9DD7-1550A4E3E765}"/>
                    </a:ext>
                  </a:extLst>
                </p:cNvPr>
                <p:cNvSpPr/>
                <p:nvPr/>
              </p:nvSpPr>
              <p:spPr>
                <a:xfrm>
                  <a:off x="40652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68" name="모서리가 둥근 직사각형 126">
                  <a:extLst>
                    <a:ext uri="{FF2B5EF4-FFF2-40B4-BE49-F238E27FC236}">
                      <a16:creationId xmlns:a16="http://schemas.microsoft.com/office/drawing/2014/main" id="{55929567-9C34-4900-AF1F-E304AEFA679A}"/>
                    </a:ext>
                  </a:extLst>
                </p:cNvPr>
                <p:cNvSpPr/>
                <p:nvPr/>
              </p:nvSpPr>
              <p:spPr>
                <a:xfrm>
                  <a:off x="41681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3</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69" name="그룹 68">
                  <a:extLst>
                    <a:ext uri="{FF2B5EF4-FFF2-40B4-BE49-F238E27FC236}">
                      <a16:creationId xmlns:a16="http://schemas.microsoft.com/office/drawing/2014/main" id="{8AF1D945-74D6-4DF4-AE59-602F0CDC06E4}"/>
                    </a:ext>
                  </a:extLst>
                </p:cNvPr>
                <p:cNvGrpSpPr/>
                <p:nvPr/>
              </p:nvGrpSpPr>
              <p:grpSpPr>
                <a:xfrm>
                  <a:off x="4104847" y="4764206"/>
                  <a:ext cx="962092" cy="965586"/>
                  <a:chOff x="1318974" y="4764206"/>
                  <a:chExt cx="962092" cy="965586"/>
                </a:xfrm>
              </p:grpSpPr>
              <p:sp>
                <p:nvSpPr>
                  <p:cNvPr id="70" name="모서리가 둥근 직사각형 178">
                    <a:extLst>
                      <a:ext uri="{FF2B5EF4-FFF2-40B4-BE49-F238E27FC236}">
                        <a16:creationId xmlns:a16="http://schemas.microsoft.com/office/drawing/2014/main" id="{B1FABACA-1760-49E9-9FD9-5AF342D28EB4}"/>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1" name="모서리가 둥근 직사각형 179">
                    <a:extLst>
                      <a:ext uri="{FF2B5EF4-FFF2-40B4-BE49-F238E27FC236}">
                        <a16:creationId xmlns:a16="http://schemas.microsoft.com/office/drawing/2014/main" id="{686932D6-014C-4E3E-BB7F-2EC409EF0E9D}"/>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2" name="모서리가 둥근 직사각형 180">
                    <a:extLst>
                      <a:ext uri="{FF2B5EF4-FFF2-40B4-BE49-F238E27FC236}">
                        <a16:creationId xmlns:a16="http://schemas.microsoft.com/office/drawing/2014/main" id="{3B2A34BE-9372-4CEB-B897-399ACB599B68}"/>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3" name="모서리가 둥근 직사각형 181">
                    <a:extLst>
                      <a:ext uri="{FF2B5EF4-FFF2-40B4-BE49-F238E27FC236}">
                        <a16:creationId xmlns:a16="http://schemas.microsoft.com/office/drawing/2014/main" id="{0DF00664-D9D2-4A19-9C0D-115F0B9C344B}"/>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3" name="그룹 42">
                <a:extLst>
                  <a:ext uri="{FF2B5EF4-FFF2-40B4-BE49-F238E27FC236}">
                    <a16:creationId xmlns:a16="http://schemas.microsoft.com/office/drawing/2014/main" id="{C896B24B-11FB-4E6D-94AF-6CD827F6FFAB}"/>
                  </a:ext>
                </a:extLst>
              </p:cNvPr>
              <p:cNvGrpSpPr/>
              <p:nvPr/>
            </p:nvGrpSpPr>
            <p:grpSpPr>
              <a:xfrm>
                <a:off x="5385142" y="3976174"/>
                <a:ext cx="1209030" cy="2139110"/>
                <a:chOff x="5385142" y="4011342"/>
                <a:chExt cx="1209030" cy="2139110"/>
              </a:xfrm>
            </p:grpSpPr>
            <p:sp>
              <p:nvSpPr>
                <p:cNvPr id="56" name="모서리가 둥근 직사각형 132">
                  <a:extLst>
                    <a:ext uri="{FF2B5EF4-FFF2-40B4-BE49-F238E27FC236}">
                      <a16:creationId xmlns:a16="http://schemas.microsoft.com/office/drawing/2014/main" id="{70BD4037-25F2-4EDF-8E23-FD198D054C09}"/>
                    </a:ext>
                  </a:extLst>
                </p:cNvPr>
                <p:cNvSpPr/>
                <p:nvPr/>
              </p:nvSpPr>
              <p:spPr>
                <a:xfrm>
                  <a:off x="5385142"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7" name="모서리가 둥근 직사각형 133">
                  <a:extLst>
                    <a:ext uri="{FF2B5EF4-FFF2-40B4-BE49-F238E27FC236}">
                      <a16:creationId xmlns:a16="http://schemas.microsoft.com/office/drawing/2014/main" id="{AA792120-88D4-406A-BD12-83744E9DC5AA}"/>
                    </a:ext>
                  </a:extLst>
                </p:cNvPr>
                <p:cNvSpPr/>
                <p:nvPr/>
              </p:nvSpPr>
              <p:spPr>
                <a:xfrm>
                  <a:off x="5571934" y="4011342"/>
                  <a:ext cx="823106" cy="291904"/>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58" name="모서리가 둥근 직사각형 134">
                  <a:extLst>
                    <a:ext uri="{FF2B5EF4-FFF2-40B4-BE49-F238E27FC236}">
                      <a16:creationId xmlns:a16="http://schemas.microsoft.com/office/drawing/2014/main" id="{A6461D55-5772-4653-9667-8009A1C4DA59}"/>
                    </a:ext>
                  </a:extLst>
                </p:cNvPr>
                <p:cNvSpPr/>
                <p:nvPr/>
              </p:nvSpPr>
              <p:spPr>
                <a:xfrm>
                  <a:off x="5469040"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59" name="모서리가 둥근 직사각형 136">
                  <a:extLst>
                    <a:ext uri="{FF2B5EF4-FFF2-40B4-BE49-F238E27FC236}">
                      <a16:creationId xmlns:a16="http://schemas.microsoft.com/office/drawing/2014/main" id="{A7AA383A-C505-4599-8A59-37B650B81F6B}"/>
                    </a:ext>
                  </a:extLst>
                </p:cNvPr>
                <p:cNvSpPr/>
                <p:nvPr/>
              </p:nvSpPr>
              <p:spPr>
                <a:xfrm>
                  <a:off x="5571933"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4</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60" name="그룹 59">
                  <a:extLst>
                    <a:ext uri="{FF2B5EF4-FFF2-40B4-BE49-F238E27FC236}">
                      <a16:creationId xmlns:a16="http://schemas.microsoft.com/office/drawing/2014/main" id="{8BDB729F-A5D2-45ED-84DF-197B6A64BE4E}"/>
                    </a:ext>
                  </a:extLst>
                </p:cNvPr>
                <p:cNvGrpSpPr/>
                <p:nvPr/>
              </p:nvGrpSpPr>
              <p:grpSpPr>
                <a:xfrm>
                  <a:off x="5508611" y="4764206"/>
                  <a:ext cx="962092" cy="965586"/>
                  <a:chOff x="1318974" y="4764206"/>
                  <a:chExt cx="962092" cy="965586"/>
                </a:xfrm>
              </p:grpSpPr>
              <p:sp>
                <p:nvSpPr>
                  <p:cNvPr id="61" name="모서리가 둥근 직사각형 183">
                    <a:extLst>
                      <a:ext uri="{FF2B5EF4-FFF2-40B4-BE49-F238E27FC236}">
                        <a16:creationId xmlns:a16="http://schemas.microsoft.com/office/drawing/2014/main" id="{7AFD8008-498A-4495-AC58-9F2E13213D1C}"/>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2" name="모서리가 둥근 직사각형 184">
                    <a:extLst>
                      <a:ext uri="{FF2B5EF4-FFF2-40B4-BE49-F238E27FC236}">
                        <a16:creationId xmlns:a16="http://schemas.microsoft.com/office/drawing/2014/main" id="{DFD94CE2-26C7-4660-9C20-051A7692049E}"/>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3" name="모서리가 둥근 직사각형 185">
                    <a:extLst>
                      <a:ext uri="{FF2B5EF4-FFF2-40B4-BE49-F238E27FC236}">
                        <a16:creationId xmlns:a16="http://schemas.microsoft.com/office/drawing/2014/main" id="{F39A3BE5-3339-4F31-87F5-AC93B078A52F}"/>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4" name="모서리가 둥근 직사각형 186">
                    <a:extLst>
                      <a:ext uri="{FF2B5EF4-FFF2-40B4-BE49-F238E27FC236}">
                        <a16:creationId xmlns:a16="http://schemas.microsoft.com/office/drawing/2014/main" id="{A0EFB843-0730-47C7-A9C6-138659070D62}"/>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4" name="그룹 43">
                <a:extLst>
                  <a:ext uri="{FF2B5EF4-FFF2-40B4-BE49-F238E27FC236}">
                    <a16:creationId xmlns:a16="http://schemas.microsoft.com/office/drawing/2014/main" id="{E3E54B73-BA87-49E3-9E6D-B689A7BF2834}"/>
                  </a:ext>
                </a:extLst>
              </p:cNvPr>
              <p:cNvGrpSpPr/>
              <p:nvPr/>
            </p:nvGrpSpPr>
            <p:grpSpPr>
              <a:xfrm>
                <a:off x="7266836" y="3976173"/>
                <a:ext cx="1209030" cy="2139111"/>
                <a:chOff x="7266836" y="4011341"/>
                <a:chExt cx="1209030" cy="2139111"/>
              </a:xfrm>
            </p:grpSpPr>
            <p:sp>
              <p:nvSpPr>
                <p:cNvPr id="46" name="모서리가 둥근 직사각형 156">
                  <a:extLst>
                    <a:ext uri="{FF2B5EF4-FFF2-40B4-BE49-F238E27FC236}">
                      <a16:creationId xmlns:a16="http://schemas.microsoft.com/office/drawing/2014/main" id="{6ACC5470-6699-408C-9564-2E6F7C22D266}"/>
                    </a:ext>
                  </a:extLst>
                </p:cNvPr>
                <p:cNvSpPr/>
                <p:nvPr/>
              </p:nvSpPr>
              <p:spPr>
                <a:xfrm>
                  <a:off x="7266836"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7" name="모서리가 둥근 직사각형 157">
                  <a:extLst>
                    <a:ext uri="{FF2B5EF4-FFF2-40B4-BE49-F238E27FC236}">
                      <a16:creationId xmlns:a16="http://schemas.microsoft.com/office/drawing/2014/main" id="{80DECBE4-D354-4443-8742-8C3D4076A66F}"/>
                    </a:ext>
                  </a:extLst>
                </p:cNvPr>
                <p:cNvSpPr/>
                <p:nvPr/>
              </p:nvSpPr>
              <p:spPr>
                <a:xfrm>
                  <a:off x="7453628" y="4011341"/>
                  <a:ext cx="823106"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48" name="모서리가 둥근 직사각형 160">
                  <a:extLst>
                    <a:ext uri="{FF2B5EF4-FFF2-40B4-BE49-F238E27FC236}">
                      <a16:creationId xmlns:a16="http://schemas.microsoft.com/office/drawing/2014/main" id="{4FDCE236-CD68-48F7-AC7A-DBE2CE24ACE5}"/>
                    </a:ext>
                  </a:extLst>
                </p:cNvPr>
                <p:cNvSpPr/>
                <p:nvPr/>
              </p:nvSpPr>
              <p:spPr>
                <a:xfrm>
                  <a:off x="7453627"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N</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49" name="그룹 48">
                  <a:extLst>
                    <a:ext uri="{FF2B5EF4-FFF2-40B4-BE49-F238E27FC236}">
                      <a16:creationId xmlns:a16="http://schemas.microsoft.com/office/drawing/2014/main" id="{498B7813-E0DD-4626-A56A-6DE466F17899}"/>
                    </a:ext>
                  </a:extLst>
                </p:cNvPr>
                <p:cNvGrpSpPr/>
                <p:nvPr/>
              </p:nvGrpSpPr>
              <p:grpSpPr>
                <a:xfrm>
                  <a:off x="7390305" y="4406426"/>
                  <a:ext cx="962092" cy="1447859"/>
                  <a:chOff x="7381821" y="4424010"/>
                  <a:chExt cx="962092" cy="1447859"/>
                </a:xfrm>
              </p:grpSpPr>
              <p:sp>
                <p:nvSpPr>
                  <p:cNvPr id="50" name="모서리가 둥근 직사각형 188">
                    <a:extLst>
                      <a:ext uri="{FF2B5EF4-FFF2-40B4-BE49-F238E27FC236}">
                        <a16:creationId xmlns:a16="http://schemas.microsoft.com/office/drawing/2014/main" id="{91C9748A-39E8-43A3-9A11-FE32644B4D01}"/>
                      </a:ext>
                    </a:extLst>
                  </p:cNvPr>
                  <p:cNvSpPr/>
                  <p:nvPr/>
                </p:nvSpPr>
                <p:spPr>
                  <a:xfrm>
                    <a:off x="7381821" y="44240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1" name="모서리가 둥근 직사각형 189">
                    <a:extLst>
                      <a:ext uri="{FF2B5EF4-FFF2-40B4-BE49-F238E27FC236}">
                        <a16:creationId xmlns:a16="http://schemas.microsoft.com/office/drawing/2014/main" id="{13291217-EBD7-4CBD-8E93-C54B1B41275F}"/>
                      </a:ext>
                    </a:extLst>
                  </p:cNvPr>
                  <p:cNvSpPr/>
                  <p:nvPr/>
                </p:nvSpPr>
                <p:spPr>
                  <a:xfrm>
                    <a:off x="7381821" y="466462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2" name="모서리가 둥근 직사각형 190">
                    <a:extLst>
                      <a:ext uri="{FF2B5EF4-FFF2-40B4-BE49-F238E27FC236}">
                        <a16:creationId xmlns:a16="http://schemas.microsoft.com/office/drawing/2014/main" id="{4245F648-91EA-47D0-94E5-AE4762B82B68}"/>
                      </a:ext>
                    </a:extLst>
                  </p:cNvPr>
                  <p:cNvSpPr/>
                  <p:nvPr/>
                </p:nvSpPr>
                <p:spPr>
                  <a:xfrm>
                    <a:off x="7381821" y="490628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3" name="모서리가 둥근 직사각형 191">
                    <a:extLst>
                      <a:ext uri="{FF2B5EF4-FFF2-40B4-BE49-F238E27FC236}">
                        <a16:creationId xmlns:a16="http://schemas.microsoft.com/office/drawing/2014/main" id="{F2B547B8-8EB8-4F51-B20C-D553DE6BBC7F}"/>
                      </a:ext>
                    </a:extLst>
                  </p:cNvPr>
                  <p:cNvSpPr/>
                  <p:nvPr/>
                </p:nvSpPr>
                <p:spPr>
                  <a:xfrm>
                    <a:off x="7381821" y="514793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4" name="모서리가 둥근 직사각형 192">
                    <a:extLst>
                      <a:ext uri="{FF2B5EF4-FFF2-40B4-BE49-F238E27FC236}">
                        <a16:creationId xmlns:a16="http://schemas.microsoft.com/office/drawing/2014/main" id="{F096D969-D42C-4E35-87EF-CE176F7027C4}"/>
                      </a:ext>
                    </a:extLst>
                  </p:cNvPr>
                  <p:cNvSpPr/>
                  <p:nvPr/>
                </p:nvSpPr>
                <p:spPr>
                  <a:xfrm>
                    <a:off x="7381821" y="538855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5" name="모서리가 둥근 직사각형 193">
                    <a:extLst>
                      <a:ext uri="{FF2B5EF4-FFF2-40B4-BE49-F238E27FC236}">
                        <a16:creationId xmlns:a16="http://schemas.microsoft.com/office/drawing/2014/main" id="{0B8B7E32-6470-4CEA-879B-881E84DFA49A}"/>
                      </a:ext>
                    </a:extLst>
                  </p:cNvPr>
                  <p:cNvSpPr/>
                  <p:nvPr/>
                </p:nvSpPr>
                <p:spPr>
                  <a:xfrm>
                    <a:off x="7381821" y="56302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cxnSp>
            <p:nvCxnSpPr>
              <p:cNvPr id="45" name="직선 연결선 44">
                <a:extLst>
                  <a:ext uri="{FF2B5EF4-FFF2-40B4-BE49-F238E27FC236}">
                    <a16:creationId xmlns:a16="http://schemas.microsoft.com/office/drawing/2014/main" id="{1A5EC49B-E1C5-4721-A47C-C3C15AEB734E}"/>
                  </a:ext>
                </a:extLst>
              </p:cNvPr>
              <p:cNvCxnSpPr/>
              <p:nvPr/>
            </p:nvCxnSpPr>
            <p:spPr>
              <a:xfrm>
                <a:off x="6727970" y="5095185"/>
                <a:ext cx="411384" cy="0"/>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11" name="Group 16">
              <a:extLst>
                <a:ext uri="{FF2B5EF4-FFF2-40B4-BE49-F238E27FC236}">
                  <a16:creationId xmlns:a16="http://schemas.microsoft.com/office/drawing/2014/main" id="{A697F9E6-B328-4195-8393-82431BA29817}"/>
                </a:ext>
              </a:extLst>
            </p:cNvPr>
            <p:cNvGrpSpPr/>
            <p:nvPr/>
          </p:nvGrpSpPr>
          <p:grpSpPr>
            <a:xfrm>
              <a:off x="1941374" y="4775369"/>
              <a:ext cx="227531" cy="890688"/>
              <a:chOff x="1187624" y="5318573"/>
              <a:chExt cx="216024" cy="974165"/>
            </a:xfrm>
          </p:grpSpPr>
          <p:sp>
            <p:nvSpPr>
              <p:cNvPr id="32" name="Rectangle 15">
                <a:extLst>
                  <a:ext uri="{FF2B5EF4-FFF2-40B4-BE49-F238E27FC236}">
                    <a16:creationId xmlns:a16="http://schemas.microsoft.com/office/drawing/2014/main" id="{8C823A55-42D0-48CC-B7C7-66117DC12F4E}"/>
                  </a:ext>
                </a:extLst>
              </p:cNvPr>
              <p:cNvSpPr/>
              <p:nvPr/>
            </p:nvSpPr>
            <p:spPr>
              <a:xfrm>
                <a:off x="1187624" y="6108072"/>
                <a:ext cx="216024" cy="18466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Rectangle 18">
                <a:extLst>
                  <a:ext uri="{FF2B5EF4-FFF2-40B4-BE49-F238E27FC236}">
                    <a16:creationId xmlns:a16="http://schemas.microsoft.com/office/drawing/2014/main" id="{13EC2D5F-7B99-4FEC-9754-BC470CAD2B19}"/>
                  </a:ext>
                </a:extLst>
              </p:cNvPr>
              <p:cNvSpPr/>
              <p:nvPr/>
            </p:nvSpPr>
            <p:spPr>
              <a:xfrm>
                <a:off x="1187624" y="5844905"/>
                <a:ext cx="216024" cy="184666"/>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4" name="Rectangle 19">
                <a:extLst>
                  <a:ext uri="{FF2B5EF4-FFF2-40B4-BE49-F238E27FC236}">
                    <a16:creationId xmlns:a16="http://schemas.microsoft.com/office/drawing/2014/main" id="{9EEF39C1-B921-4693-B07E-CE5F58089ACB}"/>
                  </a:ext>
                </a:extLst>
              </p:cNvPr>
              <p:cNvSpPr/>
              <p:nvPr/>
            </p:nvSpPr>
            <p:spPr>
              <a:xfrm>
                <a:off x="1187624" y="5581739"/>
                <a:ext cx="216024" cy="184666"/>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accent6">
                      <a:lumMod val="50000"/>
                    </a:schemeClr>
                  </a:solidFill>
                </a:endParaRPr>
              </a:p>
            </p:txBody>
          </p:sp>
          <p:sp>
            <p:nvSpPr>
              <p:cNvPr id="35" name="Rectangle 20">
                <a:extLst>
                  <a:ext uri="{FF2B5EF4-FFF2-40B4-BE49-F238E27FC236}">
                    <a16:creationId xmlns:a16="http://schemas.microsoft.com/office/drawing/2014/main" id="{24B9AB55-2F77-4306-9332-BB1C985ACA26}"/>
                  </a:ext>
                </a:extLst>
              </p:cNvPr>
              <p:cNvSpPr/>
              <p:nvPr/>
            </p:nvSpPr>
            <p:spPr>
              <a:xfrm>
                <a:off x="1187624" y="5318573"/>
                <a:ext cx="216024" cy="18466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grpSp>
        <p:grpSp>
          <p:nvGrpSpPr>
            <p:cNvPr id="12" name="Group 22">
              <a:extLst>
                <a:ext uri="{FF2B5EF4-FFF2-40B4-BE49-F238E27FC236}">
                  <a16:creationId xmlns:a16="http://schemas.microsoft.com/office/drawing/2014/main" id="{6C7BD85D-AF03-4DD6-8B6A-37B9782F46E3}"/>
                </a:ext>
              </a:extLst>
            </p:cNvPr>
            <p:cNvGrpSpPr/>
            <p:nvPr/>
          </p:nvGrpSpPr>
          <p:grpSpPr>
            <a:xfrm>
              <a:off x="3349814" y="4770082"/>
              <a:ext cx="226316" cy="909128"/>
              <a:chOff x="1187624" y="5318573"/>
              <a:chExt cx="216024" cy="974165"/>
            </a:xfrm>
          </p:grpSpPr>
          <p:sp>
            <p:nvSpPr>
              <p:cNvPr id="28" name="Rectangle 23">
                <a:extLst>
                  <a:ext uri="{FF2B5EF4-FFF2-40B4-BE49-F238E27FC236}">
                    <a16:creationId xmlns:a16="http://schemas.microsoft.com/office/drawing/2014/main" id="{B470A89C-402C-40E5-A2A4-1A33CE79CB11}"/>
                  </a:ext>
                </a:extLst>
              </p:cNvPr>
              <p:cNvSpPr/>
              <p:nvPr/>
            </p:nvSpPr>
            <p:spPr>
              <a:xfrm>
                <a:off x="1187624" y="6108072"/>
                <a:ext cx="216024" cy="18466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Rectangle 24">
                <a:extLst>
                  <a:ext uri="{FF2B5EF4-FFF2-40B4-BE49-F238E27FC236}">
                    <a16:creationId xmlns:a16="http://schemas.microsoft.com/office/drawing/2014/main" id="{2A2CAD66-B6F3-412A-AC60-3E3AB3F27730}"/>
                  </a:ext>
                </a:extLst>
              </p:cNvPr>
              <p:cNvSpPr/>
              <p:nvPr/>
            </p:nvSpPr>
            <p:spPr>
              <a:xfrm>
                <a:off x="1187624" y="5844905"/>
                <a:ext cx="216024" cy="18466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Rectangle 25">
                <a:extLst>
                  <a:ext uri="{FF2B5EF4-FFF2-40B4-BE49-F238E27FC236}">
                    <a16:creationId xmlns:a16="http://schemas.microsoft.com/office/drawing/2014/main" id="{4AE54BC0-E901-48E9-9D36-0DFF81ECF350}"/>
                  </a:ext>
                </a:extLst>
              </p:cNvPr>
              <p:cNvSpPr/>
              <p:nvPr/>
            </p:nvSpPr>
            <p:spPr>
              <a:xfrm>
                <a:off x="1187624" y="5581739"/>
                <a:ext cx="216024" cy="18466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Rectangle 26">
                <a:extLst>
                  <a:ext uri="{FF2B5EF4-FFF2-40B4-BE49-F238E27FC236}">
                    <a16:creationId xmlns:a16="http://schemas.microsoft.com/office/drawing/2014/main" id="{7F6DF16D-C6C2-4FF7-AE4A-FF2F610CB9BB}"/>
                  </a:ext>
                </a:extLst>
              </p:cNvPr>
              <p:cNvSpPr/>
              <p:nvPr/>
            </p:nvSpPr>
            <p:spPr>
              <a:xfrm>
                <a:off x="1187624" y="5318573"/>
                <a:ext cx="216024" cy="184666"/>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3" name="Group 27">
              <a:extLst>
                <a:ext uri="{FF2B5EF4-FFF2-40B4-BE49-F238E27FC236}">
                  <a16:creationId xmlns:a16="http://schemas.microsoft.com/office/drawing/2014/main" id="{FE26E160-6D9A-45A1-A754-3CE12EF566D0}"/>
                </a:ext>
              </a:extLst>
            </p:cNvPr>
            <p:cNvGrpSpPr/>
            <p:nvPr/>
          </p:nvGrpSpPr>
          <p:grpSpPr>
            <a:xfrm>
              <a:off x="4759763" y="4765988"/>
              <a:ext cx="193438" cy="889621"/>
              <a:chOff x="1187624" y="5318573"/>
              <a:chExt cx="216024" cy="974165"/>
            </a:xfrm>
          </p:grpSpPr>
          <p:sp>
            <p:nvSpPr>
              <p:cNvPr id="24" name="Rectangle 28">
                <a:extLst>
                  <a:ext uri="{FF2B5EF4-FFF2-40B4-BE49-F238E27FC236}">
                    <a16:creationId xmlns:a16="http://schemas.microsoft.com/office/drawing/2014/main" id="{E1E0D750-AB3C-47B6-89E5-076E53EA7F3B}"/>
                  </a:ext>
                </a:extLst>
              </p:cNvPr>
              <p:cNvSpPr/>
              <p:nvPr/>
            </p:nvSpPr>
            <p:spPr>
              <a:xfrm>
                <a:off x="1187624" y="6108072"/>
                <a:ext cx="216024" cy="18466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Rectangle 29">
                <a:extLst>
                  <a:ext uri="{FF2B5EF4-FFF2-40B4-BE49-F238E27FC236}">
                    <a16:creationId xmlns:a16="http://schemas.microsoft.com/office/drawing/2014/main" id="{9A4855F5-0260-4077-8649-C64D52209201}"/>
                  </a:ext>
                </a:extLst>
              </p:cNvPr>
              <p:cNvSpPr/>
              <p:nvPr/>
            </p:nvSpPr>
            <p:spPr>
              <a:xfrm>
                <a:off x="1187624" y="5844905"/>
                <a:ext cx="216024" cy="18466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Rectangle 30">
                <a:extLst>
                  <a:ext uri="{FF2B5EF4-FFF2-40B4-BE49-F238E27FC236}">
                    <a16:creationId xmlns:a16="http://schemas.microsoft.com/office/drawing/2014/main" id="{7BD3B3DC-46C2-45D1-849D-BD948F63E981}"/>
                  </a:ext>
                </a:extLst>
              </p:cNvPr>
              <p:cNvSpPr/>
              <p:nvPr/>
            </p:nvSpPr>
            <p:spPr>
              <a:xfrm>
                <a:off x="1187624" y="5581739"/>
                <a:ext cx="216024" cy="18466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Rectangle 31">
                <a:extLst>
                  <a:ext uri="{FF2B5EF4-FFF2-40B4-BE49-F238E27FC236}">
                    <a16:creationId xmlns:a16="http://schemas.microsoft.com/office/drawing/2014/main" id="{3DC92823-68A0-431C-90FA-D9B23965C99A}"/>
                  </a:ext>
                </a:extLst>
              </p:cNvPr>
              <p:cNvSpPr/>
              <p:nvPr/>
            </p:nvSpPr>
            <p:spPr>
              <a:xfrm>
                <a:off x="1187624" y="5318573"/>
                <a:ext cx="216024" cy="1846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4" name="Group 32">
              <a:extLst>
                <a:ext uri="{FF2B5EF4-FFF2-40B4-BE49-F238E27FC236}">
                  <a16:creationId xmlns:a16="http://schemas.microsoft.com/office/drawing/2014/main" id="{AC81BEC1-3059-4DB0-8E1C-F1703DB32BE4}"/>
                </a:ext>
              </a:extLst>
            </p:cNvPr>
            <p:cNvGrpSpPr/>
            <p:nvPr/>
          </p:nvGrpSpPr>
          <p:grpSpPr>
            <a:xfrm>
              <a:off x="6149639" y="4763873"/>
              <a:ext cx="212647" cy="898834"/>
              <a:chOff x="1187624" y="5318573"/>
              <a:chExt cx="216024" cy="906894"/>
            </a:xfrm>
          </p:grpSpPr>
          <p:sp>
            <p:nvSpPr>
              <p:cNvPr id="20" name="Rectangle 33">
                <a:extLst>
                  <a:ext uri="{FF2B5EF4-FFF2-40B4-BE49-F238E27FC236}">
                    <a16:creationId xmlns:a16="http://schemas.microsoft.com/office/drawing/2014/main" id="{466C0385-F433-4B09-96C0-C956833DC997}"/>
                  </a:ext>
                </a:extLst>
              </p:cNvPr>
              <p:cNvSpPr/>
              <p:nvPr/>
            </p:nvSpPr>
            <p:spPr>
              <a:xfrm>
                <a:off x="1187624" y="6040801"/>
                <a:ext cx="216024" cy="18466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1" name="Rectangle 34">
                <a:extLst>
                  <a:ext uri="{FF2B5EF4-FFF2-40B4-BE49-F238E27FC236}">
                    <a16:creationId xmlns:a16="http://schemas.microsoft.com/office/drawing/2014/main" id="{B6878065-262D-4F88-8563-106D89B37834}"/>
                  </a:ext>
                </a:extLst>
              </p:cNvPr>
              <p:cNvSpPr/>
              <p:nvPr/>
            </p:nvSpPr>
            <p:spPr>
              <a:xfrm>
                <a:off x="1187624" y="5796854"/>
                <a:ext cx="216024" cy="184666"/>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Rectangle 35">
                <a:extLst>
                  <a:ext uri="{FF2B5EF4-FFF2-40B4-BE49-F238E27FC236}">
                    <a16:creationId xmlns:a16="http://schemas.microsoft.com/office/drawing/2014/main" id="{8748A220-B461-4914-9B16-DEBE0151ED9D}"/>
                  </a:ext>
                </a:extLst>
              </p:cNvPr>
              <p:cNvSpPr/>
              <p:nvPr/>
            </p:nvSpPr>
            <p:spPr>
              <a:xfrm>
                <a:off x="1187624" y="5552908"/>
                <a:ext cx="216024" cy="184666"/>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Rectangle 36">
                <a:extLst>
                  <a:ext uri="{FF2B5EF4-FFF2-40B4-BE49-F238E27FC236}">
                    <a16:creationId xmlns:a16="http://schemas.microsoft.com/office/drawing/2014/main" id="{D4C6B20C-7F9F-4B50-99F3-A368404E7942}"/>
                  </a:ext>
                </a:extLst>
              </p:cNvPr>
              <p:cNvSpPr/>
              <p:nvPr/>
            </p:nvSpPr>
            <p:spPr>
              <a:xfrm>
                <a:off x="1187624" y="5318573"/>
                <a:ext cx="216024" cy="1846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5" name="Group 37">
              <a:extLst>
                <a:ext uri="{FF2B5EF4-FFF2-40B4-BE49-F238E27FC236}">
                  <a16:creationId xmlns:a16="http://schemas.microsoft.com/office/drawing/2014/main" id="{05B336A5-B384-48A7-9A27-430CAA56A4D3}"/>
                </a:ext>
              </a:extLst>
            </p:cNvPr>
            <p:cNvGrpSpPr/>
            <p:nvPr/>
          </p:nvGrpSpPr>
          <p:grpSpPr>
            <a:xfrm>
              <a:off x="8035309" y="4911212"/>
              <a:ext cx="210422" cy="870161"/>
              <a:chOff x="1187624" y="5318573"/>
              <a:chExt cx="216024" cy="1009525"/>
            </a:xfrm>
          </p:grpSpPr>
          <p:sp>
            <p:nvSpPr>
              <p:cNvPr id="16" name="Rectangle 38">
                <a:extLst>
                  <a:ext uri="{FF2B5EF4-FFF2-40B4-BE49-F238E27FC236}">
                    <a16:creationId xmlns:a16="http://schemas.microsoft.com/office/drawing/2014/main" id="{5A69553C-FD45-4A9E-BC6B-7A440CB21B4E}"/>
                  </a:ext>
                </a:extLst>
              </p:cNvPr>
              <p:cNvSpPr/>
              <p:nvPr/>
            </p:nvSpPr>
            <p:spPr>
              <a:xfrm>
                <a:off x="1187624" y="6143432"/>
                <a:ext cx="216024" cy="18466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ectangle 39">
                <a:extLst>
                  <a:ext uri="{FF2B5EF4-FFF2-40B4-BE49-F238E27FC236}">
                    <a16:creationId xmlns:a16="http://schemas.microsoft.com/office/drawing/2014/main" id="{252F6F58-9F33-4B23-996B-E671DE9D1569}"/>
                  </a:ext>
                </a:extLst>
              </p:cNvPr>
              <p:cNvSpPr/>
              <p:nvPr/>
            </p:nvSpPr>
            <p:spPr>
              <a:xfrm>
                <a:off x="1187624" y="5853745"/>
                <a:ext cx="216024" cy="184666"/>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Rectangle 40">
                <a:extLst>
                  <a:ext uri="{FF2B5EF4-FFF2-40B4-BE49-F238E27FC236}">
                    <a16:creationId xmlns:a16="http://schemas.microsoft.com/office/drawing/2014/main" id="{C3F50BA8-3C9A-4A3E-8D35-E4D675ACAD3C}"/>
                  </a:ext>
                </a:extLst>
              </p:cNvPr>
              <p:cNvSpPr/>
              <p:nvPr/>
            </p:nvSpPr>
            <p:spPr>
              <a:xfrm>
                <a:off x="1187624" y="5581739"/>
                <a:ext cx="216024" cy="18466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41">
                <a:extLst>
                  <a:ext uri="{FF2B5EF4-FFF2-40B4-BE49-F238E27FC236}">
                    <a16:creationId xmlns:a16="http://schemas.microsoft.com/office/drawing/2014/main" id="{04DD87C1-FD60-4FE9-A22B-820DB216D1F9}"/>
                  </a:ext>
                </a:extLst>
              </p:cNvPr>
              <p:cNvSpPr/>
              <p:nvPr/>
            </p:nvSpPr>
            <p:spPr>
              <a:xfrm>
                <a:off x="1187624" y="5318573"/>
                <a:ext cx="216024" cy="18466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Tree>
    <p:extLst>
      <p:ext uri="{BB962C8B-B14F-4D97-AF65-F5344CB8AC3E}">
        <p14:creationId xmlns:p14="http://schemas.microsoft.com/office/powerpoint/2010/main" val="4172390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vi-VN" altLang="ko-KR" dirty="0">
                <a:ea typeface="SamsungOneKorean 400" panose="020B0503030303020204" pitchFamily="50" charset="-127"/>
              </a:rPr>
              <a:t>Mẫu truy cập đĩa</a:t>
            </a:r>
            <a:r>
              <a:rPr lang="en-US" altLang="ko-KR" dirty="0">
                <a:ea typeface="SamsungOneKorean 400" panose="020B0503030303020204" pitchFamily="50" charset="-127"/>
              </a:rPr>
              <a:t> </a:t>
            </a:r>
            <a:r>
              <a:rPr lang="vi-VN" altLang="ko-KR" dirty="0">
                <a:ea typeface="SamsungOneKorean 400" panose="020B0503030303020204" pitchFamily="50" charset="-127"/>
              </a:rPr>
              <a:t>lý tưởng .vs. thực tế</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모서리가 둥근 직사각형 106">
            <a:extLst>
              <a:ext uri="{FF2B5EF4-FFF2-40B4-BE49-F238E27FC236}">
                <a16:creationId xmlns:a16="http://schemas.microsoft.com/office/drawing/2014/main" id="{9E3E23C4-4313-43A9-9C24-4A1DA5ECC986}"/>
              </a:ext>
            </a:extLst>
          </p:cNvPr>
          <p:cNvSpPr/>
          <p:nvPr/>
        </p:nvSpPr>
        <p:spPr>
          <a:xfrm>
            <a:off x="1201955" y="2516835"/>
            <a:ext cx="1400355" cy="493603"/>
          </a:xfrm>
          <a:prstGeom prst="roundRect">
            <a:avLst>
              <a:gd name="adj" fmla="val 22842"/>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ln w="12700">
                  <a:noFill/>
                  <a:prstDash val="solid"/>
                </a:ln>
                <a:solidFill>
                  <a:srgbClr val="1F45BC"/>
                </a:solidFill>
                <a:latin typeface="SamsungOne 700" panose="020B0803030303020204" pitchFamily="34" charset="0"/>
                <a:ea typeface="SamsungOne 700" panose="020B0803030303020204" pitchFamily="34" charset="0"/>
              </a:rPr>
              <a:t>Thực</a:t>
            </a:r>
            <a:r>
              <a:rPr lang="en-US" altLang="ko-KR" sz="2000" dirty="0">
                <a:ln w="12700">
                  <a:noFill/>
                  <a:prstDash val="solid"/>
                </a:ln>
                <a:solidFill>
                  <a:srgbClr val="1F45BC"/>
                </a:solidFill>
                <a:latin typeface="SamsungOne 700" panose="020B0803030303020204" pitchFamily="34" charset="0"/>
                <a:ea typeface="SamsungOne 700" panose="020B0803030303020204" pitchFamily="34" charset="0"/>
              </a:rPr>
              <a:t> </a:t>
            </a:r>
            <a:r>
              <a:rPr lang="en-US" altLang="ko-KR" sz="2000" dirty="0" err="1">
                <a:ln w="12700">
                  <a:noFill/>
                  <a:prstDash val="solid"/>
                </a:ln>
                <a:solidFill>
                  <a:srgbClr val="1F45BC"/>
                </a:solidFill>
                <a:latin typeface="SamsungOne 700" panose="020B0803030303020204" pitchFamily="34" charset="0"/>
                <a:ea typeface="SamsungOne 700" panose="020B0803030303020204" pitchFamily="34" charset="0"/>
              </a:rPr>
              <a:t>tế</a:t>
            </a:r>
            <a:endParaRPr lang="en-US" altLang="ko-KR" sz="2000" dirty="0">
              <a:ln w="12700">
                <a:noFill/>
                <a:prstDash val="solid"/>
              </a:ln>
              <a:solidFill>
                <a:srgbClr val="1F45BC"/>
              </a:solidFill>
              <a:latin typeface="SamsungOne 700" panose="020B0803030303020204" pitchFamily="34" charset="0"/>
              <a:ea typeface="SamsungOne 700" panose="020B0803030303020204" pitchFamily="34" charset="0"/>
            </a:endParaRPr>
          </a:p>
        </p:txBody>
      </p:sp>
      <p:grpSp>
        <p:nvGrpSpPr>
          <p:cNvPr id="9" name="그룹 8">
            <a:extLst>
              <a:ext uri="{FF2B5EF4-FFF2-40B4-BE49-F238E27FC236}">
                <a16:creationId xmlns:a16="http://schemas.microsoft.com/office/drawing/2014/main" id="{CA7647C6-22A8-4CB2-BEC5-661DEEADE034}"/>
              </a:ext>
            </a:extLst>
          </p:cNvPr>
          <p:cNvGrpSpPr/>
          <p:nvPr/>
        </p:nvGrpSpPr>
        <p:grpSpPr>
          <a:xfrm>
            <a:off x="1285500" y="3010438"/>
            <a:ext cx="7297272" cy="2939111"/>
            <a:chOff x="1178594" y="2962813"/>
            <a:chExt cx="7297272" cy="2939111"/>
          </a:xfrm>
        </p:grpSpPr>
        <p:grpSp>
          <p:nvGrpSpPr>
            <p:cNvPr id="10" name="그룹 9">
              <a:extLst>
                <a:ext uri="{FF2B5EF4-FFF2-40B4-BE49-F238E27FC236}">
                  <a16:creationId xmlns:a16="http://schemas.microsoft.com/office/drawing/2014/main" id="{40547CC2-4149-4D52-8103-F7529F4D8D86}"/>
                </a:ext>
              </a:extLst>
            </p:cNvPr>
            <p:cNvGrpSpPr/>
            <p:nvPr/>
          </p:nvGrpSpPr>
          <p:grpSpPr>
            <a:xfrm>
              <a:off x="1178594" y="2962813"/>
              <a:ext cx="7297272" cy="2939111"/>
              <a:chOff x="1178594" y="3176173"/>
              <a:chExt cx="7297272" cy="2939111"/>
            </a:xfrm>
          </p:grpSpPr>
          <p:grpSp>
            <p:nvGrpSpPr>
              <p:cNvPr id="34" name="그룹 33">
                <a:extLst>
                  <a:ext uri="{FF2B5EF4-FFF2-40B4-BE49-F238E27FC236}">
                    <a16:creationId xmlns:a16="http://schemas.microsoft.com/office/drawing/2014/main" id="{F9651E39-15A0-4AD6-AA62-09F2816C9D42}"/>
                  </a:ext>
                </a:extLst>
              </p:cNvPr>
              <p:cNvGrpSpPr/>
              <p:nvPr/>
            </p:nvGrpSpPr>
            <p:grpSpPr>
              <a:xfrm>
                <a:off x="1804987" y="3562734"/>
                <a:ext cx="6069907" cy="413440"/>
                <a:chOff x="1804987" y="3562734"/>
                <a:chExt cx="6069907" cy="413440"/>
              </a:xfrm>
            </p:grpSpPr>
            <p:cxnSp>
              <p:nvCxnSpPr>
                <p:cNvPr id="95" name="직선 연결선 94">
                  <a:extLst>
                    <a:ext uri="{FF2B5EF4-FFF2-40B4-BE49-F238E27FC236}">
                      <a16:creationId xmlns:a16="http://schemas.microsoft.com/office/drawing/2014/main" id="{E0B4181A-3BD9-417C-A200-473D9CE075BD}"/>
                    </a:ext>
                  </a:extLst>
                </p:cNvPr>
                <p:cNvCxnSpPr>
                  <a:stCxn id="35" idx="2"/>
                  <a:endCxn id="82" idx="0"/>
                </p:cNvCxnSpPr>
                <p:nvPr/>
              </p:nvCxnSpPr>
              <p:spPr>
                <a:xfrm flipH="1">
                  <a:off x="1804987" y="3562734"/>
                  <a:ext cx="2343436"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63BCFA44-C713-4130-A1BE-E995AE177E6C}"/>
                    </a:ext>
                  </a:extLst>
                </p:cNvPr>
                <p:cNvCxnSpPr>
                  <a:stCxn id="35" idx="2"/>
                  <a:endCxn id="73" idx="0"/>
                </p:cNvCxnSpPr>
                <p:nvPr/>
              </p:nvCxnSpPr>
              <p:spPr>
                <a:xfrm flipH="1">
                  <a:off x="3220688" y="3562734"/>
                  <a:ext cx="927735"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F8260F99-EC21-46BF-ACDC-60E607B81E77}"/>
                    </a:ext>
                  </a:extLst>
                </p:cNvPr>
                <p:cNvCxnSpPr>
                  <a:stCxn id="35" idx="2"/>
                  <a:endCxn id="64" idx="0"/>
                </p:cNvCxnSpPr>
                <p:nvPr/>
              </p:nvCxnSpPr>
              <p:spPr>
                <a:xfrm>
                  <a:off x="4148423" y="3562734"/>
                  <a:ext cx="45194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CA8D52DF-DDF8-48B4-9DB1-04C3A41781D8}"/>
                    </a:ext>
                  </a:extLst>
                </p:cNvPr>
                <p:cNvCxnSpPr>
                  <a:stCxn id="35" idx="2"/>
                  <a:endCxn id="55" idx="0"/>
                </p:cNvCxnSpPr>
                <p:nvPr/>
              </p:nvCxnSpPr>
              <p:spPr>
                <a:xfrm>
                  <a:off x="4148423" y="3562734"/>
                  <a:ext cx="1845024"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BC97D5F5-2069-42EA-B790-EEDD5A627EE2}"/>
                    </a:ext>
                  </a:extLst>
                </p:cNvPr>
                <p:cNvCxnSpPr>
                  <a:stCxn id="35" idx="2"/>
                  <a:endCxn id="45" idx="0"/>
                </p:cNvCxnSpPr>
                <p:nvPr/>
              </p:nvCxnSpPr>
              <p:spPr>
                <a:xfrm>
                  <a:off x="4148423" y="3562734"/>
                  <a:ext cx="3726471"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sp>
            <p:nvSpPr>
              <p:cNvPr id="35" name="모서리가 둥근 직사각형 108">
                <a:extLst>
                  <a:ext uri="{FF2B5EF4-FFF2-40B4-BE49-F238E27FC236}">
                    <a16:creationId xmlns:a16="http://schemas.microsoft.com/office/drawing/2014/main" id="{5099EBE1-92CB-46AE-A0D5-6E3047E95A85}"/>
                  </a:ext>
                </a:extLst>
              </p:cNvPr>
              <p:cNvSpPr/>
              <p:nvPr/>
            </p:nvSpPr>
            <p:spPr>
              <a:xfrm>
                <a:off x="3710952" y="3176173"/>
                <a:ext cx="874942" cy="38656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36" name="모서리가 둥근 직사각형 200">
                <a:extLst>
                  <a:ext uri="{FF2B5EF4-FFF2-40B4-BE49-F238E27FC236}">
                    <a16:creationId xmlns:a16="http://schemas.microsoft.com/office/drawing/2014/main" id="{587A7B62-DF1E-404F-ADB6-DB75A14BF29F}"/>
                  </a:ext>
                </a:extLst>
              </p:cNvPr>
              <p:cNvSpPr/>
              <p:nvPr/>
            </p:nvSpPr>
            <p:spPr>
              <a:xfrm>
                <a:off x="5086576" y="3176173"/>
                <a:ext cx="903082" cy="38656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37" name="그룹 36">
                <a:extLst>
                  <a:ext uri="{FF2B5EF4-FFF2-40B4-BE49-F238E27FC236}">
                    <a16:creationId xmlns:a16="http://schemas.microsoft.com/office/drawing/2014/main" id="{2C0862C9-8648-4897-8F79-2A91645CEB46}"/>
                  </a:ext>
                </a:extLst>
              </p:cNvPr>
              <p:cNvGrpSpPr/>
              <p:nvPr/>
            </p:nvGrpSpPr>
            <p:grpSpPr>
              <a:xfrm>
                <a:off x="1804987" y="3562734"/>
                <a:ext cx="6069907" cy="413440"/>
                <a:chOff x="1804987" y="3562734"/>
                <a:chExt cx="6069907" cy="413440"/>
              </a:xfrm>
            </p:grpSpPr>
            <p:cxnSp>
              <p:nvCxnSpPr>
                <p:cNvPr id="90" name="직선 연결선 89">
                  <a:extLst>
                    <a:ext uri="{FF2B5EF4-FFF2-40B4-BE49-F238E27FC236}">
                      <a16:creationId xmlns:a16="http://schemas.microsoft.com/office/drawing/2014/main" id="{0F3289A1-268E-4E81-A94E-602441BF8F39}"/>
                    </a:ext>
                  </a:extLst>
                </p:cNvPr>
                <p:cNvCxnSpPr>
                  <a:stCxn id="36" idx="2"/>
                  <a:endCxn id="82" idx="0"/>
                </p:cNvCxnSpPr>
                <p:nvPr/>
              </p:nvCxnSpPr>
              <p:spPr>
                <a:xfrm flipH="1">
                  <a:off x="1804987" y="3562734"/>
                  <a:ext cx="373313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BDD4D317-E2FB-4D51-B816-C8249FD7174A}"/>
                    </a:ext>
                  </a:extLst>
                </p:cNvPr>
                <p:cNvCxnSpPr>
                  <a:stCxn id="36" idx="2"/>
                  <a:endCxn id="73" idx="0"/>
                </p:cNvCxnSpPr>
                <p:nvPr/>
              </p:nvCxnSpPr>
              <p:spPr>
                <a:xfrm flipH="1">
                  <a:off x="3220688" y="3562734"/>
                  <a:ext cx="2317429" cy="413440"/>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8FD8282D-9394-485D-BE76-40EA4059FEB8}"/>
                    </a:ext>
                  </a:extLst>
                </p:cNvPr>
                <p:cNvCxnSpPr>
                  <a:stCxn id="36" idx="2"/>
                  <a:endCxn id="64" idx="0"/>
                </p:cNvCxnSpPr>
                <p:nvPr/>
              </p:nvCxnSpPr>
              <p:spPr>
                <a:xfrm flipH="1">
                  <a:off x="4600367" y="3562734"/>
                  <a:ext cx="93775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810C0AEC-2407-4EDD-9476-4C9484164F57}"/>
                    </a:ext>
                  </a:extLst>
                </p:cNvPr>
                <p:cNvCxnSpPr>
                  <a:stCxn id="36" idx="2"/>
                  <a:endCxn id="55" idx="0"/>
                </p:cNvCxnSpPr>
                <p:nvPr/>
              </p:nvCxnSpPr>
              <p:spPr>
                <a:xfrm>
                  <a:off x="5538117" y="3562734"/>
                  <a:ext cx="455330"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D3E0DFCD-8E63-4D78-83A0-2D69B6BFA2F0}"/>
                    </a:ext>
                  </a:extLst>
                </p:cNvPr>
                <p:cNvCxnSpPr>
                  <a:stCxn id="36" idx="2"/>
                  <a:endCxn id="45" idx="0"/>
                </p:cNvCxnSpPr>
                <p:nvPr/>
              </p:nvCxnSpPr>
              <p:spPr>
                <a:xfrm>
                  <a:off x="5538117" y="3562734"/>
                  <a:ext cx="2336777" cy="413439"/>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2B6D40A6-3062-4BC8-83B4-290CBD598D5A}"/>
                  </a:ext>
                </a:extLst>
              </p:cNvPr>
              <p:cNvGrpSpPr/>
              <p:nvPr/>
            </p:nvGrpSpPr>
            <p:grpSpPr>
              <a:xfrm>
                <a:off x="1178594" y="3976173"/>
                <a:ext cx="1209030" cy="2139111"/>
                <a:chOff x="1196178" y="4011341"/>
                <a:chExt cx="1209030" cy="2139111"/>
              </a:xfrm>
            </p:grpSpPr>
            <p:sp>
              <p:nvSpPr>
                <p:cNvPr id="81" name="모서리가 둥근 직사각형 99">
                  <a:extLst>
                    <a:ext uri="{FF2B5EF4-FFF2-40B4-BE49-F238E27FC236}">
                      <a16:creationId xmlns:a16="http://schemas.microsoft.com/office/drawing/2014/main" id="{DD6BE77E-67AB-4447-9F52-4A8C1659B57A}"/>
                    </a:ext>
                  </a:extLst>
                </p:cNvPr>
                <p:cNvSpPr/>
                <p:nvPr/>
              </p:nvSpPr>
              <p:spPr>
                <a:xfrm>
                  <a:off x="11961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82" name="모서리가 둥근 직사각형 86">
                  <a:extLst>
                    <a:ext uri="{FF2B5EF4-FFF2-40B4-BE49-F238E27FC236}">
                      <a16:creationId xmlns:a16="http://schemas.microsoft.com/office/drawing/2014/main" id="{D78D5C79-4B42-4F90-B869-F5D110CD1E91}"/>
                    </a:ext>
                  </a:extLst>
                </p:cNvPr>
                <p:cNvSpPr/>
                <p:nvPr/>
              </p:nvSpPr>
              <p:spPr>
                <a:xfrm>
                  <a:off x="1395312" y="4011341"/>
                  <a:ext cx="854518" cy="282527"/>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83" name="모서리가 둥근 직사각형 100">
                  <a:extLst>
                    <a:ext uri="{FF2B5EF4-FFF2-40B4-BE49-F238E27FC236}">
                      <a16:creationId xmlns:a16="http://schemas.microsoft.com/office/drawing/2014/main" id="{1C2E933B-66BC-42F2-BDD1-9F4BF9116653}"/>
                    </a:ext>
                  </a:extLst>
                </p:cNvPr>
                <p:cNvSpPr/>
                <p:nvPr/>
              </p:nvSpPr>
              <p:spPr>
                <a:xfrm>
                  <a:off x="12800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84" name="모서리가 둥근 직사각형 107">
                  <a:extLst>
                    <a:ext uri="{FF2B5EF4-FFF2-40B4-BE49-F238E27FC236}">
                      <a16:creationId xmlns:a16="http://schemas.microsoft.com/office/drawing/2014/main" id="{D60954E2-6E24-47BA-810E-BAC10097285B}"/>
                    </a:ext>
                  </a:extLst>
                </p:cNvPr>
                <p:cNvSpPr/>
                <p:nvPr/>
              </p:nvSpPr>
              <p:spPr>
                <a:xfrm>
                  <a:off x="13829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1</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85" name="그룹 84">
                  <a:extLst>
                    <a:ext uri="{FF2B5EF4-FFF2-40B4-BE49-F238E27FC236}">
                      <a16:creationId xmlns:a16="http://schemas.microsoft.com/office/drawing/2014/main" id="{E575EEC5-EB4F-4CC0-AB3C-731A8D1E0BB8}"/>
                    </a:ext>
                  </a:extLst>
                </p:cNvPr>
                <p:cNvGrpSpPr/>
                <p:nvPr/>
              </p:nvGrpSpPr>
              <p:grpSpPr>
                <a:xfrm>
                  <a:off x="1319647" y="4764206"/>
                  <a:ext cx="962092" cy="965586"/>
                  <a:chOff x="1318974" y="4764206"/>
                  <a:chExt cx="962092" cy="965586"/>
                </a:xfrm>
              </p:grpSpPr>
              <p:sp>
                <p:nvSpPr>
                  <p:cNvPr id="86" name="모서리가 둥근 직사각형 101">
                    <a:extLst>
                      <a:ext uri="{FF2B5EF4-FFF2-40B4-BE49-F238E27FC236}">
                        <a16:creationId xmlns:a16="http://schemas.microsoft.com/office/drawing/2014/main" id="{309F2C27-F31A-4F4F-951F-5B1370A93F76}"/>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7" name="모서리가 둥근 직사각형 166">
                    <a:extLst>
                      <a:ext uri="{FF2B5EF4-FFF2-40B4-BE49-F238E27FC236}">
                        <a16:creationId xmlns:a16="http://schemas.microsoft.com/office/drawing/2014/main" id="{68050D7A-7322-4BE2-A6D3-37712EE655D9}"/>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8" name="모서리가 둥근 직사각형 169">
                    <a:extLst>
                      <a:ext uri="{FF2B5EF4-FFF2-40B4-BE49-F238E27FC236}">
                        <a16:creationId xmlns:a16="http://schemas.microsoft.com/office/drawing/2014/main" id="{DADB1A6D-CEAF-479D-BFF6-0E45DA4FB770}"/>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9" name="모서리가 둥근 직사각형 170">
                    <a:extLst>
                      <a:ext uri="{FF2B5EF4-FFF2-40B4-BE49-F238E27FC236}">
                        <a16:creationId xmlns:a16="http://schemas.microsoft.com/office/drawing/2014/main" id="{A3DAEAF4-4566-411C-868B-21A8F347347A}"/>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39" name="그룹 38">
                <a:extLst>
                  <a:ext uri="{FF2B5EF4-FFF2-40B4-BE49-F238E27FC236}">
                    <a16:creationId xmlns:a16="http://schemas.microsoft.com/office/drawing/2014/main" id="{0C5691F6-0D6A-4947-8E38-4F72B03CA9EA}"/>
                  </a:ext>
                </a:extLst>
              </p:cNvPr>
              <p:cNvGrpSpPr/>
              <p:nvPr/>
            </p:nvGrpSpPr>
            <p:grpSpPr>
              <a:xfrm>
                <a:off x="2585819" y="3976174"/>
                <a:ext cx="1209030" cy="2139110"/>
                <a:chOff x="2585819" y="4011342"/>
                <a:chExt cx="1209030" cy="2139110"/>
              </a:xfrm>
            </p:grpSpPr>
            <p:sp>
              <p:nvSpPr>
                <p:cNvPr id="72" name="모서리가 둥근 직사각형 112">
                  <a:extLst>
                    <a:ext uri="{FF2B5EF4-FFF2-40B4-BE49-F238E27FC236}">
                      <a16:creationId xmlns:a16="http://schemas.microsoft.com/office/drawing/2014/main" id="{12C8FC84-D3AF-42A2-9E31-AB2F386B334D}"/>
                    </a:ext>
                  </a:extLst>
                </p:cNvPr>
                <p:cNvSpPr/>
                <p:nvPr/>
              </p:nvSpPr>
              <p:spPr>
                <a:xfrm>
                  <a:off x="2585819"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73" name="모서리가 둥근 직사각형 113">
                  <a:extLst>
                    <a:ext uri="{FF2B5EF4-FFF2-40B4-BE49-F238E27FC236}">
                      <a16:creationId xmlns:a16="http://schemas.microsoft.com/office/drawing/2014/main" id="{B6B425C3-C947-4801-9A9F-72311059B723}"/>
                    </a:ext>
                  </a:extLst>
                </p:cNvPr>
                <p:cNvSpPr/>
                <p:nvPr/>
              </p:nvSpPr>
              <p:spPr>
                <a:xfrm>
                  <a:off x="2784953" y="4011342"/>
                  <a:ext cx="871470" cy="291904"/>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74" name="모서리가 둥근 직사각형 114">
                  <a:extLst>
                    <a:ext uri="{FF2B5EF4-FFF2-40B4-BE49-F238E27FC236}">
                      <a16:creationId xmlns:a16="http://schemas.microsoft.com/office/drawing/2014/main" id="{209D300E-0A4A-4E15-88BA-423D3C291599}"/>
                    </a:ext>
                  </a:extLst>
                </p:cNvPr>
                <p:cNvSpPr/>
                <p:nvPr/>
              </p:nvSpPr>
              <p:spPr>
                <a:xfrm>
                  <a:off x="2669717"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75" name="모서리가 둥근 직사각형 116">
                  <a:extLst>
                    <a:ext uri="{FF2B5EF4-FFF2-40B4-BE49-F238E27FC236}">
                      <a16:creationId xmlns:a16="http://schemas.microsoft.com/office/drawing/2014/main" id="{2D4CEB98-C29E-4F01-A0EC-E2525CF70701}"/>
                    </a:ext>
                  </a:extLst>
                </p:cNvPr>
                <p:cNvSpPr/>
                <p:nvPr/>
              </p:nvSpPr>
              <p:spPr>
                <a:xfrm>
                  <a:off x="2772610"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2</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76" name="그룹 75">
                  <a:extLst>
                    <a:ext uri="{FF2B5EF4-FFF2-40B4-BE49-F238E27FC236}">
                      <a16:creationId xmlns:a16="http://schemas.microsoft.com/office/drawing/2014/main" id="{0922398E-1651-419A-A1A0-636C67E389E1}"/>
                    </a:ext>
                  </a:extLst>
                </p:cNvPr>
                <p:cNvGrpSpPr/>
                <p:nvPr/>
              </p:nvGrpSpPr>
              <p:grpSpPr>
                <a:xfrm>
                  <a:off x="2709288" y="4773350"/>
                  <a:ext cx="962092" cy="965586"/>
                  <a:chOff x="1318974" y="4764206"/>
                  <a:chExt cx="962092" cy="965586"/>
                </a:xfrm>
              </p:grpSpPr>
              <p:sp>
                <p:nvSpPr>
                  <p:cNvPr id="77" name="모서리가 둥근 직사각형 173">
                    <a:extLst>
                      <a:ext uri="{FF2B5EF4-FFF2-40B4-BE49-F238E27FC236}">
                        <a16:creationId xmlns:a16="http://schemas.microsoft.com/office/drawing/2014/main" id="{FA6D184D-A7D4-432C-8949-3714B417BB00}"/>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8" name="모서리가 둥근 직사각형 174">
                    <a:extLst>
                      <a:ext uri="{FF2B5EF4-FFF2-40B4-BE49-F238E27FC236}">
                        <a16:creationId xmlns:a16="http://schemas.microsoft.com/office/drawing/2014/main" id="{624E31CC-D241-49AE-824D-55B4F985D8E6}"/>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9" name="모서리가 둥근 직사각형 175">
                    <a:extLst>
                      <a:ext uri="{FF2B5EF4-FFF2-40B4-BE49-F238E27FC236}">
                        <a16:creationId xmlns:a16="http://schemas.microsoft.com/office/drawing/2014/main" id="{041822DA-D7A0-4AD0-A7E0-02014B7035BC}"/>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80" name="모서리가 둥근 직사각형 176">
                    <a:extLst>
                      <a:ext uri="{FF2B5EF4-FFF2-40B4-BE49-F238E27FC236}">
                        <a16:creationId xmlns:a16="http://schemas.microsoft.com/office/drawing/2014/main" id="{9A6C1B4B-0B26-4095-BF84-D49F92B75557}"/>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0" name="그룹 39">
                <a:extLst>
                  <a:ext uri="{FF2B5EF4-FFF2-40B4-BE49-F238E27FC236}">
                    <a16:creationId xmlns:a16="http://schemas.microsoft.com/office/drawing/2014/main" id="{7929132C-D2C7-49E0-A448-F0D80DBB8E9E}"/>
                  </a:ext>
                </a:extLst>
              </p:cNvPr>
              <p:cNvGrpSpPr/>
              <p:nvPr/>
            </p:nvGrpSpPr>
            <p:grpSpPr>
              <a:xfrm>
                <a:off x="3981378" y="3976173"/>
                <a:ext cx="1209030" cy="2139111"/>
                <a:chOff x="3981378" y="4011341"/>
                <a:chExt cx="1209030" cy="2139111"/>
              </a:xfrm>
            </p:grpSpPr>
            <p:sp>
              <p:nvSpPr>
                <p:cNvPr id="63" name="모서리가 둥근 직사각형 122">
                  <a:extLst>
                    <a:ext uri="{FF2B5EF4-FFF2-40B4-BE49-F238E27FC236}">
                      <a16:creationId xmlns:a16="http://schemas.microsoft.com/office/drawing/2014/main" id="{E0250352-23DA-4A02-ADEE-77B78031D9F3}"/>
                    </a:ext>
                  </a:extLst>
                </p:cNvPr>
                <p:cNvSpPr/>
                <p:nvPr/>
              </p:nvSpPr>
              <p:spPr>
                <a:xfrm>
                  <a:off x="3981378"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4" name="모서리가 둥근 직사각형 123">
                  <a:extLst>
                    <a:ext uri="{FF2B5EF4-FFF2-40B4-BE49-F238E27FC236}">
                      <a16:creationId xmlns:a16="http://schemas.microsoft.com/office/drawing/2014/main" id="{CE203CB8-2C3B-428C-A9DF-7126D7EB3D90}"/>
                    </a:ext>
                  </a:extLst>
                </p:cNvPr>
                <p:cNvSpPr/>
                <p:nvPr/>
              </p:nvSpPr>
              <p:spPr>
                <a:xfrm>
                  <a:off x="4180512" y="4011341"/>
                  <a:ext cx="839709" cy="286249"/>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65" name="모서리가 둥근 직사각형 124">
                  <a:extLst>
                    <a:ext uri="{FF2B5EF4-FFF2-40B4-BE49-F238E27FC236}">
                      <a16:creationId xmlns:a16="http://schemas.microsoft.com/office/drawing/2014/main" id="{ABE718E4-7579-4C4A-BC65-23677F60ABA1}"/>
                    </a:ext>
                  </a:extLst>
                </p:cNvPr>
                <p:cNvSpPr/>
                <p:nvPr/>
              </p:nvSpPr>
              <p:spPr>
                <a:xfrm>
                  <a:off x="4065276"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66" name="모서리가 둥근 직사각형 126">
                  <a:extLst>
                    <a:ext uri="{FF2B5EF4-FFF2-40B4-BE49-F238E27FC236}">
                      <a16:creationId xmlns:a16="http://schemas.microsoft.com/office/drawing/2014/main" id="{E6147AD2-39D1-486B-B2A3-82DBE62EA4EC}"/>
                    </a:ext>
                  </a:extLst>
                </p:cNvPr>
                <p:cNvSpPr/>
                <p:nvPr/>
              </p:nvSpPr>
              <p:spPr>
                <a:xfrm>
                  <a:off x="4168169"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3</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67" name="그룹 66">
                  <a:extLst>
                    <a:ext uri="{FF2B5EF4-FFF2-40B4-BE49-F238E27FC236}">
                      <a16:creationId xmlns:a16="http://schemas.microsoft.com/office/drawing/2014/main" id="{0F01FE72-1589-46F7-8444-A35953F865AC}"/>
                    </a:ext>
                  </a:extLst>
                </p:cNvPr>
                <p:cNvGrpSpPr/>
                <p:nvPr/>
              </p:nvGrpSpPr>
              <p:grpSpPr>
                <a:xfrm>
                  <a:off x="4104847" y="4764206"/>
                  <a:ext cx="962092" cy="965586"/>
                  <a:chOff x="1318974" y="4764206"/>
                  <a:chExt cx="962092" cy="965586"/>
                </a:xfrm>
              </p:grpSpPr>
              <p:sp>
                <p:nvSpPr>
                  <p:cNvPr id="68" name="모서리가 둥근 직사각형 178">
                    <a:extLst>
                      <a:ext uri="{FF2B5EF4-FFF2-40B4-BE49-F238E27FC236}">
                        <a16:creationId xmlns:a16="http://schemas.microsoft.com/office/drawing/2014/main" id="{2275560A-2E72-4886-8342-E4BC18386905}"/>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9" name="모서리가 둥근 직사각형 179">
                    <a:extLst>
                      <a:ext uri="{FF2B5EF4-FFF2-40B4-BE49-F238E27FC236}">
                        <a16:creationId xmlns:a16="http://schemas.microsoft.com/office/drawing/2014/main" id="{A3D6D099-9C19-4994-8AD2-0308E3A17A98}"/>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0" name="모서리가 둥근 직사각형 180">
                    <a:extLst>
                      <a:ext uri="{FF2B5EF4-FFF2-40B4-BE49-F238E27FC236}">
                        <a16:creationId xmlns:a16="http://schemas.microsoft.com/office/drawing/2014/main" id="{E357C861-8050-42FD-AE8A-5CEBACA11BCD}"/>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1" name="모서리가 둥근 직사각형 181">
                    <a:extLst>
                      <a:ext uri="{FF2B5EF4-FFF2-40B4-BE49-F238E27FC236}">
                        <a16:creationId xmlns:a16="http://schemas.microsoft.com/office/drawing/2014/main" id="{277E7799-72A6-4FB3-B9E7-EF6DA51309F4}"/>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1" name="그룹 40">
                <a:extLst>
                  <a:ext uri="{FF2B5EF4-FFF2-40B4-BE49-F238E27FC236}">
                    <a16:creationId xmlns:a16="http://schemas.microsoft.com/office/drawing/2014/main" id="{DBD409FD-5535-4640-93BD-915F3CA9271A}"/>
                  </a:ext>
                </a:extLst>
              </p:cNvPr>
              <p:cNvGrpSpPr/>
              <p:nvPr/>
            </p:nvGrpSpPr>
            <p:grpSpPr>
              <a:xfrm>
                <a:off x="5385142" y="3976173"/>
                <a:ext cx="1209030" cy="2139111"/>
                <a:chOff x="5385142" y="4011341"/>
                <a:chExt cx="1209030" cy="2139111"/>
              </a:xfrm>
            </p:grpSpPr>
            <p:sp>
              <p:nvSpPr>
                <p:cNvPr id="54" name="모서리가 둥근 직사각형 132">
                  <a:extLst>
                    <a:ext uri="{FF2B5EF4-FFF2-40B4-BE49-F238E27FC236}">
                      <a16:creationId xmlns:a16="http://schemas.microsoft.com/office/drawing/2014/main" id="{A3EB31F5-4DEA-434A-B414-C9C081BB5A0E}"/>
                    </a:ext>
                  </a:extLst>
                </p:cNvPr>
                <p:cNvSpPr/>
                <p:nvPr/>
              </p:nvSpPr>
              <p:spPr>
                <a:xfrm>
                  <a:off x="5385142"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5" name="모서리가 둥근 직사각형 133">
                  <a:extLst>
                    <a:ext uri="{FF2B5EF4-FFF2-40B4-BE49-F238E27FC236}">
                      <a16:creationId xmlns:a16="http://schemas.microsoft.com/office/drawing/2014/main" id="{8850C7F8-7813-4BC8-B1C9-60B9D4BC6B3F}"/>
                    </a:ext>
                  </a:extLst>
                </p:cNvPr>
                <p:cNvSpPr/>
                <p:nvPr/>
              </p:nvSpPr>
              <p:spPr>
                <a:xfrm>
                  <a:off x="5584276" y="4011341"/>
                  <a:ext cx="818342" cy="286249"/>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56" name="모서리가 둥근 직사각형 134">
                  <a:extLst>
                    <a:ext uri="{FF2B5EF4-FFF2-40B4-BE49-F238E27FC236}">
                      <a16:creationId xmlns:a16="http://schemas.microsoft.com/office/drawing/2014/main" id="{F74B40E7-BAD9-4308-84AE-72F55BA644A2}"/>
                    </a:ext>
                  </a:extLst>
                </p:cNvPr>
                <p:cNvSpPr/>
                <p:nvPr/>
              </p:nvSpPr>
              <p:spPr>
                <a:xfrm>
                  <a:off x="5469040" y="4409787"/>
                  <a:ext cx="1041234" cy="2384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Data Node</a:t>
                  </a:r>
                  <a:endParaRPr lang="ko-KR" altLang="en-US" sz="1100" dirty="0">
                    <a:solidFill>
                      <a:srgbClr val="0043B2"/>
                    </a:solidFill>
                    <a:latin typeface="SamsungOne 700" panose="020B0803030303020204" pitchFamily="34" charset="0"/>
                    <a:ea typeface="SamsungOne-700C" panose="020B0806030303020204" pitchFamily="34" charset="0"/>
                  </a:endParaRPr>
                </a:p>
              </p:txBody>
            </p:sp>
            <p:sp>
              <p:nvSpPr>
                <p:cNvPr id="57" name="모서리가 둥근 직사각형 136">
                  <a:extLst>
                    <a:ext uri="{FF2B5EF4-FFF2-40B4-BE49-F238E27FC236}">
                      <a16:creationId xmlns:a16="http://schemas.microsoft.com/office/drawing/2014/main" id="{729D97BC-361C-430D-A216-BEF70E8DEA8E}"/>
                    </a:ext>
                  </a:extLst>
                </p:cNvPr>
                <p:cNvSpPr/>
                <p:nvPr/>
              </p:nvSpPr>
              <p:spPr>
                <a:xfrm>
                  <a:off x="5571933"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4</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58" name="그룹 57">
                  <a:extLst>
                    <a:ext uri="{FF2B5EF4-FFF2-40B4-BE49-F238E27FC236}">
                      <a16:creationId xmlns:a16="http://schemas.microsoft.com/office/drawing/2014/main" id="{1F7B1ED8-A6A5-4ABB-9CBB-46DF4D3CA528}"/>
                    </a:ext>
                  </a:extLst>
                </p:cNvPr>
                <p:cNvGrpSpPr/>
                <p:nvPr/>
              </p:nvGrpSpPr>
              <p:grpSpPr>
                <a:xfrm>
                  <a:off x="5508611" y="4764206"/>
                  <a:ext cx="962092" cy="965586"/>
                  <a:chOff x="1318974" y="4764206"/>
                  <a:chExt cx="962092" cy="965586"/>
                </a:xfrm>
              </p:grpSpPr>
              <p:sp>
                <p:nvSpPr>
                  <p:cNvPr id="59" name="모서리가 둥근 직사각형 183">
                    <a:extLst>
                      <a:ext uri="{FF2B5EF4-FFF2-40B4-BE49-F238E27FC236}">
                        <a16:creationId xmlns:a16="http://schemas.microsoft.com/office/drawing/2014/main" id="{322CFFE1-A099-4D7D-BFD5-75F1FFDE26C8}"/>
                      </a:ext>
                    </a:extLst>
                  </p:cNvPr>
                  <p:cNvSpPr/>
                  <p:nvPr/>
                </p:nvSpPr>
                <p:spPr>
                  <a:xfrm>
                    <a:off x="1318974" y="476420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0" name="모서리가 둥근 직사각형 184">
                    <a:extLst>
                      <a:ext uri="{FF2B5EF4-FFF2-40B4-BE49-F238E27FC236}">
                        <a16:creationId xmlns:a16="http://schemas.microsoft.com/office/drawing/2014/main" id="{A45E192A-5F5E-4C13-AC00-E4835EFD338B}"/>
                      </a:ext>
                    </a:extLst>
                  </p:cNvPr>
                  <p:cNvSpPr/>
                  <p:nvPr/>
                </p:nvSpPr>
                <p:spPr>
                  <a:xfrm>
                    <a:off x="1318974" y="500482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1" name="모서리가 둥근 직사각형 185">
                    <a:extLst>
                      <a:ext uri="{FF2B5EF4-FFF2-40B4-BE49-F238E27FC236}">
                        <a16:creationId xmlns:a16="http://schemas.microsoft.com/office/drawing/2014/main" id="{6313866B-C393-4F12-80FC-BB04D92D2604}"/>
                      </a:ext>
                    </a:extLst>
                  </p:cNvPr>
                  <p:cNvSpPr/>
                  <p:nvPr/>
                </p:nvSpPr>
                <p:spPr>
                  <a:xfrm>
                    <a:off x="1318974" y="524647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62" name="모서리가 둥근 직사각형 186">
                    <a:extLst>
                      <a:ext uri="{FF2B5EF4-FFF2-40B4-BE49-F238E27FC236}">
                        <a16:creationId xmlns:a16="http://schemas.microsoft.com/office/drawing/2014/main" id="{2A45322F-BB0E-483B-B62F-3F422F496045}"/>
                      </a:ext>
                    </a:extLst>
                  </p:cNvPr>
                  <p:cNvSpPr/>
                  <p:nvPr/>
                </p:nvSpPr>
                <p:spPr>
                  <a:xfrm>
                    <a:off x="1318974" y="548813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grpSp>
            <p:nvGrpSpPr>
              <p:cNvPr id="42" name="그룹 41">
                <a:extLst>
                  <a:ext uri="{FF2B5EF4-FFF2-40B4-BE49-F238E27FC236}">
                    <a16:creationId xmlns:a16="http://schemas.microsoft.com/office/drawing/2014/main" id="{1A108EBA-B9BC-438F-BEF2-65E942009F8B}"/>
                  </a:ext>
                </a:extLst>
              </p:cNvPr>
              <p:cNvGrpSpPr/>
              <p:nvPr/>
            </p:nvGrpSpPr>
            <p:grpSpPr>
              <a:xfrm>
                <a:off x="7266836" y="3976173"/>
                <a:ext cx="1209030" cy="2139111"/>
                <a:chOff x="7266836" y="4011341"/>
                <a:chExt cx="1209030" cy="2139111"/>
              </a:xfrm>
            </p:grpSpPr>
            <p:sp>
              <p:nvSpPr>
                <p:cNvPr id="44" name="모서리가 둥근 직사각형 156">
                  <a:extLst>
                    <a:ext uri="{FF2B5EF4-FFF2-40B4-BE49-F238E27FC236}">
                      <a16:creationId xmlns:a16="http://schemas.microsoft.com/office/drawing/2014/main" id="{BCD15BBC-072C-4B57-9F87-033A9B0DF9B0}"/>
                    </a:ext>
                  </a:extLst>
                </p:cNvPr>
                <p:cNvSpPr/>
                <p:nvPr/>
              </p:nvSpPr>
              <p:spPr>
                <a:xfrm>
                  <a:off x="7266836" y="4177740"/>
                  <a:ext cx="1209030" cy="1950498"/>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45" name="모서리가 둥근 직사각형 157">
                  <a:extLst>
                    <a:ext uri="{FF2B5EF4-FFF2-40B4-BE49-F238E27FC236}">
                      <a16:creationId xmlns:a16="http://schemas.microsoft.com/office/drawing/2014/main" id="{8D38BC39-6248-40EB-BB14-5FA5F9E37168}"/>
                    </a:ext>
                  </a:extLst>
                </p:cNvPr>
                <p:cNvSpPr/>
                <p:nvPr/>
              </p:nvSpPr>
              <p:spPr>
                <a:xfrm>
                  <a:off x="7431680" y="4011341"/>
                  <a:ext cx="886427" cy="291905"/>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46" name="모서리가 둥근 직사각형 160">
                  <a:extLst>
                    <a:ext uri="{FF2B5EF4-FFF2-40B4-BE49-F238E27FC236}">
                      <a16:creationId xmlns:a16="http://schemas.microsoft.com/office/drawing/2014/main" id="{72E6A80B-10B1-495B-8CEA-8BFDBE6D0D7B}"/>
                    </a:ext>
                  </a:extLst>
                </p:cNvPr>
                <p:cNvSpPr/>
                <p:nvPr/>
              </p:nvSpPr>
              <p:spPr>
                <a:xfrm>
                  <a:off x="7453627" y="5911953"/>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N</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47" name="그룹 46">
                  <a:extLst>
                    <a:ext uri="{FF2B5EF4-FFF2-40B4-BE49-F238E27FC236}">
                      <a16:creationId xmlns:a16="http://schemas.microsoft.com/office/drawing/2014/main" id="{D186A476-10CF-4AD0-97CE-8DC4CE8F6077}"/>
                    </a:ext>
                  </a:extLst>
                </p:cNvPr>
                <p:cNvGrpSpPr/>
                <p:nvPr/>
              </p:nvGrpSpPr>
              <p:grpSpPr>
                <a:xfrm>
                  <a:off x="7390305" y="4406426"/>
                  <a:ext cx="962092" cy="1447859"/>
                  <a:chOff x="7381821" y="4424010"/>
                  <a:chExt cx="962092" cy="1447859"/>
                </a:xfrm>
              </p:grpSpPr>
              <p:sp>
                <p:nvSpPr>
                  <p:cNvPr id="48" name="모서리가 둥근 직사각형 188">
                    <a:extLst>
                      <a:ext uri="{FF2B5EF4-FFF2-40B4-BE49-F238E27FC236}">
                        <a16:creationId xmlns:a16="http://schemas.microsoft.com/office/drawing/2014/main" id="{953DC4BD-B267-42A1-BB14-8C94EF5EDFAB}"/>
                      </a:ext>
                    </a:extLst>
                  </p:cNvPr>
                  <p:cNvSpPr/>
                  <p:nvPr/>
                </p:nvSpPr>
                <p:spPr>
                  <a:xfrm>
                    <a:off x="7381821" y="44240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49" name="모서리가 둥근 직사각형 189">
                    <a:extLst>
                      <a:ext uri="{FF2B5EF4-FFF2-40B4-BE49-F238E27FC236}">
                        <a16:creationId xmlns:a16="http://schemas.microsoft.com/office/drawing/2014/main" id="{ECD8BF01-A5E8-4ED4-BDB0-F772DC7858F3}"/>
                      </a:ext>
                    </a:extLst>
                  </p:cNvPr>
                  <p:cNvSpPr/>
                  <p:nvPr/>
                </p:nvSpPr>
                <p:spPr>
                  <a:xfrm>
                    <a:off x="7381821" y="4664629"/>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0" name="모서리가 둥근 직사각형 190">
                    <a:extLst>
                      <a:ext uri="{FF2B5EF4-FFF2-40B4-BE49-F238E27FC236}">
                        <a16:creationId xmlns:a16="http://schemas.microsoft.com/office/drawing/2014/main" id="{7784998E-9A58-4A8D-A4BE-F507860DE927}"/>
                      </a:ext>
                    </a:extLst>
                  </p:cNvPr>
                  <p:cNvSpPr/>
                  <p:nvPr/>
                </p:nvSpPr>
                <p:spPr>
                  <a:xfrm>
                    <a:off x="7381821" y="4906283"/>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1" name="모서리가 둥근 직사각형 191">
                    <a:extLst>
                      <a:ext uri="{FF2B5EF4-FFF2-40B4-BE49-F238E27FC236}">
                        <a16:creationId xmlns:a16="http://schemas.microsoft.com/office/drawing/2014/main" id="{4EF75E72-9EF3-4258-A8D6-C50682E3B66C}"/>
                      </a:ext>
                    </a:extLst>
                  </p:cNvPr>
                  <p:cNvSpPr/>
                  <p:nvPr/>
                </p:nvSpPr>
                <p:spPr>
                  <a:xfrm>
                    <a:off x="7381821" y="514793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2" name="모서리가 둥근 직사각형 192">
                    <a:extLst>
                      <a:ext uri="{FF2B5EF4-FFF2-40B4-BE49-F238E27FC236}">
                        <a16:creationId xmlns:a16="http://schemas.microsoft.com/office/drawing/2014/main" id="{B8D051FF-55A9-4CE8-83BB-CA94E0D7E7DA}"/>
                      </a:ext>
                    </a:extLst>
                  </p:cNvPr>
                  <p:cNvSpPr/>
                  <p:nvPr/>
                </p:nvSpPr>
                <p:spPr>
                  <a:xfrm>
                    <a:off x="7381821" y="5388556"/>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3" name="모서리가 둥근 직사각형 193">
                    <a:extLst>
                      <a:ext uri="{FF2B5EF4-FFF2-40B4-BE49-F238E27FC236}">
                        <a16:creationId xmlns:a16="http://schemas.microsoft.com/office/drawing/2014/main" id="{961BB321-2CCD-4D43-8A04-438ED7467322}"/>
                      </a:ext>
                    </a:extLst>
                  </p:cNvPr>
                  <p:cNvSpPr/>
                  <p:nvPr/>
                </p:nvSpPr>
                <p:spPr>
                  <a:xfrm>
                    <a:off x="7381821" y="563021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rgbClr val="0043B2"/>
                        </a:solidFill>
                        <a:latin typeface="SamsungOne 400" panose="020B0503030303020204" pitchFamily="34" charset="0"/>
                        <a:ea typeface="SamsungOne 400" panose="020B0503030303020204" pitchFamily="34" charset="0"/>
                      </a:rPr>
                      <a:t>DN + TT</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grpSp>
          <p:cxnSp>
            <p:nvCxnSpPr>
              <p:cNvPr id="43" name="직선 연결선 42">
                <a:extLst>
                  <a:ext uri="{FF2B5EF4-FFF2-40B4-BE49-F238E27FC236}">
                    <a16:creationId xmlns:a16="http://schemas.microsoft.com/office/drawing/2014/main" id="{8E885740-DA3E-4F3C-8398-6F364AB5F8D3}"/>
                  </a:ext>
                </a:extLst>
              </p:cNvPr>
              <p:cNvCxnSpPr/>
              <p:nvPr/>
            </p:nvCxnSpPr>
            <p:spPr>
              <a:xfrm>
                <a:off x="6727970" y="5095185"/>
                <a:ext cx="411384" cy="0"/>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11" name="Group 17">
              <a:extLst>
                <a:ext uri="{FF2B5EF4-FFF2-40B4-BE49-F238E27FC236}">
                  <a16:creationId xmlns:a16="http://schemas.microsoft.com/office/drawing/2014/main" id="{EFD0CDCC-AD1B-42E2-97FD-A8CC95B14806}"/>
                </a:ext>
              </a:extLst>
            </p:cNvPr>
            <p:cNvGrpSpPr/>
            <p:nvPr/>
          </p:nvGrpSpPr>
          <p:grpSpPr>
            <a:xfrm>
              <a:off x="1880144" y="4556562"/>
              <a:ext cx="313110" cy="643581"/>
              <a:chOff x="160866" y="5357212"/>
              <a:chExt cx="814861" cy="722646"/>
            </a:xfrm>
          </p:grpSpPr>
          <p:sp>
            <p:nvSpPr>
              <p:cNvPr id="29" name="Rectangle 46">
                <a:extLst>
                  <a:ext uri="{FF2B5EF4-FFF2-40B4-BE49-F238E27FC236}">
                    <a16:creationId xmlns:a16="http://schemas.microsoft.com/office/drawing/2014/main" id="{38D03B33-F84C-412F-A8CF-1C5447806A97}"/>
                  </a:ext>
                </a:extLst>
              </p:cNvPr>
              <p:cNvSpPr/>
              <p:nvPr/>
            </p:nvSpPr>
            <p:spPr>
              <a:xfrm>
                <a:off x="169504" y="5357212"/>
                <a:ext cx="216024" cy="184666"/>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Rectangle 53">
                <a:extLst>
                  <a:ext uri="{FF2B5EF4-FFF2-40B4-BE49-F238E27FC236}">
                    <a16:creationId xmlns:a16="http://schemas.microsoft.com/office/drawing/2014/main" id="{644E2DFE-51BA-4B4B-9330-51B9719B03AE}"/>
                  </a:ext>
                </a:extLst>
              </p:cNvPr>
              <p:cNvSpPr/>
              <p:nvPr/>
            </p:nvSpPr>
            <p:spPr>
              <a:xfrm>
                <a:off x="465272" y="5357212"/>
                <a:ext cx="216024" cy="18466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Rectangle 60">
                <a:extLst>
                  <a:ext uri="{FF2B5EF4-FFF2-40B4-BE49-F238E27FC236}">
                    <a16:creationId xmlns:a16="http://schemas.microsoft.com/office/drawing/2014/main" id="{528887E9-FC45-4BD6-8C91-A0CF123B24F9}"/>
                  </a:ext>
                </a:extLst>
              </p:cNvPr>
              <p:cNvSpPr/>
              <p:nvPr/>
            </p:nvSpPr>
            <p:spPr>
              <a:xfrm>
                <a:off x="759703" y="5895190"/>
                <a:ext cx="216024" cy="184665"/>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Rectangle 63">
                <a:extLst>
                  <a:ext uri="{FF2B5EF4-FFF2-40B4-BE49-F238E27FC236}">
                    <a16:creationId xmlns:a16="http://schemas.microsoft.com/office/drawing/2014/main" id="{C77B8765-C8D6-4595-A1C8-9A48F6F72353}"/>
                  </a:ext>
                </a:extLst>
              </p:cNvPr>
              <p:cNvSpPr/>
              <p:nvPr/>
            </p:nvSpPr>
            <p:spPr>
              <a:xfrm>
                <a:off x="465272" y="5895191"/>
                <a:ext cx="216024" cy="18466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Rectangle 64">
                <a:extLst>
                  <a:ext uri="{FF2B5EF4-FFF2-40B4-BE49-F238E27FC236}">
                    <a16:creationId xmlns:a16="http://schemas.microsoft.com/office/drawing/2014/main" id="{30DB11C8-48F6-439E-A2A5-FDD2FB4405EE}"/>
                  </a:ext>
                </a:extLst>
              </p:cNvPr>
              <p:cNvSpPr/>
              <p:nvPr/>
            </p:nvSpPr>
            <p:spPr>
              <a:xfrm>
                <a:off x="160866" y="5895193"/>
                <a:ext cx="216024" cy="184665"/>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2" name="Group 4095">
              <a:extLst>
                <a:ext uri="{FF2B5EF4-FFF2-40B4-BE49-F238E27FC236}">
                  <a16:creationId xmlns:a16="http://schemas.microsoft.com/office/drawing/2014/main" id="{D0F8A697-D1BC-4107-B0A9-39B3BD734B36}"/>
                </a:ext>
              </a:extLst>
            </p:cNvPr>
            <p:cNvGrpSpPr/>
            <p:nvPr/>
          </p:nvGrpSpPr>
          <p:grpSpPr>
            <a:xfrm>
              <a:off x="3289485" y="4563010"/>
              <a:ext cx="320622" cy="656845"/>
              <a:chOff x="1809701" y="5367914"/>
              <a:chExt cx="779470" cy="703840"/>
            </a:xfrm>
          </p:grpSpPr>
          <p:sp>
            <p:nvSpPr>
              <p:cNvPr id="21" name="Rectangle 59">
                <a:extLst>
                  <a:ext uri="{FF2B5EF4-FFF2-40B4-BE49-F238E27FC236}">
                    <a16:creationId xmlns:a16="http://schemas.microsoft.com/office/drawing/2014/main" id="{CFA036AD-BD65-4C2D-9BE6-5DC96D6B7572}"/>
                  </a:ext>
                </a:extLst>
              </p:cNvPr>
              <p:cNvSpPr/>
              <p:nvPr/>
            </p:nvSpPr>
            <p:spPr>
              <a:xfrm>
                <a:off x="2092294" y="5367914"/>
                <a:ext cx="216024" cy="184666"/>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Rectangle 50">
                <a:extLst>
                  <a:ext uri="{FF2B5EF4-FFF2-40B4-BE49-F238E27FC236}">
                    <a16:creationId xmlns:a16="http://schemas.microsoft.com/office/drawing/2014/main" id="{DD95FDE5-51C6-4C50-8459-6F44D0D500B1}"/>
                  </a:ext>
                </a:extLst>
              </p:cNvPr>
              <p:cNvSpPr/>
              <p:nvPr/>
            </p:nvSpPr>
            <p:spPr>
              <a:xfrm>
                <a:off x="1821376" y="5367914"/>
                <a:ext cx="216024" cy="18466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Rectangle 51">
                <a:extLst>
                  <a:ext uri="{FF2B5EF4-FFF2-40B4-BE49-F238E27FC236}">
                    <a16:creationId xmlns:a16="http://schemas.microsoft.com/office/drawing/2014/main" id="{D6242E84-927F-438F-9FAC-044DB9A88BE1}"/>
                  </a:ext>
                </a:extLst>
              </p:cNvPr>
              <p:cNvSpPr/>
              <p:nvPr/>
            </p:nvSpPr>
            <p:spPr>
              <a:xfrm>
                <a:off x="1809701" y="5628312"/>
                <a:ext cx="216024" cy="184666"/>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Rectangle 56">
                <a:extLst>
                  <a:ext uri="{FF2B5EF4-FFF2-40B4-BE49-F238E27FC236}">
                    <a16:creationId xmlns:a16="http://schemas.microsoft.com/office/drawing/2014/main" id="{7D16595A-C67B-4B38-AF41-98072CB09BBE}"/>
                  </a:ext>
                </a:extLst>
              </p:cNvPr>
              <p:cNvSpPr/>
              <p:nvPr/>
            </p:nvSpPr>
            <p:spPr>
              <a:xfrm>
                <a:off x="2373147" y="5887088"/>
                <a:ext cx="216024" cy="1846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Rectangle 58">
                <a:extLst>
                  <a:ext uri="{FF2B5EF4-FFF2-40B4-BE49-F238E27FC236}">
                    <a16:creationId xmlns:a16="http://schemas.microsoft.com/office/drawing/2014/main" id="{9C45ADFF-9269-4F46-A314-98B6A776043D}"/>
                  </a:ext>
                </a:extLst>
              </p:cNvPr>
              <p:cNvSpPr/>
              <p:nvPr/>
            </p:nvSpPr>
            <p:spPr>
              <a:xfrm>
                <a:off x="2092294" y="5628312"/>
                <a:ext cx="216024" cy="184666"/>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Rectangle 61">
                <a:extLst>
                  <a:ext uri="{FF2B5EF4-FFF2-40B4-BE49-F238E27FC236}">
                    <a16:creationId xmlns:a16="http://schemas.microsoft.com/office/drawing/2014/main" id="{567F9A57-A1AA-449C-8B82-966CB9A4ED46}"/>
                  </a:ext>
                </a:extLst>
              </p:cNvPr>
              <p:cNvSpPr/>
              <p:nvPr/>
            </p:nvSpPr>
            <p:spPr>
              <a:xfrm>
                <a:off x="2093374" y="5887088"/>
                <a:ext cx="216024" cy="18466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Rectangle 65">
                <a:extLst>
                  <a:ext uri="{FF2B5EF4-FFF2-40B4-BE49-F238E27FC236}">
                    <a16:creationId xmlns:a16="http://schemas.microsoft.com/office/drawing/2014/main" id="{4FF6B84E-ABE3-45EB-91F8-B4B9EE43D704}"/>
                  </a:ext>
                </a:extLst>
              </p:cNvPr>
              <p:cNvSpPr/>
              <p:nvPr/>
            </p:nvSpPr>
            <p:spPr>
              <a:xfrm>
                <a:off x="1821669" y="5887088"/>
                <a:ext cx="216024" cy="184666"/>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Rectangle 66">
                <a:extLst>
                  <a:ext uri="{FF2B5EF4-FFF2-40B4-BE49-F238E27FC236}">
                    <a16:creationId xmlns:a16="http://schemas.microsoft.com/office/drawing/2014/main" id="{B7FE0A75-8572-4017-ACE6-BFA4C511C26A}"/>
                  </a:ext>
                </a:extLst>
              </p:cNvPr>
              <p:cNvSpPr/>
              <p:nvPr/>
            </p:nvSpPr>
            <p:spPr>
              <a:xfrm>
                <a:off x="2373147" y="5628312"/>
                <a:ext cx="216024" cy="184666"/>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13" name="Group 4096">
              <a:extLst>
                <a:ext uri="{FF2B5EF4-FFF2-40B4-BE49-F238E27FC236}">
                  <a16:creationId xmlns:a16="http://schemas.microsoft.com/office/drawing/2014/main" id="{BA3C5447-6511-48A3-A290-0D4E2ABDF84A}"/>
                </a:ext>
              </a:extLst>
            </p:cNvPr>
            <p:cNvGrpSpPr/>
            <p:nvPr/>
          </p:nvGrpSpPr>
          <p:grpSpPr>
            <a:xfrm>
              <a:off x="6096002" y="4554592"/>
              <a:ext cx="307997" cy="643283"/>
              <a:chOff x="1066672" y="3374790"/>
              <a:chExt cx="804862" cy="705346"/>
            </a:xfrm>
          </p:grpSpPr>
          <p:sp>
            <p:nvSpPr>
              <p:cNvPr id="14" name="Rectangle 43">
                <a:extLst>
                  <a:ext uri="{FF2B5EF4-FFF2-40B4-BE49-F238E27FC236}">
                    <a16:creationId xmlns:a16="http://schemas.microsoft.com/office/drawing/2014/main" id="{EE5D195D-A2AA-4371-A895-032212AB99E3}"/>
                  </a:ext>
                </a:extLst>
              </p:cNvPr>
              <p:cNvSpPr/>
              <p:nvPr/>
            </p:nvSpPr>
            <p:spPr>
              <a:xfrm>
                <a:off x="1066672" y="3895470"/>
                <a:ext cx="216024" cy="18466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Rectangle 44">
                <a:extLst>
                  <a:ext uri="{FF2B5EF4-FFF2-40B4-BE49-F238E27FC236}">
                    <a16:creationId xmlns:a16="http://schemas.microsoft.com/office/drawing/2014/main" id="{10CD445F-4733-45B1-BFF1-D71D32934EA0}"/>
                  </a:ext>
                </a:extLst>
              </p:cNvPr>
              <p:cNvSpPr/>
              <p:nvPr/>
            </p:nvSpPr>
            <p:spPr>
              <a:xfrm>
                <a:off x="1066672" y="3637956"/>
                <a:ext cx="216024" cy="184666"/>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ectangle 45">
                <a:extLst>
                  <a:ext uri="{FF2B5EF4-FFF2-40B4-BE49-F238E27FC236}">
                    <a16:creationId xmlns:a16="http://schemas.microsoft.com/office/drawing/2014/main" id="{444F08E1-010F-420A-84B1-F53EE020794C}"/>
                  </a:ext>
                </a:extLst>
              </p:cNvPr>
              <p:cNvSpPr/>
              <p:nvPr/>
            </p:nvSpPr>
            <p:spPr>
              <a:xfrm>
                <a:off x="1066672" y="3374790"/>
                <a:ext cx="216024" cy="184666"/>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accent6">
                      <a:lumMod val="50000"/>
                    </a:schemeClr>
                  </a:solidFill>
                </a:endParaRPr>
              </a:p>
            </p:txBody>
          </p:sp>
          <p:sp>
            <p:nvSpPr>
              <p:cNvPr id="17" name="Rectangle 48">
                <a:extLst>
                  <a:ext uri="{FF2B5EF4-FFF2-40B4-BE49-F238E27FC236}">
                    <a16:creationId xmlns:a16="http://schemas.microsoft.com/office/drawing/2014/main" id="{7872A631-BDE1-464C-9FD5-6681E9B7EF97}"/>
                  </a:ext>
                </a:extLst>
              </p:cNvPr>
              <p:cNvSpPr/>
              <p:nvPr/>
            </p:nvSpPr>
            <p:spPr>
              <a:xfrm>
                <a:off x="1655510" y="3895470"/>
                <a:ext cx="216024" cy="18466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Rectangle 49">
                <a:extLst>
                  <a:ext uri="{FF2B5EF4-FFF2-40B4-BE49-F238E27FC236}">
                    <a16:creationId xmlns:a16="http://schemas.microsoft.com/office/drawing/2014/main" id="{79B00924-1DB1-4E88-AC23-48945342CB94}"/>
                  </a:ext>
                </a:extLst>
              </p:cNvPr>
              <p:cNvSpPr/>
              <p:nvPr/>
            </p:nvSpPr>
            <p:spPr>
              <a:xfrm>
                <a:off x="1651902" y="3374790"/>
                <a:ext cx="216024" cy="18466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54">
                <a:extLst>
                  <a:ext uri="{FF2B5EF4-FFF2-40B4-BE49-F238E27FC236}">
                    <a16:creationId xmlns:a16="http://schemas.microsoft.com/office/drawing/2014/main" id="{B5D29C62-9E21-465F-AA6C-56A83CDD1831}"/>
                  </a:ext>
                </a:extLst>
              </p:cNvPr>
              <p:cNvSpPr/>
              <p:nvPr/>
            </p:nvSpPr>
            <p:spPr>
              <a:xfrm>
                <a:off x="1356812" y="3374790"/>
                <a:ext cx="216024" cy="184666"/>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Rectangle 55">
                <a:extLst>
                  <a:ext uri="{FF2B5EF4-FFF2-40B4-BE49-F238E27FC236}">
                    <a16:creationId xmlns:a16="http://schemas.microsoft.com/office/drawing/2014/main" id="{99A55880-EA89-48EA-BDB9-E734EFC69F38}"/>
                  </a:ext>
                </a:extLst>
              </p:cNvPr>
              <p:cNvSpPr/>
              <p:nvPr/>
            </p:nvSpPr>
            <p:spPr>
              <a:xfrm>
                <a:off x="1356812" y="3895470"/>
                <a:ext cx="216024" cy="18466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Tree>
    <p:extLst>
      <p:ext uri="{BB962C8B-B14F-4D97-AF65-F5344CB8AC3E}">
        <p14:creationId xmlns:p14="http://schemas.microsoft.com/office/powerpoint/2010/main" val="2952247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a:ea typeface="SamsungOneKorean 400" panose="020B0503030303020204" pitchFamily="50" charset="-127"/>
              </a:rPr>
              <a:t>Hadoop </a:t>
            </a:r>
            <a:r>
              <a:rPr lang="en-US" altLang="ko-KR" dirty="0" err="1">
                <a:ea typeface="SamsungOneKorean 400" panose="020B0503030303020204" pitchFamily="50" charset="-127"/>
              </a:rPr>
              <a:t>giải</a:t>
            </a:r>
            <a:r>
              <a:rPr lang="en-US" altLang="ko-KR" dirty="0">
                <a:ea typeface="SamsungOneKorean 400" panose="020B0503030303020204" pitchFamily="50" charset="-127"/>
              </a:rPr>
              <a:t> </a:t>
            </a:r>
            <a:r>
              <a:rPr lang="en-US" altLang="ko-KR" dirty="0" err="1">
                <a:ea typeface="SamsungOneKorean 400" panose="020B0503030303020204" pitchFamily="50" charset="-127"/>
              </a:rPr>
              <a:t>quyết</a:t>
            </a:r>
            <a:r>
              <a:rPr lang="en-US" altLang="ko-KR" dirty="0">
                <a:ea typeface="SamsungOneKorean 400" panose="020B0503030303020204" pitchFamily="50" charset="-127"/>
              </a:rPr>
              <a:t>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thách</a:t>
            </a:r>
            <a:r>
              <a:rPr lang="en-US" altLang="ko-KR" dirty="0">
                <a:ea typeface="SamsungOneKorean 400" panose="020B0503030303020204" pitchFamily="50" charset="-127"/>
              </a:rPr>
              <a:t> </a:t>
            </a:r>
            <a:r>
              <a:rPr lang="en-US" altLang="ko-KR" dirty="0" err="1">
                <a:ea typeface="SamsungOneKorean 400" panose="020B0503030303020204" pitchFamily="50" charset="-127"/>
              </a:rPr>
              <a:t>thức</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điện</a:t>
            </a:r>
            <a:r>
              <a:rPr lang="en-US" altLang="ko-KR" dirty="0"/>
              <a:t> </a:t>
            </a:r>
            <a:r>
              <a:rPr lang="en-US" altLang="ko-KR" dirty="0" err="1"/>
              <a:t>toán</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mới</a:t>
            </a:r>
            <a:endParaRPr lang="en-US" altLang="ko-KR" dirty="0"/>
          </a:p>
          <a:p>
            <a:pPr lvl="1"/>
            <a:r>
              <a:rPr lang="vi-VN" altLang="ko-KR" dirty="0"/>
              <a:t>Xử lý dữ liệu nơi nó được lưu trữ</a:t>
            </a:r>
          </a:p>
          <a:p>
            <a:pPr lvl="1"/>
            <a:r>
              <a:rPr lang="vi-VN" altLang="ko-KR" dirty="0"/>
              <a:t>Sử dụng daemon dựa trên phần mềm thay vì phần cứng để giải quyết các thách thức của điện toán phân tán</a:t>
            </a:r>
          </a:p>
          <a:p>
            <a:pPr lvl="1"/>
            <a:r>
              <a:rPr lang="vi-VN" altLang="ko-KR" dirty="0"/>
              <a:t>Kiến trúc Master-Slave nơi các nô lệ có thể được thêm vào để mở rộng nền tảng</a:t>
            </a:r>
          </a:p>
          <a:p>
            <a:pPr lvl="1"/>
            <a:r>
              <a:rPr lang="vi-VN" altLang="ko-KR" dirty="0"/>
              <a:t>Cung cấp một nền tảng nơi các nhà phát triển và người dùng có thể tập trung vào việc xử lý dữ liệu mà không phải lo lắng về các nhiệm vụ quản lý liên quan đến nền tảng</a:t>
            </a:r>
            <a:endParaRPr lang="ko-KR" altLang="en-US" dirty="0"/>
          </a:p>
        </p:txBody>
      </p:sp>
    </p:spTree>
    <p:extLst>
      <p:ext uri="{BB962C8B-B14F-4D97-AF65-F5344CB8AC3E}">
        <p14:creationId xmlns:p14="http://schemas.microsoft.com/office/powerpoint/2010/main" val="2280045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Nguồn</a:t>
            </a:r>
            <a:r>
              <a:rPr lang="en-US" altLang="ko-KR" dirty="0">
                <a:ea typeface="SamsungOneKorean 400" panose="020B0503030303020204" pitchFamily="50" charset="-127"/>
              </a:rPr>
              <a:t> </a:t>
            </a:r>
            <a:r>
              <a:rPr lang="en-US" altLang="ko-KR" dirty="0" err="1">
                <a:ea typeface="SamsungOneKorean 400" panose="020B0503030303020204" pitchFamily="50" charset="-127"/>
              </a:rPr>
              <a:t>gốc</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Hadoop</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Lịch</a:t>
            </a:r>
            <a:r>
              <a:rPr lang="en-US" altLang="ko-KR" dirty="0"/>
              <a:t> </a:t>
            </a:r>
            <a:r>
              <a:rPr lang="en-US" altLang="ko-KR" dirty="0" err="1"/>
              <a:t>sử</a:t>
            </a:r>
            <a:r>
              <a:rPr lang="en-US" altLang="ko-KR" dirty="0"/>
              <a:t> </a:t>
            </a:r>
            <a:r>
              <a:rPr lang="en-US" altLang="ko-KR" dirty="0" err="1"/>
              <a:t>của</a:t>
            </a:r>
            <a:r>
              <a:rPr lang="en-US" altLang="ko-KR" dirty="0"/>
              <a:t> Hadoop </a:t>
            </a:r>
            <a:r>
              <a:rPr lang="en-US" altLang="ko-KR" dirty="0" err="1"/>
              <a:t>trong</a:t>
            </a:r>
            <a:r>
              <a:rPr lang="en-US" altLang="ko-KR" dirty="0"/>
              <a:t> </a:t>
            </a:r>
            <a:r>
              <a:rPr lang="en-US" altLang="ko-KR" dirty="0" err="1"/>
              <a:t>những</a:t>
            </a:r>
            <a:r>
              <a:rPr lang="en-US" altLang="ko-KR" dirty="0"/>
              <a:t> </a:t>
            </a:r>
            <a:r>
              <a:rPr lang="en-US" altLang="ko-KR" dirty="0" err="1"/>
              <a:t>điểm</a:t>
            </a:r>
            <a:r>
              <a:rPr lang="en-US" altLang="ko-KR" dirty="0"/>
              <a:t> </a:t>
            </a:r>
            <a:r>
              <a:rPr lang="en-US" altLang="ko-KR" dirty="0" err="1"/>
              <a:t>ngắn</a:t>
            </a:r>
            <a:r>
              <a:rPr lang="en-US" altLang="ko-KR" dirty="0"/>
              <a:t> </a:t>
            </a:r>
            <a:r>
              <a:rPr lang="en-US" altLang="ko-KR" dirty="0" err="1"/>
              <a:t>gọn</a:t>
            </a:r>
            <a:r>
              <a:rPr lang="en-US" altLang="ko-KR" dirty="0"/>
              <a:t>.</a:t>
            </a:r>
            <a:endParaRPr lang="ko-KR" altLang="en-US" dirty="0"/>
          </a:p>
        </p:txBody>
      </p:sp>
      <p:grpSp>
        <p:nvGrpSpPr>
          <p:cNvPr id="8" name="그룹 7">
            <a:extLst>
              <a:ext uri="{FF2B5EF4-FFF2-40B4-BE49-F238E27FC236}">
                <a16:creationId xmlns:a16="http://schemas.microsoft.com/office/drawing/2014/main" id="{8ACE37E9-DFAA-40A3-8FB4-1906038CEFFB}"/>
              </a:ext>
            </a:extLst>
          </p:cNvPr>
          <p:cNvGrpSpPr/>
          <p:nvPr/>
        </p:nvGrpSpPr>
        <p:grpSpPr>
          <a:xfrm>
            <a:off x="680901" y="2865373"/>
            <a:ext cx="8440208" cy="3252338"/>
            <a:chOff x="680901" y="2941573"/>
            <a:chExt cx="8440208" cy="3252338"/>
          </a:xfrm>
        </p:grpSpPr>
        <p:cxnSp>
          <p:nvCxnSpPr>
            <p:cNvPr id="9" name="직선 연결선 8">
              <a:extLst>
                <a:ext uri="{FF2B5EF4-FFF2-40B4-BE49-F238E27FC236}">
                  <a16:creationId xmlns:a16="http://schemas.microsoft.com/office/drawing/2014/main" id="{D544B315-B19B-45DD-90FD-F6F3875C122B}"/>
                </a:ext>
              </a:extLst>
            </p:cNvPr>
            <p:cNvCxnSpPr/>
            <p:nvPr/>
          </p:nvCxnSpPr>
          <p:spPr>
            <a:xfrm>
              <a:off x="1399650" y="4426451"/>
              <a:ext cx="7121729" cy="0"/>
            </a:xfrm>
            <a:prstGeom prst="line">
              <a:avLst/>
            </a:prstGeom>
            <a:ln w="57150">
              <a:solidFill>
                <a:srgbClr val="1F45BC"/>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97B11C-3DAC-4FE0-BC33-8E3098799790}"/>
                </a:ext>
              </a:extLst>
            </p:cNvPr>
            <p:cNvSpPr txBox="1"/>
            <p:nvPr/>
          </p:nvSpPr>
          <p:spPr>
            <a:xfrm>
              <a:off x="680901" y="5424470"/>
              <a:ext cx="1437498" cy="430887"/>
            </a:xfrm>
            <a:prstGeom prst="rect">
              <a:avLst/>
            </a:prstGeom>
            <a:solidFill>
              <a:schemeClr val="bg1"/>
            </a:solidFill>
          </p:spPr>
          <p:txBody>
            <a:bodyPr wrap="square" rtlCol="0">
              <a:spAutoFit/>
            </a:bodyPr>
            <a:lstStyle/>
            <a:p>
              <a:pPr algn="ctr"/>
              <a:r>
                <a:rPr lang="en-US" altLang="ko-KR" sz="1100" dirty="0" err="1">
                  <a:solidFill>
                    <a:srgbClr val="1F45BC"/>
                  </a:solidFill>
                  <a:latin typeface="SamsungOne-600" panose="020B0703030303020204"/>
                  <a:ea typeface="SamsungOne-600C" panose="020B0706030303020204" pitchFamily="34" charset="0"/>
                </a:rPr>
                <a:t>Nutch</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đã</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triển</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khai</a:t>
              </a:r>
              <a:r>
                <a:rPr lang="en-US" altLang="ko-KR" sz="1100" dirty="0">
                  <a:solidFill>
                    <a:srgbClr val="1F45BC"/>
                  </a:solidFill>
                  <a:latin typeface="SamsungOne-600" panose="020B0703030303020204"/>
                  <a:ea typeface="SamsungOne-600C" panose="020B0706030303020204" pitchFamily="34" charset="0"/>
                </a:rPr>
                <a:t> NDFS &amp; Map Reduce</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1" name="TextBox 10">
              <a:extLst>
                <a:ext uri="{FF2B5EF4-FFF2-40B4-BE49-F238E27FC236}">
                  <a16:creationId xmlns:a16="http://schemas.microsoft.com/office/drawing/2014/main" id="{10C66569-0C56-4911-A662-BB63C7D9E11F}"/>
                </a:ext>
              </a:extLst>
            </p:cNvPr>
            <p:cNvSpPr txBox="1"/>
            <p:nvPr/>
          </p:nvSpPr>
          <p:spPr>
            <a:xfrm>
              <a:off x="702836" y="2941573"/>
              <a:ext cx="1399883" cy="600164"/>
            </a:xfrm>
            <a:prstGeom prst="rect">
              <a:avLst/>
            </a:prstGeom>
            <a:solidFill>
              <a:schemeClr val="bg1"/>
            </a:solidFill>
          </p:spPr>
          <p:txBody>
            <a:bodyPr wrap="square" rtlCol="0">
              <a:spAutoFit/>
            </a:bodyPr>
            <a:lstStyle/>
            <a:p>
              <a:pPr algn="ctr"/>
              <a:r>
                <a:rPr lang="en-US" altLang="ko-KR" sz="1100" dirty="0">
                  <a:solidFill>
                    <a:srgbClr val="1F45BC"/>
                  </a:solidFill>
                  <a:latin typeface="SamsungOne-600" panose="020B0703030303020204"/>
                  <a:ea typeface="SamsungOne-600C" panose="020B0706030303020204" pitchFamily="34" charset="0"/>
                </a:rPr>
                <a:t>Google </a:t>
              </a:r>
              <a:r>
                <a:rPr lang="en-US" altLang="ko-KR" sz="1100" dirty="0" err="1">
                  <a:solidFill>
                    <a:srgbClr val="1F45BC"/>
                  </a:solidFill>
                  <a:latin typeface="SamsungOne-600" panose="020B0703030303020204"/>
                  <a:ea typeface="SamsungOne-600C" panose="020B0706030303020204" pitchFamily="34" charset="0"/>
                </a:rPr>
                <a:t>ra</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mắt</a:t>
              </a:r>
              <a:r>
                <a:rPr lang="en-US" altLang="ko-KR" sz="1100" dirty="0">
                  <a:solidFill>
                    <a:srgbClr val="1F45BC"/>
                  </a:solidFill>
                  <a:latin typeface="SamsungOne-600" panose="020B0703030303020204"/>
                  <a:ea typeface="SamsungOne-600C" panose="020B0706030303020204" pitchFamily="34" charset="0"/>
                </a:rPr>
                <a:t> Search paper </a:t>
              </a:r>
              <a:r>
                <a:rPr lang="en-US" altLang="ko-KR" sz="1100" dirty="0" err="1">
                  <a:solidFill>
                    <a:srgbClr val="1F45BC"/>
                  </a:solidFill>
                  <a:latin typeface="SamsungOne-600" panose="020B0703030303020204"/>
                  <a:ea typeface="SamsungOne-600C" panose="020B0706030303020204" pitchFamily="34" charset="0"/>
                </a:rPr>
                <a:t>trên</a:t>
              </a:r>
              <a:r>
                <a:rPr lang="en-US" altLang="ko-KR" sz="1100" dirty="0">
                  <a:solidFill>
                    <a:srgbClr val="1F45BC"/>
                  </a:solidFill>
                  <a:latin typeface="SamsungOne-600" panose="020B0703030303020204"/>
                  <a:ea typeface="SamsungOne-600C" panose="020B0706030303020204" pitchFamily="34" charset="0"/>
                </a:rPr>
                <a:t> GFS, Map Reduce</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2" name="TextBox 11">
              <a:extLst>
                <a:ext uri="{FF2B5EF4-FFF2-40B4-BE49-F238E27FC236}">
                  <a16:creationId xmlns:a16="http://schemas.microsoft.com/office/drawing/2014/main" id="{770DB99B-1CE0-477B-8A35-44E2A33232BB}"/>
                </a:ext>
              </a:extLst>
            </p:cNvPr>
            <p:cNvSpPr txBox="1"/>
            <p:nvPr/>
          </p:nvSpPr>
          <p:spPr>
            <a:xfrm>
              <a:off x="2090019" y="5424470"/>
              <a:ext cx="1602182" cy="600164"/>
            </a:xfrm>
            <a:prstGeom prst="rect">
              <a:avLst/>
            </a:prstGeom>
            <a:solidFill>
              <a:schemeClr val="bg1"/>
            </a:solidFill>
          </p:spPr>
          <p:txBody>
            <a:bodyPr wrap="square" rtlCol="0">
              <a:spAutoFit/>
            </a:bodyPr>
            <a:lstStyle/>
            <a:p>
              <a:pPr algn="ctr"/>
              <a:r>
                <a:rPr lang="en-US" altLang="ko-KR" sz="1100" dirty="0">
                  <a:solidFill>
                    <a:srgbClr val="1F45BC"/>
                  </a:solidFill>
                  <a:latin typeface="SamsungOne-600" panose="020B0703030303020204"/>
                  <a:ea typeface="SamsungOne-600C" panose="020B0706030303020204" pitchFamily="34" charset="0"/>
                </a:rPr>
                <a:t>Hadoop </a:t>
              </a:r>
              <a:r>
                <a:rPr lang="en-US" altLang="ko-KR" sz="1100" dirty="0" err="1">
                  <a:solidFill>
                    <a:srgbClr val="1F45BC"/>
                  </a:solidFill>
                  <a:latin typeface="SamsungOne-600" panose="020B0703030303020204"/>
                  <a:ea typeface="SamsungOne-600C" panose="020B0706030303020204" pitchFamily="34" charset="0"/>
                </a:rPr>
                <a:t>trở</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thành</a:t>
              </a:r>
              <a:endParaRPr lang="en-US" altLang="ko-KR" sz="1100" dirty="0">
                <a:solidFill>
                  <a:srgbClr val="1F45BC"/>
                </a:solidFill>
                <a:latin typeface="SamsungOne-600" panose="020B0703030303020204"/>
                <a:ea typeface="SamsungOne-600C" panose="020B0706030303020204" pitchFamily="34" charset="0"/>
              </a:endParaRPr>
            </a:p>
            <a:p>
              <a:pPr algn="ct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Dự</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án</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cấp</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cao</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nhất</a:t>
              </a:r>
              <a:r>
                <a:rPr lang="en-US" altLang="ko-KR" sz="1100" dirty="0">
                  <a:solidFill>
                    <a:srgbClr val="1F45BC"/>
                  </a:solidFill>
                  <a:latin typeface="SamsungOne-600" panose="020B0703030303020204"/>
                  <a:ea typeface="SamsungOne-600C" panose="020B0706030303020204" pitchFamily="34" charset="0"/>
                </a:rPr>
                <a:t> &amp; </a:t>
              </a:r>
              <a:r>
                <a:rPr lang="en-US" altLang="ko-KR" sz="1100" dirty="0" err="1">
                  <a:solidFill>
                    <a:srgbClr val="1F45BC"/>
                  </a:solidFill>
                  <a:latin typeface="SamsungOne-600" panose="020B0703030303020204"/>
                  <a:ea typeface="SamsungOne-600C" panose="020B0706030303020204" pitchFamily="34" charset="0"/>
                </a:rPr>
                <a:t>Đánh</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bại</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Siêu</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máy</a:t>
              </a:r>
              <a:r>
                <a:rPr lang="en-US" altLang="ko-KR" sz="1100" dirty="0">
                  <a:solidFill>
                    <a:srgbClr val="1F45BC"/>
                  </a:solidFill>
                  <a:latin typeface="SamsungOne-600" panose="020B0703030303020204"/>
                  <a:ea typeface="SamsungOne-600C" panose="020B0706030303020204" pitchFamily="34" charset="0"/>
                </a:rPr>
                <a:t> </a:t>
              </a:r>
              <a:r>
                <a:rPr lang="en-US" altLang="ko-KR" sz="1100" dirty="0" err="1">
                  <a:solidFill>
                    <a:srgbClr val="1F45BC"/>
                  </a:solidFill>
                  <a:latin typeface="SamsungOne-600" panose="020B0703030303020204"/>
                  <a:ea typeface="SamsungOne-600C" panose="020B0706030303020204" pitchFamily="34" charset="0"/>
                </a:rPr>
                <a:t>tính</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3" name="TextBox 12">
              <a:extLst>
                <a:ext uri="{FF2B5EF4-FFF2-40B4-BE49-F238E27FC236}">
                  <a16:creationId xmlns:a16="http://schemas.microsoft.com/office/drawing/2014/main" id="{27852861-355D-477B-BD75-6D93C24C417A}"/>
                </a:ext>
              </a:extLst>
            </p:cNvPr>
            <p:cNvSpPr txBox="1"/>
            <p:nvPr/>
          </p:nvSpPr>
          <p:spPr>
            <a:xfrm>
              <a:off x="3310768" y="2941573"/>
              <a:ext cx="1884492" cy="600164"/>
            </a:xfrm>
            <a:prstGeom prst="rect">
              <a:avLst/>
            </a:prstGeom>
            <a:solidFill>
              <a:schemeClr val="bg1"/>
            </a:solidFill>
          </p:spPr>
          <p:txBody>
            <a:bodyPr wrap="square" rtlCol="0">
              <a:spAutoFit/>
            </a:bodyPr>
            <a:lstStyle/>
            <a:p>
              <a:pPr algn="ctr"/>
              <a:r>
                <a:rPr lang="vi-VN" altLang="ko-KR" sz="1100" dirty="0">
                  <a:solidFill>
                    <a:srgbClr val="1F45BC"/>
                  </a:solidFill>
                  <a:latin typeface="SamsungOne-600" panose="020B0703030303020204"/>
                  <a:ea typeface="SamsungOne-600C" panose="020B0706030303020204" pitchFamily="34" charset="0"/>
                </a:rPr>
                <a:t>Phiên bản ổn định đầu tiên của Hadoop 1.0 đã được phát hành</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4" name="TextBox 13">
              <a:extLst>
                <a:ext uri="{FF2B5EF4-FFF2-40B4-BE49-F238E27FC236}">
                  <a16:creationId xmlns:a16="http://schemas.microsoft.com/office/drawing/2014/main" id="{283F4553-058B-41EB-870E-F95BD9CBBD21}"/>
                </a:ext>
              </a:extLst>
            </p:cNvPr>
            <p:cNvSpPr txBox="1"/>
            <p:nvPr/>
          </p:nvSpPr>
          <p:spPr>
            <a:xfrm>
              <a:off x="5081750" y="5424470"/>
              <a:ext cx="1184132" cy="769441"/>
            </a:xfrm>
            <a:prstGeom prst="rect">
              <a:avLst/>
            </a:prstGeom>
            <a:solidFill>
              <a:schemeClr val="bg1"/>
            </a:solidFill>
          </p:spPr>
          <p:txBody>
            <a:bodyPr wrap="square" rtlCol="0">
              <a:spAutoFit/>
            </a:bodyPr>
            <a:lstStyle/>
            <a:p>
              <a:pPr algn="ctr"/>
              <a:r>
                <a:rPr lang="vi-VN" altLang="ko-KR" sz="1100" dirty="0">
                  <a:solidFill>
                    <a:srgbClr val="1F45BC"/>
                  </a:solidFill>
                  <a:latin typeface="SamsungOne-600" panose="020B0703030303020204"/>
                  <a:ea typeface="SamsungOne-600C" panose="020B0706030303020204" pitchFamily="34" charset="0"/>
                </a:rPr>
                <a:t>Phiên bản Hadoop 2.0 chứa </a:t>
              </a:r>
              <a:r>
                <a:rPr lang="en-US" altLang="ko-KR" sz="1100" dirty="0">
                  <a:solidFill>
                    <a:srgbClr val="1F45BC"/>
                  </a:solidFill>
                  <a:latin typeface="SamsungOne-600" panose="020B0703030303020204"/>
                  <a:ea typeface="SamsungOne-600C" panose="020B0706030303020204" pitchFamily="34" charset="0"/>
                </a:rPr>
                <a:t>YARN</a:t>
              </a:r>
              <a:r>
                <a:rPr lang="vi-VN" altLang="ko-KR" sz="1100" dirty="0">
                  <a:solidFill>
                    <a:srgbClr val="1F45BC"/>
                  </a:solidFill>
                  <a:latin typeface="SamsungOne-600" panose="020B0703030303020204"/>
                  <a:ea typeface="SamsungOne-600C" panose="020B0706030303020204" pitchFamily="34" charset="0"/>
                </a:rPr>
                <a:t> đã được phát hành</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5" name="TextBox 14">
              <a:extLst>
                <a:ext uri="{FF2B5EF4-FFF2-40B4-BE49-F238E27FC236}">
                  <a16:creationId xmlns:a16="http://schemas.microsoft.com/office/drawing/2014/main" id="{BB2178E2-52AB-4F20-AB75-80A072DE5FA6}"/>
                </a:ext>
              </a:extLst>
            </p:cNvPr>
            <p:cNvSpPr txBox="1"/>
            <p:nvPr/>
          </p:nvSpPr>
          <p:spPr>
            <a:xfrm>
              <a:off x="6465584" y="3069266"/>
              <a:ext cx="1217988" cy="430887"/>
            </a:xfrm>
            <a:prstGeom prst="rect">
              <a:avLst/>
            </a:prstGeom>
            <a:solidFill>
              <a:schemeClr val="bg1"/>
            </a:solidFill>
          </p:spPr>
          <p:txBody>
            <a:bodyPr wrap="square" rtlCol="0">
              <a:spAutoFit/>
            </a:bodyPr>
            <a:lstStyle/>
            <a:p>
              <a:pPr algn="ctr"/>
              <a:r>
                <a:rPr lang="vi-VN" altLang="ko-KR" sz="1100" dirty="0">
                  <a:solidFill>
                    <a:srgbClr val="1F45BC"/>
                  </a:solidFill>
                  <a:latin typeface="SamsungOne-600" panose="020B0703030303020204"/>
                  <a:ea typeface="SamsungOne-600C" panose="020B0706030303020204" pitchFamily="34" charset="0"/>
                </a:rPr>
                <a:t>Hadoop 3.0 đã được phát hành</a:t>
              </a:r>
              <a:endParaRPr lang="ko-KR" altLang="en-US" sz="1100" dirty="0">
                <a:solidFill>
                  <a:srgbClr val="1F45BC"/>
                </a:solidFill>
                <a:latin typeface="SamsungOne-600" panose="020B0703030303020204"/>
                <a:ea typeface="SamsungOneKorean 400" panose="020B0503030303020204" pitchFamily="50" charset="-127"/>
              </a:endParaRPr>
            </a:p>
          </p:txBody>
        </p:sp>
        <p:sp>
          <p:nvSpPr>
            <p:cNvPr id="16" name="TextBox 15">
              <a:extLst>
                <a:ext uri="{FF2B5EF4-FFF2-40B4-BE49-F238E27FC236}">
                  <a16:creationId xmlns:a16="http://schemas.microsoft.com/office/drawing/2014/main" id="{42ABE9C3-9573-489C-B1AC-3A613672AF6A}"/>
                </a:ext>
              </a:extLst>
            </p:cNvPr>
            <p:cNvSpPr txBox="1"/>
            <p:nvPr/>
          </p:nvSpPr>
          <p:spPr>
            <a:xfrm>
              <a:off x="7910110" y="5399229"/>
              <a:ext cx="1179485" cy="430887"/>
            </a:xfrm>
            <a:prstGeom prst="rect">
              <a:avLst/>
            </a:prstGeom>
            <a:solidFill>
              <a:schemeClr val="bg1"/>
            </a:solidFill>
          </p:spPr>
          <p:txBody>
            <a:bodyPr wrap="square" rtlCol="0">
              <a:spAutoFit/>
            </a:bodyPr>
            <a:lstStyle/>
            <a:p>
              <a:pPr algn="ctr"/>
              <a:r>
                <a:rPr lang="vi-VN" altLang="ko-KR" sz="1100" dirty="0">
                  <a:solidFill>
                    <a:srgbClr val="1F45BC"/>
                  </a:solidFill>
                  <a:latin typeface="SamsungOne-600" panose="020B0703030303020204"/>
                  <a:ea typeface="SamsungOne-600C" panose="020B0706030303020204" pitchFamily="34" charset="0"/>
                </a:rPr>
                <a:t>Hadoop 3.3.x đã được phát hành</a:t>
              </a:r>
              <a:endParaRPr lang="ko-KR" altLang="en-US" sz="1100" dirty="0">
                <a:solidFill>
                  <a:srgbClr val="1F45BC"/>
                </a:solidFill>
                <a:latin typeface="SamsungOne-600" panose="020B0703030303020204"/>
                <a:ea typeface="SamsungOneKorean 400" panose="020B0503030303020204" pitchFamily="50" charset="-127"/>
              </a:endParaRPr>
            </a:p>
          </p:txBody>
        </p:sp>
        <p:grpSp>
          <p:nvGrpSpPr>
            <p:cNvPr id="17" name="그룹 16">
              <a:extLst>
                <a:ext uri="{FF2B5EF4-FFF2-40B4-BE49-F238E27FC236}">
                  <a16:creationId xmlns:a16="http://schemas.microsoft.com/office/drawing/2014/main" id="{D90618B5-3536-4AD0-A682-4B358938F1E1}"/>
                </a:ext>
              </a:extLst>
            </p:cNvPr>
            <p:cNvGrpSpPr/>
            <p:nvPr/>
          </p:nvGrpSpPr>
          <p:grpSpPr>
            <a:xfrm>
              <a:off x="785565" y="3805195"/>
              <a:ext cx="8335544" cy="1290223"/>
              <a:chOff x="785565" y="3805195"/>
              <a:chExt cx="8335544" cy="1290223"/>
            </a:xfrm>
          </p:grpSpPr>
          <p:grpSp>
            <p:nvGrpSpPr>
              <p:cNvPr id="18" name="그룹 17">
                <a:extLst>
                  <a:ext uri="{FF2B5EF4-FFF2-40B4-BE49-F238E27FC236}">
                    <a16:creationId xmlns:a16="http://schemas.microsoft.com/office/drawing/2014/main" id="{D75D0763-3183-4DFC-B2E3-DA3A761BFD7C}"/>
                  </a:ext>
                </a:extLst>
              </p:cNvPr>
              <p:cNvGrpSpPr/>
              <p:nvPr/>
            </p:nvGrpSpPr>
            <p:grpSpPr>
              <a:xfrm>
                <a:off x="785565" y="3852905"/>
                <a:ext cx="1242513" cy="1242513"/>
                <a:chOff x="785565" y="3764692"/>
                <a:chExt cx="1242513" cy="1242513"/>
              </a:xfrm>
            </p:grpSpPr>
            <p:sp>
              <p:nvSpPr>
                <p:cNvPr id="30" name="눈물 방울 29">
                  <a:extLst>
                    <a:ext uri="{FF2B5EF4-FFF2-40B4-BE49-F238E27FC236}">
                      <a16:creationId xmlns:a16="http://schemas.microsoft.com/office/drawing/2014/main" id="{186CB274-DAC4-4E44-A4FA-27EC4A44C970}"/>
                    </a:ext>
                  </a:extLst>
                </p:cNvPr>
                <p:cNvSpPr/>
                <p:nvPr/>
              </p:nvSpPr>
              <p:spPr>
                <a:xfrm rot="8100000">
                  <a:off x="785566" y="3764692"/>
                  <a:ext cx="1242512" cy="1242512"/>
                </a:xfrm>
                <a:prstGeom prst="teardrop">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1" name="눈물 방울 30">
                  <a:extLst>
                    <a:ext uri="{FF2B5EF4-FFF2-40B4-BE49-F238E27FC236}">
                      <a16:creationId xmlns:a16="http://schemas.microsoft.com/office/drawing/2014/main" id="{F025DFB7-469A-465A-B291-1C313F9F190A}"/>
                    </a:ext>
                  </a:extLst>
                </p:cNvPr>
                <p:cNvSpPr/>
                <p:nvPr/>
              </p:nvSpPr>
              <p:spPr>
                <a:xfrm rot="18900000">
                  <a:off x="785565" y="3764693"/>
                  <a:ext cx="1242512" cy="1242512"/>
                </a:xfrm>
                <a:prstGeom prst="teardrop">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19" name="TextBox 18">
                <a:extLst>
                  <a:ext uri="{FF2B5EF4-FFF2-40B4-BE49-F238E27FC236}">
                    <a16:creationId xmlns:a16="http://schemas.microsoft.com/office/drawing/2014/main" id="{3CAC3406-E33F-4171-A058-3B358ADEFF0D}"/>
                  </a:ext>
                </a:extLst>
              </p:cNvPr>
              <p:cNvSpPr txBox="1"/>
              <p:nvPr/>
            </p:nvSpPr>
            <p:spPr>
              <a:xfrm>
                <a:off x="1049974" y="4181774"/>
                <a:ext cx="737702" cy="584775"/>
              </a:xfrm>
              <a:prstGeom prst="rect">
                <a:avLst/>
              </a:prstGeom>
              <a:noFill/>
            </p:spPr>
            <p:txBody>
              <a:bodyPr wrap="none" rtlCol="0" anchor="ctr">
                <a:spAutoFit/>
              </a:bodyPr>
              <a:lstStyle/>
              <a:p>
                <a:pPr algn="ctr"/>
                <a:r>
                  <a:rPr lang="en-US" altLang="ko-KR" sz="1600" dirty="0">
                    <a:solidFill>
                      <a:schemeClr val="bg1"/>
                    </a:solidFill>
                    <a:latin typeface="SamsungOne 700" panose="020B0803030303020204" pitchFamily="34" charset="0"/>
                    <a:ea typeface="SamsungOne 700" panose="020B0803030303020204" pitchFamily="34" charset="0"/>
                  </a:rPr>
                  <a:t>2003-</a:t>
                </a:r>
              </a:p>
              <a:p>
                <a:pPr algn="ctr"/>
                <a:r>
                  <a:rPr lang="en-US" altLang="ko-KR" sz="1600" dirty="0">
                    <a:solidFill>
                      <a:schemeClr val="bg1"/>
                    </a:solidFill>
                    <a:latin typeface="SamsungOne 700" panose="020B0803030303020204" pitchFamily="34" charset="0"/>
                    <a:ea typeface="SamsungOne 700" panose="020B0803030303020204" pitchFamily="34" charset="0"/>
                  </a:rPr>
                  <a:t>2004</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20" name="눈물 방울 19">
                <a:extLst>
                  <a:ext uri="{FF2B5EF4-FFF2-40B4-BE49-F238E27FC236}">
                    <a16:creationId xmlns:a16="http://schemas.microsoft.com/office/drawing/2014/main" id="{B6E97B69-4ABD-4789-A3B9-F271F8460E9A}"/>
                  </a:ext>
                </a:extLst>
              </p:cNvPr>
              <p:cNvSpPr/>
              <p:nvPr/>
            </p:nvSpPr>
            <p:spPr>
              <a:xfrm rot="8100000">
                <a:off x="2192356" y="3852905"/>
                <a:ext cx="1242512" cy="1242512"/>
              </a:xfrm>
              <a:prstGeom prst="teardrop">
                <a:avLst/>
              </a:prstGeom>
              <a:solidFill>
                <a:srgbClr val="335BDD"/>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눈물 방울 20">
                <a:extLst>
                  <a:ext uri="{FF2B5EF4-FFF2-40B4-BE49-F238E27FC236}">
                    <a16:creationId xmlns:a16="http://schemas.microsoft.com/office/drawing/2014/main" id="{678E9F15-6014-4520-9DB3-8351383A91C2}"/>
                  </a:ext>
                </a:extLst>
              </p:cNvPr>
              <p:cNvSpPr/>
              <p:nvPr/>
            </p:nvSpPr>
            <p:spPr>
              <a:xfrm rot="18900000">
                <a:off x="3621028" y="3805195"/>
                <a:ext cx="1242512" cy="1242512"/>
              </a:xfrm>
              <a:prstGeom prst="teardrop">
                <a:avLst/>
              </a:prstGeom>
              <a:solidFill>
                <a:srgbClr val="688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2" name="눈물 방울 21">
                <a:extLst>
                  <a:ext uri="{FF2B5EF4-FFF2-40B4-BE49-F238E27FC236}">
                    <a16:creationId xmlns:a16="http://schemas.microsoft.com/office/drawing/2014/main" id="{A96A4B1D-FEA0-42B6-88C6-97566E381426}"/>
                  </a:ext>
                </a:extLst>
              </p:cNvPr>
              <p:cNvSpPr/>
              <p:nvPr/>
            </p:nvSpPr>
            <p:spPr>
              <a:xfrm rot="8100000">
                <a:off x="5026230" y="3852905"/>
                <a:ext cx="1242512" cy="1242512"/>
              </a:xfrm>
              <a:prstGeom prst="teardrop">
                <a:avLst/>
              </a:prstGeom>
              <a:solidFill>
                <a:srgbClr val="9CB0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눈물 방울 22">
                <a:extLst>
                  <a:ext uri="{FF2B5EF4-FFF2-40B4-BE49-F238E27FC236}">
                    <a16:creationId xmlns:a16="http://schemas.microsoft.com/office/drawing/2014/main" id="{B3E28AC8-88E4-437B-BBFB-ADA9344A4F97}"/>
                  </a:ext>
                </a:extLst>
              </p:cNvPr>
              <p:cNvSpPr/>
              <p:nvPr/>
            </p:nvSpPr>
            <p:spPr>
              <a:xfrm rot="18900000">
                <a:off x="6453322" y="3852904"/>
                <a:ext cx="1242512" cy="1242512"/>
              </a:xfrm>
              <a:prstGeom prst="teardrop">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눈물 방울 23">
                <a:extLst>
                  <a:ext uri="{FF2B5EF4-FFF2-40B4-BE49-F238E27FC236}">
                    <a16:creationId xmlns:a16="http://schemas.microsoft.com/office/drawing/2014/main" id="{D60872BA-0009-4107-86B4-169A907E2B5B}"/>
                  </a:ext>
                </a:extLst>
              </p:cNvPr>
              <p:cNvSpPr/>
              <p:nvPr/>
            </p:nvSpPr>
            <p:spPr>
              <a:xfrm rot="8100000">
                <a:off x="7878597" y="3852905"/>
                <a:ext cx="1242512" cy="1242512"/>
              </a:xfrm>
              <a:prstGeom prst="teardrop">
                <a:avLst/>
              </a:prstGeom>
              <a:solidFill>
                <a:srgbClr val="9CC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TextBox 24">
                <a:extLst>
                  <a:ext uri="{FF2B5EF4-FFF2-40B4-BE49-F238E27FC236}">
                    <a16:creationId xmlns:a16="http://schemas.microsoft.com/office/drawing/2014/main" id="{27C3562E-6461-4D31-8773-E9F0B184D993}"/>
                  </a:ext>
                </a:extLst>
              </p:cNvPr>
              <p:cNvSpPr txBox="1"/>
              <p:nvPr/>
            </p:nvSpPr>
            <p:spPr>
              <a:xfrm>
                <a:off x="2507982" y="4292783"/>
                <a:ext cx="660758" cy="338554"/>
              </a:xfrm>
              <a:prstGeom prst="rect">
                <a:avLst/>
              </a:prstGeom>
              <a:noFill/>
            </p:spPr>
            <p:txBody>
              <a:bodyPr wrap="none" rtlCol="0" anchor="ctr">
                <a:spAutoFit/>
              </a:bodyPr>
              <a:lstStyle/>
              <a:p>
                <a:r>
                  <a:rPr lang="en-US" altLang="ko-KR" sz="1600" dirty="0">
                    <a:solidFill>
                      <a:schemeClr val="bg1"/>
                    </a:solidFill>
                    <a:latin typeface="SamsungOne-700" panose="020B0803030303020204" pitchFamily="34" charset="0"/>
                    <a:ea typeface="SamsungOne-700" panose="020B0803030303020204" pitchFamily="34" charset="0"/>
                  </a:rPr>
                  <a:t>2008</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26" name="TextBox 25">
                <a:extLst>
                  <a:ext uri="{FF2B5EF4-FFF2-40B4-BE49-F238E27FC236}">
                    <a16:creationId xmlns:a16="http://schemas.microsoft.com/office/drawing/2014/main" id="{505390A2-7711-40EC-8458-43C48CFA7ED8}"/>
                  </a:ext>
                </a:extLst>
              </p:cNvPr>
              <p:cNvSpPr txBox="1"/>
              <p:nvPr/>
            </p:nvSpPr>
            <p:spPr>
              <a:xfrm>
                <a:off x="3948828" y="4271070"/>
                <a:ext cx="599844" cy="338554"/>
              </a:xfrm>
              <a:prstGeom prst="rect">
                <a:avLst/>
              </a:prstGeom>
              <a:noFill/>
            </p:spPr>
            <p:txBody>
              <a:bodyPr wrap="none" rtlCol="0" anchor="ctr">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rPr>
                  <a:t>2011</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27" name="TextBox 26">
                <a:extLst>
                  <a:ext uri="{FF2B5EF4-FFF2-40B4-BE49-F238E27FC236}">
                    <a16:creationId xmlns:a16="http://schemas.microsoft.com/office/drawing/2014/main" id="{C29795AD-3FA9-4D21-8961-72A8AAEA13CB}"/>
                  </a:ext>
                </a:extLst>
              </p:cNvPr>
              <p:cNvSpPr txBox="1"/>
              <p:nvPr/>
            </p:nvSpPr>
            <p:spPr>
              <a:xfrm>
                <a:off x="5367794" y="4292784"/>
                <a:ext cx="615874" cy="338554"/>
              </a:xfrm>
              <a:prstGeom prst="rect">
                <a:avLst/>
              </a:prstGeom>
              <a:noFill/>
            </p:spPr>
            <p:txBody>
              <a:bodyPr wrap="none" rtlCol="0" anchor="ctr">
                <a:spAutoFit/>
              </a:bodyPr>
              <a:lstStyle/>
              <a:p>
                <a:r>
                  <a:rPr lang="en-US" altLang="ko-KR" sz="1600" dirty="0">
                    <a:solidFill>
                      <a:schemeClr val="bg1"/>
                    </a:solidFill>
                    <a:latin typeface="SamsungOne-700" panose="020B0803030303020204" pitchFamily="34" charset="0"/>
                    <a:ea typeface="SamsungOne-700" panose="020B0803030303020204" pitchFamily="34" charset="0"/>
                  </a:rPr>
                  <a:t>2012</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28" name="TextBox 27">
                <a:extLst>
                  <a:ext uri="{FF2B5EF4-FFF2-40B4-BE49-F238E27FC236}">
                    <a16:creationId xmlns:a16="http://schemas.microsoft.com/office/drawing/2014/main" id="{B5CFE4EB-AEBC-4F3D-A1D7-7AEDEBF675F3}"/>
                  </a:ext>
                </a:extLst>
              </p:cNvPr>
              <p:cNvSpPr txBox="1"/>
              <p:nvPr/>
            </p:nvSpPr>
            <p:spPr>
              <a:xfrm>
                <a:off x="6798478" y="4281926"/>
                <a:ext cx="607859" cy="338554"/>
              </a:xfrm>
              <a:prstGeom prst="rect">
                <a:avLst/>
              </a:prstGeom>
              <a:noFill/>
            </p:spPr>
            <p:txBody>
              <a:bodyPr wrap="none" rtlCol="0" anchor="ctr">
                <a:spAutoFit/>
              </a:bodyPr>
              <a:lstStyle/>
              <a:p>
                <a:r>
                  <a:rPr lang="en-US" altLang="ko-KR" sz="1600" dirty="0">
                    <a:solidFill>
                      <a:schemeClr val="bg1"/>
                    </a:solidFill>
                    <a:latin typeface="SamsungOne-700" panose="020B0803030303020204" pitchFamily="34" charset="0"/>
                    <a:ea typeface="SamsungOne-700" panose="020B0803030303020204" pitchFamily="34" charset="0"/>
                  </a:rPr>
                  <a:t>2017</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sp>
            <p:nvSpPr>
              <p:cNvPr id="29" name="TextBox 28">
                <a:extLst>
                  <a:ext uri="{FF2B5EF4-FFF2-40B4-BE49-F238E27FC236}">
                    <a16:creationId xmlns:a16="http://schemas.microsoft.com/office/drawing/2014/main" id="{E1EE1834-4A17-4B25-8A37-1A8D5D75109C}"/>
                  </a:ext>
                </a:extLst>
              </p:cNvPr>
              <p:cNvSpPr txBox="1"/>
              <p:nvPr/>
            </p:nvSpPr>
            <p:spPr>
              <a:xfrm>
                <a:off x="8213442" y="4281926"/>
                <a:ext cx="615874" cy="338554"/>
              </a:xfrm>
              <a:prstGeom prst="rect">
                <a:avLst/>
              </a:prstGeom>
              <a:noFill/>
            </p:spPr>
            <p:txBody>
              <a:bodyPr wrap="none" rtlCol="0" anchor="ctr">
                <a:spAutoFit/>
              </a:bodyPr>
              <a:lstStyle/>
              <a:p>
                <a:r>
                  <a:rPr lang="en-US" altLang="ko-KR" sz="1600" dirty="0">
                    <a:solidFill>
                      <a:schemeClr val="bg1"/>
                    </a:solidFill>
                    <a:latin typeface="SamsungOne-700" panose="020B0803030303020204" pitchFamily="34" charset="0"/>
                    <a:ea typeface="SamsungOne-700" panose="020B0803030303020204" pitchFamily="34" charset="0"/>
                  </a:rPr>
                  <a:t>2021</a:t>
                </a:r>
                <a:endParaRPr lang="ko-KR" altLang="en-US" sz="1600" dirty="0">
                  <a:solidFill>
                    <a:schemeClr val="bg1"/>
                  </a:solidFill>
                  <a:latin typeface="SamsungOne-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344440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a:ea typeface="SamsungOneKorean 400" panose="020B0503030303020204" pitchFamily="50" charset="-127"/>
              </a:rPr>
              <a:t>Hadoop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Tập</a:t>
            </a:r>
            <a:r>
              <a:rPr lang="en-US" altLang="ko-KR" dirty="0"/>
              <a:t> </a:t>
            </a:r>
            <a:r>
              <a:rPr lang="en-US" altLang="ko-KR" dirty="0" err="1"/>
              <a:t>hợp</a:t>
            </a:r>
            <a:r>
              <a:rPr lang="en-US" altLang="ko-KR" dirty="0"/>
              <a:t> </a:t>
            </a:r>
            <a:r>
              <a:rPr lang="en-US" altLang="ko-KR" dirty="0" err="1"/>
              <a:t>phần</a:t>
            </a:r>
            <a:r>
              <a:rPr lang="en-US" altLang="ko-KR" dirty="0"/>
              <a:t> </a:t>
            </a:r>
            <a:r>
              <a:rPr lang="en-US" altLang="ko-KR" dirty="0" err="1"/>
              <a:t>mềm</a:t>
            </a:r>
            <a:r>
              <a:rPr lang="en-US" altLang="ko-KR" dirty="0"/>
              <a:t> </a:t>
            </a:r>
            <a:r>
              <a:rPr lang="en-US" altLang="ko-KR" dirty="0" err="1"/>
              <a:t>và</a:t>
            </a:r>
            <a:r>
              <a:rPr lang="en-US" altLang="ko-KR" dirty="0"/>
              <a:t> </a:t>
            </a:r>
            <a:r>
              <a:rPr lang="en-US" altLang="ko-KR" dirty="0" err="1"/>
              <a:t>phần</a:t>
            </a:r>
            <a:r>
              <a:rPr lang="en-US" altLang="ko-KR" dirty="0"/>
              <a:t> </a:t>
            </a:r>
            <a:r>
              <a:rPr lang="en-US" altLang="ko-KR" dirty="0" err="1"/>
              <a:t>cứng</a:t>
            </a:r>
            <a:r>
              <a:rPr lang="en-US" altLang="ko-KR" dirty="0"/>
              <a:t> </a:t>
            </a:r>
            <a:r>
              <a:rPr lang="en-US" altLang="ko-KR" dirty="0" err="1"/>
              <a:t>để</a:t>
            </a:r>
            <a:r>
              <a:rPr lang="en-US" altLang="ko-KR" dirty="0"/>
              <a:t> </a:t>
            </a:r>
            <a:r>
              <a:rPr lang="en-US" altLang="ko-KR" dirty="0" err="1"/>
              <a:t>xử</a:t>
            </a:r>
            <a:r>
              <a:rPr lang="en-US" altLang="ko-KR" dirty="0"/>
              <a:t> </a:t>
            </a:r>
            <a:r>
              <a:rPr lang="en-US" altLang="ko-KR" dirty="0" err="1"/>
              <a:t>lý</a:t>
            </a:r>
            <a:r>
              <a:rPr lang="en-US" altLang="ko-KR" dirty="0"/>
              <a:t> Big Data</a:t>
            </a:r>
            <a:endParaRPr lang="ko-KR" altLang="en-US" dirty="0"/>
          </a:p>
        </p:txBody>
      </p:sp>
      <p:grpSp>
        <p:nvGrpSpPr>
          <p:cNvPr id="2" name="그룹 1"/>
          <p:cNvGrpSpPr/>
          <p:nvPr/>
        </p:nvGrpSpPr>
        <p:grpSpPr>
          <a:xfrm>
            <a:off x="1055974" y="2820512"/>
            <a:ext cx="7754251" cy="3172833"/>
            <a:chOff x="1055974" y="2820512"/>
            <a:chExt cx="7754251" cy="3172833"/>
          </a:xfrm>
        </p:grpSpPr>
        <p:sp>
          <p:nvSpPr>
            <p:cNvPr id="20" name="모서리가 둥근 직사각형 83">
              <a:extLst>
                <a:ext uri="{FF2B5EF4-FFF2-40B4-BE49-F238E27FC236}">
                  <a16:creationId xmlns:a16="http://schemas.microsoft.com/office/drawing/2014/main" id="{564841B2-6C36-4881-990F-A63767103B04}"/>
                </a:ext>
              </a:extLst>
            </p:cNvPr>
            <p:cNvSpPr/>
            <p:nvPr/>
          </p:nvSpPr>
          <p:spPr>
            <a:xfrm>
              <a:off x="1055974" y="3055760"/>
              <a:ext cx="7754251" cy="2937585"/>
            </a:xfrm>
            <a:prstGeom prst="roundRect">
              <a:avLst>
                <a:gd name="adj" fmla="val 5927"/>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모서리가 둥근 직사각형 85">
              <a:extLst>
                <a:ext uri="{FF2B5EF4-FFF2-40B4-BE49-F238E27FC236}">
                  <a16:creationId xmlns:a16="http://schemas.microsoft.com/office/drawing/2014/main" id="{C820E460-7726-4F11-9744-1FBAEAFB3804}"/>
                </a:ext>
              </a:extLst>
            </p:cNvPr>
            <p:cNvSpPr/>
            <p:nvPr/>
          </p:nvSpPr>
          <p:spPr>
            <a:xfrm>
              <a:off x="1243304" y="2820512"/>
              <a:ext cx="1054758" cy="490128"/>
            </a:xfrm>
            <a:prstGeom prst="roundRect">
              <a:avLst>
                <a:gd name="adj" fmla="val 2001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ore-KR" dirty="0">
                  <a:solidFill>
                    <a:srgbClr val="0043B2"/>
                  </a:solidFill>
                  <a:latin typeface="SamsungOne 700" panose="020B0803030303020204" pitchFamily="34" charset="0"/>
                  <a:ea typeface="SamsungOne 700" panose="020B0803030303020204" pitchFamily="34" charset="0"/>
                </a:rPr>
                <a:t>Hadoop</a:t>
              </a:r>
              <a:endParaRPr lang="ko-Kore-KR" altLang="en-US" dirty="0">
                <a:solidFill>
                  <a:srgbClr val="0043B2"/>
                </a:solidFill>
                <a:latin typeface="SamsungOne 700" panose="020B0803030303020204" pitchFamily="34" charset="0"/>
                <a:ea typeface="SamsungOne-700C" panose="020B0806030303020204" pitchFamily="34" charset="0"/>
              </a:endParaRPr>
            </a:p>
          </p:txBody>
        </p:sp>
        <p:sp>
          <p:nvSpPr>
            <p:cNvPr id="11" name="모서리가 둥근 직사각형 1">
              <a:extLst>
                <a:ext uri="{FF2B5EF4-FFF2-40B4-BE49-F238E27FC236}">
                  <a16:creationId xmlns:a16="http://schemas.microsoft.com/office/drawing/2014/main" id="{9E107091-6519-425E-BA2A-C50701E73946}"/>
                </a:ext>
              </a:extLst>
            </p:cNvPr>
            <p:cNvSpPr/>
            <p:nvPr/>
          </p:nvSpPr>
          <p:spPr>
            <a:xfrm>
              <a:off x="1328158" y="3712188"/>
              <a:ext cx="3441600" cy="2114937"/>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Rectangle 12">
              <a:extLst>
                <a:ext uri="{FF2B5EF4-FFF2-40B4-BE49-F238E27FC236}">
                  <a16:creationId xmlns:a16="http://schemas.microsoft.com/office/drawing/2014/main" id="{59CE4059-08E8-47F0-9CE7-817851A85D20}"/>
                </a:ext>
              </a:extLst>
            </p:cNvPr>
            <p:cNvSpPr/>
            <p:nvPr/>
          </p:nvSpPr>
          <p:spPr>
            <a:xfrm>
              <a:off x="1510937" y="4103762"/>
              <a:ext cx="3144521" cy="157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indent="-182563">
                <a:spcAft>
                  <a:spcPts val="800"/>
                </a:spcAft>
                <a:buClr>
                  <a:srgbClr val="193EB0"/>
                </a:buClr>
                <a:buFont typeface="SamsungOne 400" panose="020B0503030303020204" pitchFamily="34" charset="0"/>
                <a:buChar char="‣"/>
                <a:defRPr/>
              </a:pPr>
              <a:r>
                <a:rPr lang="vi-VN" altLang="ko-KR" sz="1200" dirty="0">
                  <a:solidFill>
                    <a:srgbClr val="0043B2"/>
                  </a:solidFill>
                  <a:latin typeface="SamsungOne 400" panose="020B0503030303020204" pitchFamily="34" charset="0"/>
                  <a:ea typeface="SamsungOne 400" panose="020B0503030303020204" pitchFamily="34" charset="0"/>
                </a:rPr>
                <a:t>Một tập hợp các trình tiện ích cung cấp các khả năng của hệ thống cốt lõi trên một cụm phân tán</a:t>
              </a:r>
            </a:p>
            <a:p>
              <a:pPr indent="-182563">
                <a:spcAft>
                  <a:spcPts val="800"/>
                </a:spcAft>
                <a:buClr>
                  <a:srgbClr val="193EB0"/>
                </a:buClr>
                <a:buFont typeface="SamsungOne 400" panose="020B0503030303020204" pitchFamily="34" charset="0"/>
                <a:buChar char="‣"/>
                <a:defRPr/>
              </a:pPr>
              <a:endParaRPr lang="vi-VN" altLang="ko-KR" sz="1200" dirty="0">
                <a:solidFill>
                  <a:srgbClr val="0043B2"/>
                </a:solidFill>
                <a:latin typeface="SamsungOne 400" panose="020B0503030303020204" pitchFamily="34" charset="0"/>
                <a:ea typeface="SamsungOne 400" panose="020B0503030303020204" pitchFamily="34" charset="0"/>
              </a:endParaRPr>
            </a:p>
            <a:p>
              <a:pPr indent="-182563">
                <a:spcAft>
                  <a:spcPts val="800"/>
                </a:spcAft>
                <a:buClr>
                  <a:srgbClr val="193EB0"/>
                </a:buClr>
                <a:buFont typeface="SamsungOne 400" panose="020B0503030303020204" pitchFamily="34" charset="0"/>
                <a:buChar char="‣"/>
                <a:defRPr/>
              </a:pPr>
              <a:r>
                <a:rPr lang="vi-VN" altLang="ko-KR" sz="1200" dirty="0">
                  <a:solidFill>
                    <a:srgbClr val="0043B2"/>
                  </a:solidFill>
                  <a:latin typeface="SamsungOne 400" panose="020B0503030303020204" pitchFamily="34" charset="0"/>
                  <a:ea typeface="SamsungOne 400" panose="020B0503030303020204" pitchFamily="34" charset="0"/>
                </a:rPr>
                <a:t>Một bộ sưu tập phần mềm cung cấp hỗ trợ quản trị và phát triển trong vòng đời của một đường dẫn dữ liệu</a:t>
              </a:r>
              <a:endParaRPr lang="en-US" altLang="ko-KR" sz="1200" dirty="0">
                <a:solidFill>
                  <a:srgbClr val="0043B2"/>
                </a:solidFill>
                <a:latin typeface="SamsungOne 400" panose="020B0503030303020204" pitchFamily="34" charset="0"/>
                <a:ea typeface="SamsungOne 400" panose="020B0503030303020204" pitchFamily="34" charset="0"/>
              </a:endParaRPr>
            </a:p>
          </p:txBody>
        </p:sp>
        <p:sp>
          <p:nvSpPr>
            <p:cNvPr id="13" name="모서리가 둥근 직사각형 92">
              <a:extLst>
                <a:ext uri="{FF2B5EF4-FFF2-40B4-BE49-F238E27FC236}">
                  <a16:creationId xmlns:a16="http://schemas.microsoft.com/office/drawing/2014/main" id="{87F7C048-1A89-4F36-A73A-35FEDDA732E4}"/>
                </a:ext>
              </a:extLst>
            </p:cNvPr>
            <p:cNvSpPr/>
            <p:nvPr/>
          </p:nvSpPr>
          <p:spPr>
            <a:xfrm>
              <a:off x="1366327" y="3548199"/>
              <a:ext cx="1169478" cy="327978"/>
            </a:xfrm>
            <a:prstGeom prst="roundRect">
              <a:avLst>
                <a:gd name="adj" fmla="val 322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ore-KR" sz="1400" dirty="0" err="1">
                  <a:solidFill>
                    <a:srgbClr val="0043B2"/>
                  </a:solidFill>
                  <a:latin typeface="SamsungOne 700" panose="020B0803030303020204" pitchFamily="34" charset="0"/>
                  <a:ea typeface="SamsungOne 700" panose="020B0803030303020204" pitchFamily="34" charset="0"/>
                </a:rPr>
                <a:t>Phần</a:t>
              </a:r>
              <a:r>
                <a:rPr lang="en-US" altLang="ko-Kore-KR" sz="1400" dirty="0">
                  <a:solidFill>
                    <a:srgbClr val="0043B2"/>
                  </a:solidFill>
                  <a:latin typeface="SamsungOne 700" panose="020B0803030303020204" pitchFamily="34" charset="0"/>
                  <a:ea typeface="SamsungOne 700" panose="020B0803030303020204" pitchFamily="34" charset="0"/>
                </a:rPr>
                <a:t> </a:t>
              </a:r>
              <a:r>
                <a:rPr lang="en-US" altLang="ko-Kore-KR" sz="1400" dirty="0" err="1">
                  <a:solidFill>
                    <a:srgbClr val="0043B2"/>
                  </a:solidFill>
                  <a:latin typeface="SamsungOne 700" panose="020B0803030303020204" pitchFamily="34" charset="0"/>
                  <a:ea typeface="SamsungOne 700" panose="020B0803030303020204" pitchFamily="34" charset="0"/>
                </a:rPr>
                <a:t>mềm</a:t>
              </a:r>
              <a:endParaRPr lang="ko-KR" altLang="en-US" sz="1400" dirty="0">
                <a:solidFill>
                  <a:srgbClr val="0043B2"/>
                </a:solidFill>
                <a:latin typeface="SamsungOne 700" panose="020B0803030303020204" pitchFamily="34" charset="0"/>
                <a:ea typeface="SamsungOne-700C" panose="020B0806030303020204" pitchFamily="34" charset="0"/>
              </a:endParaRPr>
            </a:p>
          </p:txBody>
        </p:sp>
        <p:sp>
          <p:nvSpPr>
            <p:cNvPr id="14" name="모서리가 둥근 직사각형 1">
              <a:extLst>
                <a:ext uri="{FF2B5EF4-FFF2-40B4-BE49-F238E27FC236}">
                  <a16:creationId xmlns:a16="http://schemas.microsoft.com/office/drawing/2014/main" id="{D9FED6B2-3863-46BF-B6ED-B860F7866879}"/>
                </a:ext>
              </a:extLst>
            </p:cNvPr>
            <p:cNvSpPr/>
            <p:nvPr/>
          </p:nvSpPr>
          <p:spPr>
            <a:xfrm>
              <a:off x="5098073" y="3712188"/>
              <a:ext cx="3441600" cy="2114937"/>
            </a:xfrm>
            <a:prstGeom prst="roundRect">
              <a:avLst>
                <a:gd name="adj" fmla="val 6375"/>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5" name="Rectangle 12">
              <a:extLst>
                <a:ext uri="{FF2B5EF4-FFF2-40B4-BE49-F238E27FC236}">
                  <a16:creationId xmlns:a16="http://schemas.microsoft.com/office/drawing/2014/main" id="{0FC2E52F-AD6A-408E-B283-0E2DA5CA55DE}"/>
                </a:ext>
              </a:extLst>
            </p:cNvPr>
            <p:cNvSpPr/>
            <p:nvPr/>
          </p:nvSpPr>
          <p:spPr>
            <a:xfrm>
              <a:off x="5280852" y="4103762"/>
              <a:ext cx="3144521" cy="1201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200" dirty="0" err="1">
                  <a:solidFill>
                    <a:srgbClr val="0043B2"/>
                  </a:solidFill>
                  <a:latin typeface="SamsungOne 400" panose="020B0503030303020204" pitchFamily="34" charset="0"/>
                  <a:ea typeface="SamsungOne 400" panose="020B0503030303020204" pitchFamily="34" charset="0"/>
                </a:rPr>
                <a:t>Sử</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dụng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phần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cứng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hàng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hóa</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để</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tạo</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các</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cụm</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xử</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lý</a:t>
              </a:r>
              <a:r>
                <a:rPr lang="en-US" altLang="ko-KR" sz="1200" dirty="0">
                  <a:solidFill>
                    <a:srgbClr val="0043B2"/>
                  </a:solidFill>
                  <a:latin typeface="SamsungOne 400" panose="020B0503030303020204" pitchFamily="34" charset="0"/>
                  <a:ea typeface="SamsungOne 400" panose="020B0503030303020204" pitchFamily="34" charset="0"/>
                </a:rPr>
                <a:t> song </a:t>
              </a:r>
              <a:r>
                <a:rPr lang="en-US" altLang="ko-KR" sz="1200" dirty="0" err="1">
                  <a:solidFill>
                    <a:srgbClr val="0043B2"/>
                  </a:solidFill>
                  <a:latin typeface="SamsungOne 400" panose="020B0503030303020204" pitchFamily="34" charset="0"/>
                  <a:ea typeface="SamsungOne 400" panose="020B0503030303020204" pitchFamily="34" charset="0"/>
                </a:rPr>
                <a:t>song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phân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tán</a:t>
              </a:r>
              <a:endParaRPr lang="en-US" altLang="ko-KR" sz="1200" dirty="0">
                <a:solidFill>
                  <a:srgbClr val="0043B2"/>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endParaRPr lang="en-US" altLang="ko-KR" sz="1200" dirty="0">
                <a:solidFill>
                  <a:srgbClr val="0043B2"/>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200" dirty="0" err="1">
                  <a:solidFill>
                    <a:srgbClr val="0043B2"/>
                  </a:solidFill>
                  <a:latin typeface="SamsungOne 400" panose="020B0503030303020204" pitchFamily="34" charset="0"/>
                  <a:ea typeface="SamsungOne 400" panose="020B0503030303020204" pitchFamily="34" charset="0"/>
                </a:rPr>
                <a:t>Hệ</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thống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chịu</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lỗi</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có</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tính</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đến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các</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lỗi</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phần</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cứng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không</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thể</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tránh</a:t>
              </a:r>
              <a:r>
                <a:rPr lang="en-US" altLang="ko-KR" sz="1200" dirty="0">
                  <a:solidFill>
                    <a:srgbClr val="0043B2"/>
                  </a:solidFill>
                  <a:latin typeface="SamsungOne 400" panose="020B0503030303020204" pitchFamily="34" charset="0"/>
                  <a:ea typeface="SamsungOne 400" panose="020B0503030303020204" pitchFamily="34" charset="0"/>
                </a:rPr>
                <a:t> </a:t>
              </a:r>
              <a:r>
                <a:rPr lang="en-US" altLang="ko-KR" sz="1200" dirty="0" err="1">
                  <a:solidFill>
                    <a:srgbClr val="0043B2"/>
                  </a:solidFill>
                  <a:latin typeface="SamsungOne 400" panose="020B0503030303020204" pitchFamily="34" charset="0"/>
                  <a:ea typeface="SamsungOne 400" panose="020B0503030303020204" pitchFamily="34" charset="0"/>
                </a:rPr>
                <a:t>khỏi</a:t>
              </a:r>
              <a:endParaRPr lang="en-US" altLang="ko-KR" sz="1200" dirty="0">
                <a:solidFill>
                  <a:srgbClr val="0043B2"/>
                </a:solidFill>
                <a:latin typeface="SamsungOne 400" panose="020B0503030303020204" pitchFamily="34" charset="0"/>
                <a:ea typeface="SamsungOne 400" panose="020B0503030303020204" pitchFamily="34" charset="0"/>
              </a:endParaRPr>
            </a:p>
          </p:txBody>
        </p:sp>
        <p:sp>
          <p:nvSpPr>
            <p:cNvPr id="16" name="모서리가 둥근 직사각형 98">
              <a:extLst>
                <a:ext uri="{FF2B5EF4-FFF2-40B4-BE49-F238E27FC236}">
                  <a16:creationId xmlns:a16="http://schemas.microsoft.com/office/drawing/2014/main" id="{C8F11294-AAF1-4ACB-A95F-080B5EF89D00}"/>
                </a:ext>
              </a:extLst>
            </p:cNvPr>
            <p:cNvSpPr/>
            <p:nvPr/>
          </p:nvSpPr>
          <p:spPr>
            <a:xfrm>
              <a:off x="5193198" y="3544711"/>
              <a:ext cx="1094713" cy="331466"/>
            </a:xfrm>
            <a:prstGeom prst="roundRect">
              <a:avLst>
                <a:gd name="adj" fmla="val 322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ore-KR" sz="1400" dirty="0" err="1">
                  <a:solidFill>
                    <a:srgbClr val="0043B2"/>
                  </a:solidFill>
                  <a:latin typeface="SamsungOne 700" panose="020B0803030303020204" pitchFamily="34" charset="0"/>
                  <a:ea typeface="SamsungOne 700" panose="020B0803030303020204" pitchFamily="34" charset="0"/>
                </a:rPr>
                <a:t>Phần</a:t>
              </a:r>
              <a:r>
                <a:rPr lang="en-US" altLang="ko-Kore-KR" sz="1400" dirty="0">
                  <a:solidFill>
                    <a:srgbClr val="0043B2"/>
                  </a:solidFill>
                  <a:latin typeface="SamsungOne 700" panose="020B0803030303020204" pitchFamily="34" charset="0"/>
                  <a:ea typeface="SamsungOne 700" panose="020B0803030303020204" pitchFamily="34" charset="0"/>
                </a:rPr>
                <a:t> </a:t>
              </a:r>
              <a:r>
                <a:rPr lang="en-US" altLang="ko-Kore-KR" sz="1400" dirty="0" err="1">
                  <a:solidFill>
                    <a:srgbClr val="0043B2"/>
                  </a:solidFill>
                  <a:latin typeface="SamsungOne 700" panose="020B0803030303020204" pitchFamily="34" charset="0"/>
                  <a:ea typeface="SamsungOne 700" panose="020B0803030303020204" pitchFamily="34" charset="0"/>
                </a:rPr>
                <a:t>cứng</a:t>
              </a:r>
              <a:r>
                <a:rPr lang="en-US" altLang="ko-Kore-KR" sz="1400" dirty="0">
                  <a:solidFill>
                    <a:srgbClr val="0043B2"/>
                  </a:solidFill>
                  <a:latin typeface="SamsungOne 700" panose="020B0803030303020204" pitchFamily="34" charset="0"/>
                  <a:ea typeface="SamsungOne 700" panose="020B0803030303020204" pitchFamily="34" charset="0"/>
                </a:rPr>
                <a:t> </a:t>
              </a:r>
              <a:endParaRPr lang="ko-Kore-KR" altLang="en-US" sz="1400" dirty="0">
                <a:solidFill>
                  <a:srgbClr val="0043B2"/>
                </a:solidFill>
                <a:latin typeface="SamsungOne 700" panose="020B0803030303020204" pitchFamily="34" charset="0"/>
                <a:ea typeface="SamsungOne-700C" panose="020B0806030303020204" pitchFamily="34" charset="0"/>
              </a:endParaRPr>
            </a:p>
          </p:txBody>
        </p:sp>
      </p:grpSp>
    </p:spTree>
    <p:extLst>
      <p:ext uri="{BB962C8B-B14F-4D97-AF65-F5344CB8AC3E}">
        <p14:creationId xmlns:p14="http://schemas.microsoft.com/office/powerpoint/2010/main" val="558521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a:ea typeface="SamsungOneKorean 400" panose="020B0503030303020204" pitchFamily="50" charset="-127"/>
              </a:rPr>
              <a:t>Hadoop </a:t>
            </a:r>
            <a:r>
              <a:rPr lang="en-US" altLang="ko-KR" dirty="0" err="1">
                <a:ea typeface="SamsungOneKorean 400" panose="020B0503030303020204" pitchFamily="50" charset="-127"/>
              </a:rPr>
              <a:t>cung</a:t>
            </a:r>
            <a:r>
              <a:rPr lang="en-US" altLang="ko-KR" dirty="0">
                <a:ea typeface="SamsungOneKorean 400" panose="020B0503030303020204" pitchFamily="50" charset="-127"/>
              </a:rPr>
              <a:t> </a:t>
            </a:r>
            <a:r>
              <a:rPr lang="en-US" altLang="ko-KR" dirty="0" err="1">
                <a:ea typeface="SamsungOneKorean 400" panose="020B0503030303020204" pitchFamily="50" charset="-127"/>
              </a:rPr>
              <a:t>cấp</a:t>
            </a:r>
            <a:r>
              <a:rPr lang="en-US" altLang="ko-KR" dirty="0">
                <a:ea typeface="SamsungOneKorean 400" panose="020B0503030303020204" pitchFamily="50" charset="-127"/>
              </a:rPr>
              <a:t> </a:t>
            </a:r>
            <a:r>
              <a:rPr lang="en-US" altLang="ko-KR" dirty="0" err="1">
                <a:ea typeface="SamsungOneKorean 400" panose="020B0503030303020204" pitchFamily="50" charset="-127"/>
              </a:rPr>
              <a:t>giá</a:t>
            </a:r>
            <a:r>
              <a:rPr lang="en-US" altLang="ko-KR" dirty="0">
                <a:ea typeface="SamsungOneKorean 400" panose="020B0503030303020204" pitchFamily="50" charset="-127"/>
              </a:rPr>
              <a:t> </a:t>
            </a:r>
            <a:r>
              <a:rPr lang="en-US" altLang="ko-KR" dirty="0" err="1">
                <a:ea typeface="SamsungOneKorean 400" panose="020B0503030303020204" pitchFamily="50" charset="-127"/>
              </a:rPr>
              <a:t>trị</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vi-VN" altLang="ko-KR" dirty="0"/>
              <a:t>Nền tảng lưu trữ và xử lý dữ liệu phân tán</a:t>
            </a:r>
            <a:endParaRPr lang="en-US" altLang="ko-KR" dirty="0"/>
          </a:p>
          <a:p>
            <a:pPr lvl="1"/>
            <a:r>
              <a:rPr lang="vi-VN" altLang="ko-KR" dirty="0"/>
              <a:t>Hỗ trợ ra quyết định tốt hơn bằng cách cung cấp giám sát thời gian thực các điểm dữ liệu kinh doanh</a:t>
            </a:r>
          </a:p>
          <a:p>
            <a:pPr lvl="1"/>
            <a:r>
              <a:rPr lang="vi-VN" altLang="ko-KR" dirty="0"/>
              <a:t>Cung cấp phân tích dữ liệu nâng cao</a:t>
            </a:r>
          </a:p>
          <a:p>
            <a:pPr lvl="1"/>
            <a:r>
              <a:rPr lang="vi-VN" altLang="ko-KR" dirty="0"/>
              <a:t>Các tổ chức hoàn toàn có thể tận dụng dữ liệu của họ</a:t>
            </a:r>
          </a:p>
          <a:p>
            <a:pPr lvl="1"/>
            <a:r>
              <a:rPr lang="vi-VN" altLang="ko-KR" dirty="0"/>
              <a:t>Chạy trên hàng hóa thay vì kiến trúc tùy chỉnh</a:t>
            </a:r>
            <a:endParaRPr lang="ko-KR" altLang="en-US" dirty="0"/>
          </a:p>
        </p:txBody>
      </p:sp>
    </p:spTree>
    <p:extLst>
      <p:ext uri="{BB962C8B-B14F-4D97-AF65-F5344CB8AC3E}">
        <p14:creationId xmlns:p14="http://schemas.microsoft.com/office/powerpoint/2010/main" val="144686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90C63E0-FF18-4001-BF92-9F790014A2B5}"/>
              </a:ext>
            </a:extLst>
          </p:cNvPr>
          <p:cNvSpPr>
            <a:spLocks noGrp="1"/>
          </p:cNvSpPr>
          <p:nvPr>
            <p:ph type="body" sz="quarter" idx="10"/>
          </p:nvPr>
        </p:nvSpPr>
        <p:spPr/>
        <p:txBody>
          <a:bodyPr/>
          <a:lstStyle/>
          <a:p>
            <a:r>
              <a:rPr lang="en-US" altLang="ko-KR" dirty="0">
                <a:ea typeface="SamsungOneKorean 400" panose="020B0503030303020204" pitchFamily="50" charset="-127"/>
              </a:rPr>
              <a:t>1.1. </a:t>
            </a:r>
            <a:r>
              <a:rPr lang="en-US" altLang="ko-KR" dirty="0" err="1">
                <a:ea typeface="SamsungOneKorean 400" panose="020B0503030303020204" pitchFamily="50" charset="-127"/>
              </a:rPr>
              <a:t>Ứng</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xử</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Big Data</a:t>
            </a:r>
          </a:p>
        </p:txBody>
      </p:sp>
      <p:sp>
        <p:nvSpPr>
          <p:cNvPr id="3" name="텍스트 개체 틀 2">
            <a:extLst>
              <a:ext uri="{FF2B5EF4-FFF2-40B4-BE49-F238E27FC236}">
                <a16:creationId xmlns:a16="http://schemas.microsoft.com/office/drawing/2014/main" id="{94926CEA-B3E5-4F3B-AE4A-1C481565D97F}"/>
              </a:ext>
            </a:extLst>
          </p:cNvPr>
          <p:cNvSpPr>
            <a:spLocks noGrp="1"/>
          </p:cNvSpPr>
          <p:nvPr>
            <p:ph type="body" sz="quarter" idx="11"/>
          </p:nvPr>
        </p:nvSpPr>
        <p:spPr/>
        <p:txBody>
          <a:bodyPr/>
          <a:lstStyle/>
          <a:p>
            <a:r>
              <a:rPr lang="en-US" altLang="ko-KR" dirty="0" err="1">
                <a:ea typeface="SamsungOneKorean 400" panose="020B0503030303020204" pitchFamily="50" charset="-127"/>
              </a:rPr>
              <a:t>Mục</a:t>
            </a:r>
            <a:r>
              <a:rPr lang="en-US" altLang="ko-KR" dirty="0">
                <a:ea typeface="SamsungOneKorean 400" panose="020B0503030303020204" pitchFamily="50" charset="-127"/>
              </a:rPr>
              <a:t> </a:t>
            </a:r>
            <a:r>
              <a:rPr lang="en-US" altLang="ko-KR" dirty="0" err="1">
                <a:ea typeface="SamsungOneKorean 400" panose="020B0503030303020204" pitchFamily="50" charset="-127"/>
              </a:rPr>
              <a:t>tiêu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xử</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Big Data</a:t>
            </a:r>
          </a:p>
        </p:txBody>
      </p:sp>
      <p:sp>
        <p:nvSpPr>
          <p:cNvPr id="4" name="텍스트 개체 틀 3">
            <a:extLst>
              <a:ext uri="{FF2B5EF4-FFF2-40B4-BE49-F238E27FC236}">
                <a16:creationId xmlns:a16="http://schemas.microsoft.com/office/drawing/2014/main" id="{21D4DF04-F016-4ACC-A553-C5E47D35D65E}"/>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3FF9E023-C7CF-4E7D-90EA-AEF51E7548F5}"/>
              </a:ext>
            </a:extLst>
          </p:cNvPr>
          <p:cNvSpPr>
            <a:spLocks noGrp="1"/>
          </p:cNvSpPr>
          <p:nvPr>
            <p:ph type="body" sz="quarter" idx="15"/>
          </p:nvPr>
        </p:nvSpPr>
        <p:spPr/>
        <p:txBody>
          <a:bodyPr/>
          <a:lstStyle/>
          <a:p>
            <a:r>
              <a:rPr lang="en-US" altLang="ko-KR" dirty="0"/>
              <a:t>So </a:t>
            </a:r>
            <a:r>
              <a:rPr lang="en-US" altLang="ko-KR" dirty="0" err="1"/>
              <a:t>sánh</a:t>
            </a:r>
            <a:r>
              <a:rPr lang="en-US" altLang="ko-KR" dirty="0"/>
              <a:t> Predictive Analytics (</a:t>
            </a:r>
            <a:r>
              <a:rPr lang="en-US" altLang="ko-KR" dirty="0" err="1"/>
              <a:t>Phân</a:t>
            </a:r>
            <a:r>
              <a:rPr lang="en-US" altLang="ko-KR" dirty="0"/>
              <a:t> </a:t>
            </a:r>
            <a:r>
              <a:rPr lang="en-US" altLang="ko-KR" dirty="0" err="1"/>
              <a:t>tích</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và</a:t>
            </a:r>
            <a:r>
              <a:rPr lang="en-US" altLang="ko-KR" dirty="0"/>
              <a:t> Prescriptive Analytics (</a:t>
            </a:r>
            <a:r>
              <a:rPr lang="en-US" altLang="ko-KR" dirty="0" err="1"/>
              <a:t>Phân</a:t>
            </a:r>
            <a:r>
              <a:rPr lang="en-US" altLang="ko-KR" dirty="0"/>
              <a:t> </a:t>
            </a:r>
            <a:r>
              <a:rPr lang="en-US" altLang="ko-KR" dirty="0" err="1"/>
              <a:t>tích</a:t>
            </a:r>
            <a:r>
              <a:rPr lang="en-US" altLang="ko-KR" dirty="0"/>
              <a:t> </a:t>
            </a:r>
            <a:r>
              <a:rPr lang="en-US" altLang="ko-KR" dirty="0" err="1"/>
              <a:t>theo</a:t>
            </a:r>
            <a:r>
              <a:rPr lang="en-US" altLang="ko-KR" dirty="0"/>
              <a:t> </a:t>
            </a:r>
            <a:r>
              <a:rPr lang="en-US" altLang="ko-KR" dirty="0" err="1"/>
              <a:t>quy</a:t>
            </a:r>
            <a:r>
              <a:rPr lang="en-US" altLang="ko-KR" dirty="0"/>
              <a:t> </a:t>
            </a:r>
            <a:r>
              <a:rPr lang="en-US" altLang="ko-KR" dirty="0" err="1"/>
              <a:t>định</a:t>
            </a:r>
            <a:r>
              <a:rPr lang="en-US" altLang="ko-KR" dirty="0"/>
              <a:t>)</a:t>
            </a:r>
            <a:endParaRPr lang="ko-KR" altLang="en-US" dirty="0"/>
          </a:p>
        </p:txBody>
      </p:sp>
      <p:grpSp>
        <p:nvGrpSpPr>
          <p:cNvPr id="6" name="그룹 5">
            <a:extLst>
              <a:ext uri="{FF2B5EF4-FFF2-40B4-BE49-F238E27FC236}">
                <a16:creationId xmlns:a16="http://schemas.microsoft.com/office/drawing/2014/main" id="{9B66D5DD-D38E-495F-B227-B26CCFDC1435}"/>
              </a:ext>
            </a:extLst>
          </p:cNvPr>
          <p:cNvGrpSpPr/>
          <p:nvPr/>
        </p:nvGrpSpPr>
        <p:grpSpPr>
          <a:xfrm>
            <a:off x="1447769" y="3239222"/>
            <a:ext cx="6996969" cy="2075778"/>
            <a:chOff x="1370171" y="3547782"/>
            <a:chExt cx="6996969" cy="2075778"/>
          </a:xfrm>
        </p:grpSpPr>
        <p:grpSp>
          <p:nvGrpSpPr>
            <p:cNvPr id="7" name="그룹 6">
              <a:extLst>
                <a:ext uri="{FF2B5EF4-FFF2-40B4-BE49-F238E27FC236}">
                  <a16:creationId xmlns:a16="http://schemas.microsoft.com/office/drawing/2014/main" id="{F08046CD-D4C4-405C-BFA2-EF5BE96A5D33}"/>
                </a:ext>
              </a:extLst>
            </p:cNvPr>
            <p:cNvGrpSpPr/>
            <p:nvPr/>
          </p:nvGrpSpPr>
          <p:grpSpPr>
            <a:xfrm>
              <a:off x="1370171" y="3547782"/>
              <a:ext cx="3498712" cy="2075778"/>
              <a:chOff x="1370171" y="3547782"/>
              <a:chExt cx="3498712" cy="2075778"/>
            </a:xfrm>
          </p:grpSpPr>
          <p:sp>
            <p:nvSpPr>
              <p:cNvPr id="11" name="모서리가 둥근 직사각형 10">
                <a:extLst>
                  <a:ext uri="{FF2B5EF4-FFF2-40B4-BE49-F238E27FC236}">
                    <a16:creationId xmlns:a16="http://schemas.microsoft.com/office/drawing/2014/main" id="{D6D9ACAC-CA97-4218-8B15-93B58644B69E}"/>
                  </a:ext>
                </a:extLst>
              </p:cNvPr>
              <p:cNvSpPr/>
              <p:nvPr/>
            </p:nvSpPr>
            <p:spPr>
              <a:xfrm>
                <a:off x="1372473" y="3547782"/>
                <a:ext cx="3495955" cy="300317"/>
              </a:xfrm>
              <a:prstGeom prst="roundRect">
                <a:avLst>
                  <a:gd name="adj" fmla="val 15065"/>
                </a:avLst>
              </a:prstGeom>
              <a:solidFill>
                <a:srgbClr val="CDE6FB"/>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dự</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đoán</a:t>
                </a:r>
                <a:endParaRPr lang="en-KR" altLang="ko-KR" sz="1400" dirty="0">
                  <a:solidFill>
                    <a:srgbClr val="0043B2"/>
                  </a:solidFill>
                  <a:latin typeface="SamsungOne 700" panose="020B0803030303020204" pitchFamily="34" charset="0"/>
                  <a:ea typeface="SamsungOne 700" panose="020B0803030303020204" pitchFamily="34" charset="0"/>
                </a:endParaRPr>
              </a:p>
            </p:txBody>
          </p:sp>
          <p:sp>
            <p:nvSpPr>
              <p:cNvPr id="12" name="모서리가 둥근 직사각형 26">
                <a:extLst>
                  <a:ext uri="{FF2B5EF4-FFF2-40B4-BE49-F238E27FC236}">
                    <a16:creationId xmlns:a16="http://schemas.microsoft.com/office/drawing/2014/main" id="{D0750621-A20B-483B-9006-44EA3E2A550F}"/>
                  </a:ext>
                </a:extLst>
              </p:cNvPr>
              <p:cNvSpPr/>
              <p:nvPr/>
            </p:nvSpPr>
            <p:spPr>
              <a:xfrm>
                <a:off x="1370171" y="3848099"/>
                <a:ext cx="3498712" cy="1775461"/>
              </a:xfrm>
              <a:prstGeom prst="roundRect">
                <a:avLst>
                  <a:gd name="adj" fmla="val 1903"/>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vi-VN" altLang="ko-KR" sz="1400" dirty="0">
                    <a:solidFill>
                      <a:srgbClr val="0043B2"/>
                    </a:solidFill>
                    <a:latin typeface="SamsungOne 400" panose="020B0503030303020204" pitchFamily="34" charset="0"/>
                    <a:ea typeface="SamsungOne 400" panose="020B0503030303020204" pitchFamily="34" charset="0"/>
                  </a:rPr>
                  <a:t>Học hỏi từ quá khứ</a:t>
                </a:r>
              </a:p>
              <a:p>
                <a:pPr marL="285750" indent="-285750">
                  <a:buFont typeface="Wingdings" panose="05000000000000000000" pitchFamily="2" charset="2"/>
                  <a:buChar char="ü"/>
                </a:pPr>
                <a:endParaRPr lang="vi-VN" altLang="ko-KR" sz="1400" dirty="0">
                  <a:solidFill>
                    <a:srgbClr val="0043B2"/>
                  </a:solidFill>
                  <a:latin typeface="SamsungOne 400" panose="020B0503030303020204" pitchFamily="34" charset="0"/>
                  <a:ea typeface="SamsungOne 400" panose="020B0503030303020204" pitchFamily="34" charset="0"/>
                </a:endParaRPr>
              </a:p>
              <a:p>
                <a:pPr marL="285750" indent="-285750">
                  <a:buFont typeface="Wingdings" panose="05000000000000000000" pitchFamily="2" charset="2"/>
                  <a:buChar char="ü"/>
                </a:pPr>
                <a:r>
                  <a:rPr lang="vi-VN" altLang="ko-KR" sz="1400" dirty="0">
                    <a:solidFill>
                      <a:srgbClr val="0043B2"/>
                    </a:solidFill>
                    <a:latin typeface="SamsungOne 400" panose="020B0503030303020204" pitchFamily="34" charset="0"/>
                    <a:ea typeface="SamsungOne 400" panose="020B0503030303020204" pitchFamily="34" charset="0"/>
                  </a:rPr>
                  <a:t>Xem xét dữ liệu trong quá khứ và thiết kế các mô hình thống kê hoặc mô hình máy học để dự đoán tương lai</a:t>
                </a:r>
                <a:endParaRPr lang="en-US" altLang="ko-KR" sz="1400" dirty="0">
                  <a:solidFill>
                    <a:srgbClr val="0043B2"/>
                  </a:solidFill>
                  <a:latin typeface="SamsungOne 400" panose="020B0503030303020204" pitchFamily="34" charset="0"/>
                  <a:ea typeface="SamsungOne 400" panose="020B0503030303020204" pitchFamily="34" charset="0"/>
                </a:endParaRPr>
              </a:p>
            </p:txBody>
          </p:sp>
        </p:grpSp>
        <p:grpSp>
          <p:nvGrpSpPr>
            <p:cNvPr id="8" name="그룹 7">
              <a:extLst>
                <a:ext uri="{FF2B5EF4-FFF2-40B4-BE49-F238E27FC236}">
                  <a16:creationId xmlns:a16="http://schemas.microsoft.com/office/drawing/2014/main" id="{FE19B48D-B653-4DE9-A4B0-C7AF6F44282A}"/>
                </a:ext>
              </a:extLst>
            </p:cNvPr>
            <p:cNvGrpSpPr/>
            <p:nvPr/>
          </p:nvGrpSpPr>
          <p:grpSpPr>
            <a:xfrm>
              <a:off x="4868428" y="3547782"/>
              <a:ext cx="3498712" cy="2075778"/>
              <a:chOff x="1370171" y="3547782"/>
              <a:chExt cx="3498712" cy="2075778"/>
            </a:xfrm>
          </p:grpSpPr>
          <p:sp>
            <p:nvSpPr>
              <p:cNvPr id="9" name="모서리가 둥근 직사각형 34">
                <a:extLst>
                  <a:ext uri="{FF2B5EF4-FFF2-40B4-BE49-F238E27FC236}">
                    <a16:creationId xmlns:a16="http://schemas.microsoft.com/office/drawing/2014/main" id="{3F6CFC48-9B11-427E-A447-30A607D7A257}"/>
                  </a:ext>
                </a:extLst>
              </p:cNvPr>
              <p:cNvSpPr/>
              <p:nvPr/>
            </p:nvSpPr>
            <p:spPr>
              <a:xfrm>
                <a:off x="1372473" y="3547782"/>
                <a:ext cx="3495955" cy="300317"/>
              </a:xfrm>
              <a:prstGeom prst="roundRect">
                <a:avLst>
                  <a:gd name="adj" fmla="val 15065"/>
                </a:avLst>
              </a:prstGeom>
              <a:solidFill>
                <a:srgbClr val="CDE6FB"/>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Phân</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tích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theo</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quy</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định</a:t>
                </a:r>
                <a:endParaRPr lang="en-KR" altLang="ko-KR" sz="1400" dirty="0">
                  <a:solidFill>
                    <a:srgbClr val="0043B2"/>
                  </a:solidFill>
                  <a:latin typeface="SamsungOne 700" panose="020B0803030303020204" pitchFamily="34" charset="0"/>
                  <a:ea typeface="SamsungOne 700" panose="020B0803030303020204" pitchFamily="34" charset="0"/>
                </a:endParaRPr>
              </a:p>
            </p:txBody>
          </p:sp>
          <p:sp>
            <p:nvSpPr>
              <p:cNvPr id="10" name="모서리가 둥근 직사각형 35">
                <a:extLst>
                  <a:ext uri="{FF2B5EF4-FFF2-40B4-BE49-F238E27FC236}">
                    <a16:creationId xmlns:a16="http://schemas.microsoft.com/office/drawing/2014/main" id="{632A7D1F-54F7-45C1-BFFB-7779CFAE4150}"/>
                  </a:ext>
                </a:extLst>
              </p:cNvPr>
              <p:cNvSpPr/>
              <p:nvPr/>
            </p:nvSpPr>
            <p:spPr>
              <a:xfrm>
                <a:off x="1370171" y="3848099"/>
                <a:ext cx="3498712" cy="1775461"/>
              </a:xfrm>
              <a:prstGeom prst="roundRect">
                <a:avLst>
                  <a:gd name="adj" fmla="val 1903"/>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vi-VN" altLang="ko-KR" sz="1400" dirty="0">
                    <a:solidFill>
                      <a:srgbClr val="0043B2"/>
                    </a:solidFill>
                    <a:latin typeface="SamsungOne 400" panose="020B0503030303020204" pitchFamily="34" charset="0"/>
                    <a:ea typeface="SamsungOne 400" panose="020B0503030303020204" pitchFamily="34" charset="0"/>
                  </a:rPr>
                  <a:t>Thực hiện các hành động dựa trên quá khứ</a:t>
                </a:r>
              </a:p>
              <a:p>
                <a:pPr marL="285750" indent="-285750">
                  <a:buFont typeface="Wingdings" panose="05000000000000000000" pitchFamily="2" charset="2"/>
                  <a:buChar char="ü"/>
                </a:pPr>
                <a:endParaRPr lang="vi-VN" altLang="ko-KR" sz="1400" dirty="0">
                  <a:solidFill>
                    <a:srgbClr val="0043B2"/>
                  </a:solidFill>
                  <a:latin typeface="SamsungOne 400" panose="020B0503030303020204" pitchFamily="34" charset="0"/>
                  <a:ea typeface="SamsungOne 400" panose="020B0503030303020204" pitchFamily="34" charset="0"/>
                </a:endParaRPr>
              </a:p>
              <a:p>
                <a:pPr marL="285750" indent="-285750">
                  <a:buFont typeface="Wingdings" panose="05000000000000000000" pitchFamily="2" charset="2"/>
                  <a:buChar char="ü"/>
                </a:pPr>
                <a:r>
                  <a:rPr lang="vi-VN" altLang="ko-KR" sz="1400" dirty="0">
                    <a:solidFill>
                      <a:srgbClr val="0043B2"/>
                    </a:solidFill>
                    <a:latin typeface="SamsungOne 400" panose="020B0503030303020204" pitchFamily="34" charset="0"/>
                    <a:ea typeface="SamsungOne 400" panose="020B0503030303020204" pitchFamily="34" charset="0"/>
                  </a:rPr>
                  <a:t>Đưa những dự đoán về tương lai và biến chúng thành hành động hoặc chính sách</a:t>
                </a:r>
                <a:endParaRPr lang="en-US" altLang="ko-KR" sz="1400" dirty="0">
                  <a:solidFill>
                    <a:srgbClr val="0043B2"/>
                  </a:solidFill>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4246859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chính</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Hadoop</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8" name="모서리가 둥근 직사각형 176">
            <a:extLst>
              <a:ext uri="{FF2B5EF4-FFF2-40B4-BE49-F238E27FC236}">
                <a16:creationId xmlns:a16="http://schemas.microsoft.com/office/drawing/2014/main" id="{5B40540F-A0B8-47D8-A7D0-06ACD17C93EB}"/>
              </a:ext>
            </a:extLst>
          </p:cNvPr>
          <p:cNvSpPr/>
          <p:nvPr/>
        </p:nvSpPr>
        <p:spPr>
          <a:xfrm>
            <a:off x="6494885" y="4297301"/>
            <a:ext cx="2232000" cy="1877967"/>
          </a:xfrm>
          <a:prstGeom prst="roundRect">
            <a:avLst>
              <a:gd name="adj" fmla="val 5335"/>
            </a:avLst>
          </a:prstGeom>
          <a:solidFill>
            <a:srgbClr val="67C5E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err="1">
                <a:solidFill>
                  <a:schemeClr val="bg1"/>
                </a:solidFill>
                <a:latin typeface="SamsungOne-600" panose="020B0703030303020204" pitchFamily="34" charset="0"/>
                <a:ea typeface="SamsungOne-600" panose="020B0703030303020204" pitchFamily="34" charset="0"/>
              </a:rPr>
              <a:t>Khả</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năng</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mở</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rộng</a:t>
            </a:r>
            <a:endParaRPr lang="ko-KR" altLang="en-US" sz="2000" dirty="0">
              <a:solidFill>
                <a:schemeClr val="bg1"/>
              </a:solidFill>
              <a:latin typeface="SamsungOne-600" panose="020B0703030303020204" pitchFamily="34" charset="0"/>
              <a:ea typeface="SamsungOneKorean 400" panose="020B0503030303020204" pitchFamily="50" charset="-127"/>
            </a:endParaRPr>
          </a:p>
        </p:txBody>
      </p:sp>
      <p:pic>
        <p:nvPicPr>
          <p:cNvPr id="9" name="그림 8">
            <a:extLst>
              <a:ext uri="{FF2B5EF4-FFF2-40B4-BE49-F238E27FC236}">
                <a16:creationId xmlns:a16="http://schemas.microsoft.com/office/drawing/2014/main" id="{D4C64A13-6B6D-4309-986C-ECE34BD785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8885" y="4676245"/>
            <a:ext cx="684000" cy="684000"/>
          </a:xfrm>
          <a:prstGeom prst="rect">
            <a:avLst/>
          </a:prstGeom>
        </p:spPr>
      </p:pic>
      <p:sp>
        <p:nvSpPr>
          <p:cNvPr id="10" name="모서리가 둥근 직사각형 176">
            <a:extLst>
              <a:ext uri="{FF2B5EF4-FFF2-40B4-BE49-F238E27FC236}">
                <a16:creationId xmlns:a16="http://schemas.microsoft.com/office/drawing/2014/main" id="{83835577-6765-47E4-BD5B-1DE93FA2332D}"/>
              </a:ext>
            </a:extLst>
          </p:cNvPr>
          <p:cNvSpPr/>
          <p:nvPr/>
        </p:nvSpPr>
        <p:spPr>
          <a:xfrm>
            <a:off x="1179115" y="4297301"/>
            <a:ext cx="2232000" cy="1877967"/>
          </a:xfrm>
          <a:prstGeom prst="roundRect">
            <a:avLst>
              <a:gd name="adj" fmla="val 5335"/>
            </a:avLst>
          </a:prstGeom>
          <a:solidFill>
            <a:srgbClr val="0D75B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err="1">
                <a:solidFill>
                  <a:schemeClr val="bg1"/>
                </a:solidFill>
                <a:latin typeface="SamsungOne-600" panose="020B0703030303020204" pitchFamily="34" charset="0"/>
                <a:ea typeface="SamsungOne-600" panose="020B0703030303020204" pitchFamily="34" charset="0"/>
              </a:rPr>
              <a:t>Nhanh</a:t>
            </a:r>
            <a:endParaRPr lang="ko-KR" altLang="en-US" sz="2000" dirty="0">
              <a:solidFill>
                <a:schemeClr val="bg1"/>
              </a:solidFill>
              <a:latin typeface="SamsungOne-600" panose="020B0703030303020204" pitchFamily="34" charset="0"/>
              <a:ea typeface="SamsungOneKorean 400" panose="020B0503030303020204" pitchFamily="50" charset="-127"/>
            </a:endParaRPr>
          </a:p>
        </p:txBody>
      </p:sp>
      <p:pic>
        <p:nvPicPr>
          <p:cNvPr id="11" name="그림 10">
            <a:extLst>
              <a:ext uri="{FF2B5EF4-FFF2-40B4-BE49-F238E27FC236}">
                <a16:creationId xmlns:a16="http://schemas.microsoft.com/office/drawing/2014/main" id="{9E9A090E-5A43-4495-8AFF-810C28C8F4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7115" y="4621334"/>
            <a:ext cx="756000" cy="756000"/>
          </a:xfrm>
          <a:prstGeom prst="rect">
            <a:avLst/>
          </a:prstGeom>
        </p:spPr>
      </p:pic>
      <p:sp>
        <p:nvSpPr>
          <p:cNvPr id="12" name="모서리가 둥근 직사각형 176">
            <a:extLst>
              <a:ext uri="{FF2B5EF4-FFF2-40B4-BE49-F238E27FC236}">
                <a16:creationId xmlns:a16="http://schemas.microsoft.com/office/drawing/2014/main" id="{DA63F5D9-6C87-4F66-8856-5FE7EE5C57F0}"/>
              </a:ext>
            </a:extLst>
          </p:cNvPr>
          <p:cNvSpPr/>
          <p:nvPr/>
        </p:nvSpPr>
        <p:spPr>
          <a:xfrm>
            <a:off x="3837000" y="2247875"/>
            <a:ext cx="2232000" cy="1877967"/>
          </a:xfrm>
          <a:prstGeom prst="roundRect">
            <a:avLst>
              <a:gd name="adj" fmla="val 5335"/>
            </a:avLst>
          </a:prstGeom>
          <a:solidFill>
            <a:srgbClr val="67C5E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err="1">
                <a:solidFill>
                  <a:schemeClr val="bg1"/>
                </a:solidFill>
                <a:latin typeface="SamsungOne-600" panose="020B0703030303020204" pitchFamily="34" charset="0"/>
                <a:ea typeface="SamsungOne-600" panose="020B0703030303020204" pitchFamily="34" charset="0"/>
              </a:rPr>
              <a:t>Khả</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năng</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chịu</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lỗi</a:t>
            </a:r>
            <a:endParaRPr lang="ko-KR" altLang="en-US" sz="2000" dirty="0">
              <a:solidFill>
                <a:schemeClr val="bg1"/>
              </a:solidFill>
              <a:latin typeface="SamsungOne-600" panose="020B0703030303020204" pitchFamily="34" charset="0"/>
              <a:ea typeface="SamsungOne-400" panose="020B0503030303020204" pitchFamily="34" charset="0"/>
            </a:endParaRPr>
          </a:p>
        </p:txBody>
      </p:sp>
      <p:pic>
        <p:nvPicPr>
          <p:cNvPr id="13" name="그림 12">
            <a:extLst>
              <a:ext uri="{FF2B5EF4-FFF2-40B4-BE49-F238E27FC236}">
                <a16:creationId xmlns:a16="http://schemas.microsoft.com/office/drawing/2014/main" id="{0C8873E5-2E8E-4F84-9F3A-E28BDA6FF2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5000" y="2608059"/>
            <a:ext cx="756000" cy="756000"/>
          </a:xfrm>
          <a:prstGeom prst="rect">
            <a:avLst/>
          </a:prstGeom>
        </p:spPr>
      </p:pic>
      <p:sp>
        <p:nvSpPr>
          <p:cNvPr id="14" name="모서리가 둥근 직사각형 176">
            <a:extLst>
              <a:ext uri="{FF2B5EF4-FFF2-40B4-BE49-F238E27FC236}">
                <a16:creationId xmlns:a16="http://schemas.microsoft.com/office/drawing/2014/main" id="{DEEEF3BC-D861-4572-9842-7E5B534B68B3}"/>
              </a:ext>
            </a:extLst>
          </p:cNvPr>
          <p:cNvSpPr/>
          <p:nvPr/>
        </p:nvSpPr>
        <p:spPr>
          <a:xfrm>
            <a:off x="1179115" y="2247875"/>
            <a:ext cx="2232000" cy="1877967"/>
          </a:xfrm>
          <a:prstGeom prst="roundRect">
            <a:avLst>
              <a:gd name="adj" fmla="val 5335"/>
            </a:avLst>
          </a:prstGeom>
          <a:solidFill>
            <a:srgbClr val="2D95E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err="1">
                <a:solidFill>
                  <a:schemeClr val="bg1"/>
                </a:solidFill>
                <a:latin typeface="SamsungOne-600" panose="020B0703030303020204" pitchFamily="34" charset="0"/>
                <a:ea typeface="SamsungOne-400" panose="020B0503030303020204" pitchFamily="34" charset="0"/>
              </a:rPr>
              <a:t>Tính</a:t>
            </a:r>
            <a:r>
              <a:rPr lang="en-US" altLang="ko-KR" sz="2000" dirty="0">
                <a:solidFill>
                  <a:schemeClr val="bg1"/>
                </a:solidFill>
                <a:latin typeface="SamsungOne-600" panose="020B0703030303020204" pitchFamily="34" charset="0"/>
                <a:ea typeface="SamsungOne-400" panose="020B0503030303020204" pitchFamily="34" charset="0"/>
              </a:rPr>
              <a:t> </a:t>
            </a:r>
            <a:r>
              <a:rPr lang="en-US" altLang="ko-KR" sz="2000" dirty="0" err="1">
                <a:solidFill>
                  <a:schemeClr val="bg1"/>
                </a:solidFill>
                <a:latin typeface="SamsungOne-600" panose="020B0703030303020204" pitchFamily="34" charset="0"/>
                <a:ea typeface="SamsungOne-400" panose="020B0503030303020204" pitchFamily="34" charset="0"/>
              </a:rPr>
              <a:t>linh</a:t>
            </a:r>
            <a:r>
              <a:rPr lang="en-US" altLang="ko-KR" sz="2000" dirty="0">
                <a:solidFill>
                  <a:schemeClr val="bg1"/>
                </a:solidFill>
                <a:latin typeface="SamsungOne-600" panose="020B0703030303020204" pitchFamily="34" charset="0"/>
                <a:ea typeface="SamsungOne-400" panose="020B0503030303020204" pitchFamily="34" charset="0"/>
              </a:rPr>
              <a:t> </a:t>
            </a:r>
            <a:r>
              <a:rPr lang="en-US" altLang="ko-KR" sz="2000" dirty="0" err="1">
                <a:solidFill>
                  <a:schemeClr val="bg1"/>
                </a:solidFill>
                <a:latin typeface="SamsungOne-600" panose="020B0703030303020204" pitchFamily="34" charset="0"/>
                <a:ea typeface="SamsungOne-400" panose="020B0503030303020204" pitchFamily="34" charset="0"/>
              </a:rPr>
              <a:t>hoạt</a:t>
            </a:r>
            <a:endParaRPr lang="ko-KR" altLang="en-US" sz="2000" dirty="0">
              <a:solidFill>
                <a:schemeClr val="bg1"/>
              </a:solidFill>
              <a:latin typeface="SamsungOne-600" panose="020B0703030303020204" pitchFamily="34" charset="0"/>
              <a:ea typeface="SamsungOne-400" panose="020B0503030303020204" pitchFamily="34" charset="0"/>
            </a:endParaRPr>
          </a:p>
        </p:txBody>
      </p:sp>
      <p:pic>
        <p:nvPicPr>
          <p:cNvPr id="15" name="그림 14">
            <a:extLst>
              <a:ext uri="{FF2B5EF4-FFF2-40B4-BE49-F238E27FC236}">
                <a16:creationId xmlns:a16="http://schemas.microsoft.com/office/drawing/2014/main" id="{8140D54B-D944-494E-A66A-FC44FCA94F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7115" y="2608059"/>
            <a:ext cx="756000" cy="756000"/>
          </a:xfrm>
          <a:prstGeom prst="rect">
            <a:avLst/>
          </a:prstGeom>
        </p:spPr>
      </p:pic>
      <p:sp>
        <p:nvSpPr>
          <p:cNvPr id="16" name="모서리가 둥근 직사각형 176">
            <a:extLst>
              <a:ext uri="{FF2B5EF4-FFF2-40B4-BE49-F238E27FC236}">
                <a16:creationId xmlns:a16="http://schemas.microsoft.com/office/drawing/2014/main" id="{3C199D9A-CF69-4080-8909-866B60923628}"/>
              </a:ext>
            </a:extLst>
          </p:cNvPr>
          <p:cNvSpPr/>
          <p:nvPr/>
        </p:nvSpPr>
        <p:spPr>
          <a:xfrm>
            <a:off x="6494885" y="2247875"/>
            <a:ext cx="2232000" cy="1877967"/>
          </a:xfrm>
          <a:prstGeom prst="roundRect">
            <a:avLst>
              <a:gd name="adj" fmla="val 5335"/>
            </a:avLst>
          </a:prstGeom>
          <a:solidFill>
            <a:srgbClr val="0D75B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err="1">
                <a:solidFill>
                  <a:schemeClr val="bg1"/>
                </a:solidFill>
                <a:latin typeface="SamsungOne-600" panose="020B0703030303020204" pitchFamily="34" charset="0"/>
                <a:ea typeface="SamsungOneKorean 400" panose="020B0503030303020204" pitchFamily="50" charset="-127"/>
              </a:rPr>
              <a:t>Mạnh</a:t>
            </a:r>
            <a:r>
              <a:rPr lang="en-US" altLang="ko-KR" sz="2000" dirty="0">
                <a:solidFill>
                  <a:schemeClr val="bg1"/>
                </a:solidFill>
                <a:latin typeface="SamsungOne-600" panose="020B0703030303020204" pitchFamily="34" charset="0"/>
                <a:ea typeface="SamsungOneKorean 400" panose="020B0503030303020204" pitchFamily="50" charset="-127"/>
              </a:rPr>
              <a:t> </a:t>
            </a:r>
            <a:r>
              <a:rPr lang="en-US" altLang="ko-KR" sz="2000" dirty="0" err="1">
                <a:solidFill>
                  <a:schemeClr val="bg1"/>
                </a:solidFill>
                <a:latin typeface="SamsungOne-600" panose="020B0703030303020204" pitchFamily="34" charset="0"/>
                <a:ea typeface="SamsungOneKorean 400" panose="020B0503030303020204" pitchFamily="50" charset="-127"/>
              </a:rPr>
              <a:t>mẽ</a:t>
            </a:r>
            <a:endParaRPr lang="ko-KR" altLang="en-US" sz="2000" dirty="0">
              <a:solidFill>
                <a:schemeClr val="bg1"/>
              </a:solidFill>
              <a:latin typeface="SamsungOne-600" panose="020B0703030303020204" pitchFamily="34" charset="0"/>
              <a:ea typeface="SamsungOneKorean 400" panose="020B0503030303020204" pitchFamily="50" charset="-127"/>
            </a:endParaRPr>
          </a:p>
        </p:txBody>
      </p:sp>
      <p:pic>
        <p:nvPicPr>
          <p:cNvPr id="17" name="그림 16">
            <a:extLst>
              <a:ext uri="{FF2B5EF4-FFF2-40B4-BE49-F238E27FC236}">
                <a16:creationId xmlns:a16="http://schemas.microsoft.com/office/drawing/2014/main" id="{3A7193EE-2CEC-4B7E-B855-65255FD317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2885" y="2608059"/>
            <a:ext cx="756000" cy="756000"/>
          </a:xfrm>
          <a:prstGeom prst="rect">
            <a:avLst/>
          </a:prstGeom>
        </p:spPr>
      </p:pic>
      <p:sp>
        <p:nvSpPr>
          <p:cNvPr id="18" name="모서리가 둥근 직사각형 176">
            <a:extLst>
              <a:ext uri="{FF2B5EF4-FFF2-40B4-BE49-F238E27FC236}">
                <a16:creationId xmlns:a16="http://schemas.microsoft.com/office/drawing/2014/main" id="{D52C447C-5175-4854-A0BF-84F84C3C4EE3}"/>
              </a:ext>
            </a:extLst>
          </p:cNvPr>
          <p:cNvSpPr/>
          <p:nvPr/>
        </p:nvSpPr>
        <p:spPr>
          <a:xfrm>
            <a:off x="3837000" y="4297301"/>
            <a:ext cx="2232000" cy="1877967"/>
          </a:xfrm>
          <a:prstGeom prst="roundRect">
            <a:avLst>
              <a:gd name="adj" fmla="val 5335"/>
            </a:avLst>
          </a:prstGeom>
          <a:solidFill>
            <a:srgbClr val="2D95E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lstStyle/>
          <a:p>
            <a:pPr indent="-398463" algn="ctr"/>
            <a:r>
              <a:rPr lang="en-US" altLang="ko-KR" sz="2000" dirty="0">
                <a:solidFill>
                  <a:schemeClr val="bg1"/>
                </a:solidFill>
                <a:latin typeface="SamsungOne-600" panose="020B0703030303020204" pitchFamily="34" charset="0"/>
                <a:ea typeface="SamsungOne-600" panose="020B0703030303020204" pitchFamily="34" charset="0"/>
              </a:rPr>
              <a:t>Chi </a:t>
            </a:r>
            <a:r>
              <a:rPr lang="en-US" altLang="ko-KR" sz="2000" dirty="0" err="1">
                <a:solidFill>
                  <a:schemeClr val="bg1"/>
                </a:solidFill>
                <a:latin typeface="SamsungOne-600" panose="020B0703030303020204" pitchFamily="34" charset="0"/>
                <a:ea typeface="SamsungOne-600" panose="020B0703030303020204" pitchFamily="34" charset="0"/>
              </a:rPr>
              <a:t>phí</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hiệu</a:t>
            </a:r>
            <a:r>
              <a:rPr lang="en-US" altLang="ko-KR" sz="2000" dirty="0">
                <a:solidFill>
                  <a:schemeClr val="bg1"/>
                </a:solidFill>
                <a:latin typeface="SamsungOne-600" panose="020B0703030303020204" pitchFamily="34" charset="0"/>
                <a:ea typeface="SamsungOne-600" panose="020B0703030303020204" pitchFamily="34" charset="0"/>
              </a:rPr>
              <a:t> </a:t>
            </a:r>
            <a:r>
              <a:rPr lang="en-US" altLang="ko-KR" sz="2000" dirty="0" err="1">
                <a:solidFill>
                  <a:schemeClr val="bg1"/>
                </a:solidFill>
                <a:latin typeface="SamsungOne-600" panose="020B0703030303020204" pitchFamily="34" charset="0"/>
                <a:ea typeface="SamsungOne-600" panose="020B0703030303020204" pitchFamily="34" charset="0"/>
              </a:rPr>
              <a:t>quả</a:t>
            </a:r>
            <a:endParaRPr lang="ko-KR" altLang="en-US" sz="2000" dirty="0">
              <a:solidFill>
                <a:schemeClr val="bg1"/>
              </a:solidFill>
              <a:latin typeface="SamsungOne-600" panose="020B0703030303020204" pitchFamily="34" charset="0"/>
              <a:ea typeface="SamsungOneKorean 400" panose="020B0503030303020204" pitchFamily="50" charset="-127"/>
            </a:endParaRPr>
          </a:p>
        </p:txBody>
      </p:sp>
      <p:pic>
        <p:nvPicPr>
          <p:cNvPr id="19" name="그림 18">
            <a:extLst>
              <a:ext uri="{FF2B5EF4-FFF2-40B4-BE49-F238E27FC236}">
                <a16:creationId xmlns:a16="http://schemas.microsoft.com/office/drawing/2014/main" id="{6A850DA4-747D-48E3-A1FD-B4D6C1F0B5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5000" y="4640245"/>
            <a:ext cx="756000" cy="756000"/>
          </a:xfrm>
          <a:prstGeom prst="rect">
            <a:avLst/>
          </a:prstGeom>
        </p:spPr>
      </p:pic>
    </p:spTree>
    <p:extLst>
      <p:ext uri="{BB962C8B-B14F-4D97-AF65-F5344CB8AC3E}">
        <p14:creationId xmlns:p14="http://schemas.microsoft.com/office/powerpoint/2010/main" val="2963282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Cụm</a:t>
            </a:r>
            <a:r>
              <a:rPr lang="en-US" altLang="ko-KR" dirty="0">
                <a:ea typeface="SamsungOneKorean 400" panose="020B0503030303020204" pitchFamily="50" charset="-127"/>
              </a:rPr>
              <a:t> Hadoop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phần</a:t>
            </a:r>
            <a:r>
              <a:rPr lang="en-US" altLang="ko-KR" dirty="0"/>
              <a:t> </a:t>
            </a:r>
            <a:r>
              <a:rPr lang="en-US" altLang="ko-KR" dirty="0" err="1"/>
              <a:t>mềm</a:t>
            </a:r>
            <a:r>
              <a:rPr lang="en-US" altLang="ko-KR" dirty="0"/>
              <a:t> </a:t>
            </a:r>
            <a:r>
              <a:rPr lang="en-US" altLang="ko-KR" dirty="0" err="1"/>
              <a:t>và</a:t>
            </a:r>
            <a:r>
              <a:rPr lang="en-US" altLang="ko-KR" dirty="0"/>
              <a:t> </a:t>
            </a:r>
            <a:r>
              <a:rPr lang="en-US" altLang="ko-KR" dirty="0" err="1"/>
              <a:t>phần</a:t>
            </a:r>
            <a:r>
              <a:rPr lang="en-US" altLang="ko-KR" dirty="0"/>
              <a:t> </a:t>
            </a:r>
            <a:r>
              <a:rPr lang="en-US" altLang="ko-KR" dirty="0" err="1"/>
              <a:t>cứng</a:t>
            </a:r>
            <a:r>
              <a:rPr lang="en-US" altLang="ko-KR" dirty="0"/>
              <a:t> </a:t>
            </a:r>
            <a:r>
              <a:rPr lang="en-US" altLang="ko-KR" dirty="0" err="1"/>
              <a:t>để</a:t>
            </a:r>
            <a:r>
              <a:rPr lang="en-US" altLang="ko-KR" dirty="0"/>
              <a:t> </a:t>
            </a:r>
            <a:r>
              <a:rPr lang="en-US" altLang="ko-KR" dirty="0" err="1"/>
              <a:t>xử</a:t>
            </a:r>
            <a:r>
              <a:rPr lang="en-US" altLang="ko-KR" dirty="0"/>
              <a:t> </a:t>
            </a:r>
            <a:r>
              <a:rPr lang="en-US" altLang="ko-KR" dirty="0" err="1"/>
              <a:t>lý</a:t>
            </a:r>
            <a:r>
              <a:rPr lang="en-US" altLang="ko-KR" dirty="0"/>
              <a:t> Big Data</a:t>
            </a:r>
            <a:endParaRPr lang="ko-KR" altLang="en-US" dirty="0"/>
          </a:p>
        </p:txBody>
      </p:sp>
      <p:grpSp>
        <p:nvGrpSpPr>
          <p:cNvPr id="147" name="그룹 146">
            <a:extLst>
              <a:ext uri="{FF2B5EF4-FFF2-40B4-BE49-F238E27FC236}">
                <a16:creationId xmlns:a16="http://schemas.microsoft.com/office/drawing/2014/main" id="{27B4BC1A-0321-43AC-BC3C-3B7CA4F5E4A4}"/>
              </a:ext>
            </a:extLst>
          </p:cNvPr>
          <p:cNvGrpSpPr/>
          <p:nvPr/>
        </p:nvGrpSpPr>
        <p:grpSpPr>
          <a:xfrm>
            <a:off x="1746598" y="2618112"/>
            <a:ext cx="6652151" cy="3654327"/>
            <a:chOff x="1848198" y="2618112"/>
            <a:chExt cx="6652151" cy="3654327"/>
          </a:xfrm>
        </p:grpSpPr>
        <p:grpSp>
          <p:nvGrpSpPr>
            <p:cNvPr id="148" name="그룹 147">
              <a:extLst>
                <a:ext uri="{FF2B5EF4-FFF2-40B4-BE49-F238E27FC236}">
                  <a16:creationId xmlns:a16="http://schemas.microsoft.com/office/drawing/2014/main" id="{C6A8B0FF-F280-4F75-A85F-EFB4B779BCB0}"/>
                </a:ext>
              </a:extLst>
            </p:cNvPr>
            <p:cNvGrpSpPr/>
            <p:nvPr/>
          </p:nvGrpSpPr>
          <p:grpSpPr>
            <a:xfrm>
              <a:off x="2608935" y="2618112"/>
              <a:ext cx="5282119" cy="3134694"/>
              <a:chOff x="3889112" y="2586098"/>
              <a:chExt cx="5282119" cy="3134694"/>
            </a:xfrm>
          </p:grpSpPr>
          <p:sp>
            <p:nvSpPr>
              <p:cNvPr id="230" name="모서리가 둥근 직사각형 433">
                <a:extLst>
                  <a:ext uri="{FF2B5EF4-FFF2-40B4-BE49-F238E27FC236}">
                    <a16:creationId xmlns:a16="http://schemas.microsoft.com/office/drawing/2014/main" id="{1A18DA06-07EC-46D0-8EBA-80CCD2DB6F9A}"/>
                  </a:ext>
                </a:extLst>
              </p:cNvPr>
              <p:cNvSpPr/>
              <p:nvPr/>
            </p:nvSpPr>
            <p:spPr>
              <a:xfrm>
                <a:off x="3889112" y="2586098"/>
                <a:ext cx="5282119" cy="3134694"/>
              </a:xfrm>
              <a:prstGeom prst="roundRect">
                <a:avLst>
                  <a:gd name="adj" fmla="val 5927"/>
                </a:avLst>
              </a:prstGeom>
              <a:solidFill>
                <a:srgbClr val="FCCDCC"/>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31" name="모서리가 둥근 직사각형 437">
                <a:extLst>
                  <a:ext uri="{FF2B5EF4-FFF2-40B4-BE49-F238E27FC236}">
                    <a16:creationId xmlns:a16="http://schemas.microsoft.com/office/drawing/2014/main" id="{1DFD4125-7320-4005-963B-AFB6D7721E05}"/>
                  </a:ext>
                </a:extLst>
              </p:cNvPr>
              <p:cNvSpPr/>
              <p:nvPr/>
            </p:nvSpPr>
            <p:spPr>
              <a:xfrm>
                <a:off x="6726516" y="2796356"/>
                <a:ext cx="2142297" cy="213316"/>
              </a:xfrm>
              <a:prstGeom prst="roundRect">
                <a:avLst>
                  <a:gd name="adj" fmla="val 20016"/>
                </a:avLst>
              </a:prstGeom>
              <a:solidFill>
                <a:schemeClr val="bg1"/>
              </a:solidFill>
              <a:ln w="12700">
                <a:solidFill>
                  <a:srgbClr val="FDE0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US" altLang="ko-KR" sz="1200" dirty="0" err="1">
                    <a:solidFill>
                      <a:srgbClr val="FF0000"/>
                    </a:solidFill>
                    <a:latin typeface="SamsungOne 700" panose="020B0803030303020204" pitchFamily="34" charset="0"/>
                    <a:ea typeface="SamsungOne 700" panose="020B0803030303020204" pitchFamily="34" charset="0"/>
                    <a:sym typeface="Arial"/>
                  </a:rPr>
                  <a:t>Bộ</a:t>
                </a:r>
                <a:r>
                  <a:rPr lang="en-US" altLang="ko-KR" sz="1200" dirty="0">
                    <a:solidFill>
                      <a:srgbClr val="FF0000"/>
                    </a:solidFill>
                    <a:latin typeface="SamsungOne 700" panose="020B0803030303020204" pitchFamily="34" charset="0"/>
                    <a:ea typeface="SamsungOne 700" panose="020B0803030303020204" pitchFamily="34" charset="0"/>
                    <a:sym typeface="Arial"/>
                  </a:rPr>
                  <a:t> </a:t>
                </a:r>
                <a:r>
                  <a:rPr lang="en-US" altLang="ko-KR" sz="1200" dirty="0" err="1">
                    <a:solidFill>
                      <a:srgbClr val="FF0000"/>
                    </a:solidFill>
                    <a:latin typeface="SamsungOne 700" panose="020B0803030303020204" pitchFamily="34" charset="0"/>
                    <a:ea typeface="SamsungOne 700" panose="020B0803030303020204" pitchFamily="34" charset="0"/>
                    <a:sym typeface="Arial"/>
                  </a:rPr>
                  <a:t>chuyển</a:t>
                </a:r>
                <a:r>
                  <a:rPr lang="en-US" altLang="ko-KR" sz="1200" dirty="0">
                    <a:solidFill>
                      <a:srgbClr val="FF0000"/>
                    </a:solidFill>
                    <a:latin typeface="SamsungOne 700" panose="020B0803030303020204" pitchFamily="34" charset="0"/>
                    <a:ea typeface="SamsungOne 700" panose="020B0803030303020204" pitchFamily="34" charset="0"/>
                    <a:sym typeface="Arial"/>
                  </a:rPr>
                  <a:t> </a:t>
                </a:r>
                <a:r>
                  <a:rPr lang="en-US" altLang="ko-KR" sz="1200" dirty="0" err="1">
                    <a:solidFill>
                      <a:srgbClr val="FF0000"/>
                    </a:solidFill>
                    <a:latin typeface="SamsungOne 700" panose="020B0803030303020204" pitchFamily="34" charset="0"/>
                    <a:ea typeface="SamsungOne 700" panose="020B0803030303020204" pitchFamily="34" charset="0"/>
                    <a:sym typeface="Arial"/>
                  </a:rPr>
                  <a:t>mạch</a:t>
                </a:r>
                <a:r>
                  <a:rPr lang="vi-VN" altLang="ko-KR" sz="1200" dirty="0">
                    <a:solidFill>
                      <a:srgbClr val="FF0000"/>
                    </a:solidFill>
                    <a:latin typeface="SamsungOne 700" panose="020B0803030303020204" pitchFamily="34" charset="0"/>
                    <a:ea typeface="SamsungOne 700" panose="020B0803030303020204" pitchFamily="34" charset="0"/>
                    <a:sym typeface="Arial"/>
                  </a:rPr>
                  <a:t> đường trục</a:t>
                </a:r>
                <a:endParaRPr lang="en" altLang="ko-KR" sz="1200" dirty="0">
                  <a:solidFill>
                    <a:srgbClr val="FF0000"/>
                  </a:solidFill>
                  <a:latin typeface="SamsungOne 700" panose="020B0803030303020204" pitchFamily="34" charset="0"/>
                  <a:ea typeface="SamsungOne 700" panose="020B0803030303020204" pitchFamily="34" charset="0"/>
                  <a:sym typeface="Arial"/>
                </a:endParaRPr>
              </a:p>
            </p:txBody>
          </p:sp>
          <p:sp>
            <p:nvSpPr>
              <p:cNvPr id="232" name="모서리가 둥근 직사각형 438">
                <a:extLst>
                  <a:ext uri="{FF2B5EF4-FFF2-40B4-BE49-F238E27FC236}">
                    <a16:creationId xmlns:a16="http://schemas.microsoft.com/office/drawing/2014/main" id="{BAE0A20E-ACFE-44CB-830E-8CF85386286D}"/>
                  </a:ext>
                </a:extLst>
              </p:cNvPr>
              <p:cNvSpPr/>
              <p:nvPr/>
            </p:nvSpPr>
            <p:spPr>
              <a:xfrm>
                <a:off x="3901287" y="2601566"/>
                <a:ext cx="902882" cy="450968"/>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400" dirty="0">
                    <a:solidFill>
                      <a:srgbClr val="FF0000"/>
                    </a:solidFill>
                    <a:latin typeface="SamsungOne 700" panose="020B0803030303020204" pitchFamily="34" charset="0"/>
                    <a:ea typeface="SamsungOne 700" panose="020B0803030303020204" pitchFamily="34" charset="0"/>
                    <a:sym typeface="Arial"/>
                  </a:rPr>
                  <a:t>Cụm 2</a:t>
                </a:r>
              </a:p>
            </p:txBody>
          </p:sp>
          <p:grpSp>
            <p:nvGrpSpPr>
              <p:cNvPr id="233" name="그룹 232">
                <a:extLst>
                  <a:ext uri="{FF2B5EF4-FFF2-40B4-BE49-F238E27FC236}">
                    <a16:creationId xmlns:a16="http://schemas.microsoft.com/office/drawing/2014/main" id="{3C19CF5A-B5EF-43CA-8891-5CD356715B50}"/>
                  </a:ext>
                </a:extLst>
              </p:cNvPr>
              <p:cNvGrpSpPr/>
              <p:nvPr/>
            </p:nvGrpSpPr>
            <p:grpSpPr>
              <a:xfrm>
                <a:off x="4619252" y="3226114"/>
                <a:ext cx="3594549" cy="1685601"/>
                <a:chOff x="1871002" y="4323658"/>
                <a:chExt cx="3594549" cy="1685601"/>
              </a:xfrm>
            </p:grpSpPr>
            <p:sp>
              <p:nvSpPr>
                <p:cNvPr id="262" name="모서리가 둥근 직사각형 540">
                  <a:extLst>
                    <a:ext uri="{FF2B5EF4-FFF2-40B4-BE49-F238E27FC236}">
                      <a16:creationId xmlns:a16="http://schemas.microsoft.com/office/drawing/2014/main" id="{C753ABC4-3849-4F35-BAB1-70721CF131F5}"/>
                    </a:ext>
                  </a:extLst>
                </p:cNvPr>
                <p:cNvSpPr/>
                <p:nvPr/>
              </p:nvSpPr>
              <p:spPr>
                <a:xfrm>
                  <a:off x="1871002" y="4323658"/>
                  <a:ext cx="758757" cy="186617"/>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100" dirty="0">
                      <a:solidFill>
                        <a:srgbClr val="FF0000"/>
                      </a:solidFill>
                      <a:latin typeface="SamsungOne 700" panose="020B0803030303020204" pitchFamily="34" charset="0"/>
                      <a:ea typeface="SamsungOne 700" panose="020B0803030303020204" pitchFamily="34" charset="0"/>
                      <a:sym typeface="Arial"/>
                    </a:rPr>
                    <a:t>Rack</a:t>
                  </a:r>
                </a:p>
              </p:txBody>
            </p:sp>
            <p:sp>
              <p:nvSpPr>
                <p:cNvPr id="263" name="모서리가 둥근 직사각형 541">
                  <a:extLst>
                    <a:ext uri="{FF2B5EF4-FFF2-40B4-BE49-F238E27FC236}">
                      <a16:creationId xmlns:a16="http://schemas.microsoft.com/office/drawing/2014/main" id="{AC11823C-DEC5-4D8C-8DFB-1339F392DF87}"/>
                    </a:ext>
                  </a:extLst>
                </p:cNvPr>
                <p:cNvSpPr/>
                <p:nvPr/>
              </p:nvSpPr>
              <p:spPr>
                <a:xfrm>
                  <a:off x="3157968" y="4355179"/>
                  <a:ext cx="1780607" cy="244024"/>
                </a:xfrm>
                <a:prstGeom prst="roundRect">
                  <a:avLst>
                    <a:gd name="adj" fmla="val 20016"/>
                  </a:avLst>
                </a:prstGeom>
                <a:solidFill>
                  <a:schemeClr val="bg1"/>
                </a:solidFill>
                <a:ln w="12700">
                  <a:solidFill>
                    <a:srgbClr val="FCC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050" dirty="0">
                      <a:solidFill>
                        <a:srgbClr val="FF0000"/>
                      </a:solidFill>
                      <a:latin typeface="SamsungOne 700" panose="020B0803030303020204" pitchFamily="34" charset="0"/>
                      <a:ea typeface="SamsungOne 700" panose="020B0803030303020204" pitchFamily="34" charset="0"/>
                      <a:sym typeface="Arial"/>
                    </a:rPr>
                    <a:t>Top of Rack Switch</a:t>
                  </a:r>
                </a:p>
              </p:txBody>
            </p:sp>
            <p:grpSp>
              <p:nvGrpSpPr>
                <p:cNvPr id="264" name="그룹 263">
                  <a:extLst>
                    <a:ext uri="{FF2B5EF4-FFF2-40B4-BE49-F238E27FC236}">
                      <a16:creationId xmlns:a16="http://schemas.microsoft.com/office/drawing/2014/main" id="{BE66FBD3-F462-47D6-964A-9C4FA2541840}"/>
                    </a:ext>
                  </a:extLst>
                </p:cNvPr>
                <p:cNvGrpSpPr/>
                <p:nvPr/>
              </p:nvGrpSpPr>
              <p:grpSpPr>
                <a:xfrm>
                  <a:off x="1919960" y="4685342"/>
                  <a:ext cx="3545591" cy="1323917"/>
                  <a:chOff x="1910273" y="4761542"/>
                  <a:chExt cx="3545591" cy="1323917"/>
                </a:xfrm>
              </p:grpSpPr>
              <p:grpSp>
                <p:nvGrpSpPr>
                  <p:cNvPr id="265" name="그룹 264">
                    <a:extLst>
                      <a:ext uri="{FF2B5EF4-FFF2-40B4-BE49-F238E27FC236}">
                        <a16:creationId xmlns:a16="http://schemas.microsoft.com/office/drawing/2014/main" id="{449054CA-5D66-4E2B-BE96-4C4297E8BE99}"/>
                      </a:ext>
                    </a:extLst>
                  </p:cNvPr>
                  <p:cNvGrpSpPr/>
                  <p:nvPr/>
                </p:nvGrpSpPr>
                <p:grpSpPr>
                  <a:xfrm>
                    <a:off x="1910273" y="4761542"/>
                    <a:ext cx="1360369" cy="1323917"/>
                    <a:chOff x="1066710" y="3731090"/>
                    <a:chExt cx="1569944" cy="1691980"/>
                  </a:xfrm>
                  <a:solidFill>
                    <a:schemeClr val="bg1"/>
                  </a:solidFill>
                </p:grpSpPr>
                <p:sp>
                  <p:nvSpPr>
                    <p:cNvPr id="270" name="모서리가 둥근 직사각형 550">
                      <a:extLst>
                        <a:ext uri="{FF2B5EF4-FFF2-40B4-BE49-F238E27FC236}">
                          <a16:creationId xmlns:a16="http://schemas.microsoft.com/office/drawing/2014/main" id="{E1E44452-010E-4120-82CF-A0D444E2EE4B}"/>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71" name="모서리가 둥근 직사각형 551">
                      <a:extLst>
                        <a:ext uri="{FF2B5EF4-FFF2-40B4-BE49-F238E27FC236}">
                          <a16:creationId xmlns:a16="http://schemas.microsoft.com/office/drawing/2014/main" id="{209C669B-623D-4964-A4EE-029A144D1D31}"/>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nvGrpSpPr>
                  <p:cNvPr id="266" name="그룹 265">
                    <a:extLst>
                      <a:ext uri="{FF2B5EF4-FFF2-40B4-BE49-F238E27FC236}">
                        <a16:creationId xmlns:a16="http://schemas.microsoft.com/office/drawing/2014/main" id="{D88BA82E-52DC-42DA-9664-3873761B48DE}"/>
                      </a:ext>
                    </a:extLst>
                  </p:cNvPr>
                  <p:cNvGrpSpPr/>
                  <p:nvPr/>
                </p:nvGrpSpPr>
                <p:grpSpPr>
                  <a:xfrm>
                    <a:off x="3356813" y="4761542"/>
                    <a:ext cx="1360369" cy="1323917"/>
                    <a:chOff x="1066710" y="3731090"/>
                    <a:chExt cx="1569944" cy="1691980"/>
                  </a:xfrm>
                  <a:solidFill>
                    <a:schemeClr val="bg1"/>
                  </a:solidFill>
                </p:grpSpPr>
                <p:sp>
                  <p:nvSpPr>
                    <p:cNvPr id="268" name="모서리가 둥근 직사각형 548">
                      <a:extLst>
                        <a:ext uri="{FF2B5EF4-FFF2-40B4-BE49-F238E27FC236}">
                          <a16:creationId xmlns:a16="http://schemas.microsoft.com/office/drawing/2014/main" id="{E450327B-A74B-454B-AB02-B6EA320EC93B}"/>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69" name="모서리가 둥근 직사각형 549">
                      <a:extLst>
                        <a:ext uri="{FF2B5EF4-FFF2-40B4-BE49-F238E27FC236}">
                          <a16:creationId xmlns:a16="http://schemas.microsoft.com/office/drawing/2014/main" id="{C5E6E551-DAFA-412F-9E3F-EECB1B64B8EA}"/>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sp>
                <p:nvSpPr>
                  <p:cNvPr id="267" name="모서리가 둥근 직사각형 547">
                    <a:extLst>
                      <a:ext uri="{FF2B5EF4-FFF2-40B4-BE49-F238E27FC236}">
                        <a16:creationId xmlns:a16="http://schemas.microsoft.com/office/drawing/2014/main" id="{1188E38B-7D89-4DBA-90CD-942D20905DED}"/>
                      </a:ext>
                    </a:extLst>
                  </p:cNvPr>
                  <p:cNvSpPr/>
                  <p:nvPr/>
                </p:nvSpPr>
                <p:spPr>
                  <a:xfrm>
                    <a:off x="4831881" y="4815182"/>
                    <a:ext cx="623983" cy="186617"/>
                  </a:xfrm>
                  <a:prstGeom prst="roundRect">
                    <a:avLst>
                      <a:gd name="adj" fmla="val 1906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grpSp>
            <p:nvGrpSpPr>
              <p:cNvPr id="234" name="그룹 233">
                <a:extLst>
                  <a:ext uri="{FF2B5EF4-FFF2-40B4-BE49-F238E27FC236}">
                    <a16:creationId xmlns:a16="http://schemas.microsoft.com/office/drawing/2014/main" id="{A8BE7C19-A6F0-4558-9D4E-3327842DE4C0}"/>
                  </a:ext>
                </a:extLst>
              </p:cNvPr>
              <p:cNvGrpSpPr/>
              <p:nvPr/>
            </p:nvGrpSpPr>
            <p:grpSpPr>
              <a:xfrm>
                <a:off x="4378388" y="3229972"/>
                <a:ext cx="4497794" cy="1950748"/>
                <a:chOff x="1871002" y="4058511"/>
                <a:chExt cx="4497794" cy="1950748"/>
              </a:xfrm>
            </p:grpSpPr>
            <p:sp>
              <p:nvSpPr>
                <p:cNvPr id="249" name="모서리가 둥근 직사각형 525">
                  <a:extLst>
                    <a:ext uri="{FF2B5EF4-FFF2-40B4-BE49-F238E27FC236}">
                      <a16:creationId xmlns:a16="http://schemas.microsoft.com/office/drawing/2014/main" id="{873B4BDB-5F89-4CC1-981D-E1914657C1E1}"/>
                    </a:ext>
                  </a:extLst>
                </p:cNvPr>
                <p:cNvSpPr/>
                <p:nvPr/>
              </p:nvSpPr>
              <p:spPr>
                <a:xfrm>
                  <a:off x="1922818" y="4058511"/>
                  <a:ext cx="4445978" cy="1894234"/>
                </a:xfrm>
                <a:prstGeom prst="roundRect">
                  <a:avLst>
                    <a:gd name="adj" fmla="val 5927"/>
                  </a:avLst>
                </a:prstGeom>
                <a:solidFill>
                  <a:srgbClr val="FDE0DF"/>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50" name="모서리가 둥근 직사각형 526">
                  <a:extLst>
                    <a:ext uri="{FF2B5EF4-FFF2-40B4-BE49-F238E27FC236}">
                      <a16:creationId xmlns:a16="http://schemas.microsoft.com/office/drawing/2014/main" id="{A0C6B866-E397-4904-9715-C4393AE45106}"/>
                    </a:ext>
                  </a:extLst>
                </p:cNvPr>
                <p:cNvSpPr/>
                <p:nvPr/>
              </p:nvSpPr>
              <p:spPr>
                <a:xfrm>
                  <a:off x="1871002" y="4323658"/>
                  <a:ext cx="758757" cy="186617"/>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100" dirty="0">
                      <a:solidFill>
                        <a:srgbClr val="FF0000"/>
                      </a:solidFill>
                      <a:latin typeface="SamsungOne 700" panose="020B0803030303020204" pitchFamily="34" charset="0"/>
                      <a:ea typeface="SamsungOne 700" panose="020B0803030303020204" pitchFamily="34" charset="0"/>
                      <a:sym typeface="Arial"/>
                    </a:rPr>
                    <a:t>Rack</a:t>
                  </a:r>
                </a:p>
              </p:txBody>
            </p:sp>
            <p:sp>
              <p:nvSpPr>
                <p:cNvPr id="251" name="모서리가 둥근 직사각형 527">
                  <a:extLst>
                    <a:ext uri="{FF2B5EF4-FFF2-40B4-BE49-F238E27FC236}">
                      <a16:creationId xmlns:a16="http://schemas.microsoft.com/office/drawing/2014/main" id="{2D073910-372C-4C99-9A75-9E02133FB629}"/>
                    </a:ext>
                  </a:extLst>
                </p:cNvPr>
                <p:cNvSpPr/>
                <p:nvPr/>
              </p:nvSpPr>
              <p:spPr>
                <a:xfrm>
                  <a:off x="3157968" y="4355179"/>
                  <a:ext cx="1780607" cy="244024"/>
                </a:xfrm>
                <a:prstGeom prst="roundRect">
                  <a:avLst>
                    <a:gd name="adj" fmla="val 20016"/>
                  </a:avLst>
                </a:prstGeom>
                <a:solidFill>
                  <a:schemeClr val="bg1"/>
                </a:solidFill>
                <a:ln w="12700">
                  <a:solidFill>
                    <a:srgbClr val="FCC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050" dirty="0">
                      <a:solidFill>
                        <a:srgbClr val="FF0000"/>
                      </a:solidFill>
                      <a:latin typeface="SamsungOne 700" panose="020B0803030303020204" pitchFamily="34" charset="0"/>
                      <a:ea typeface="SamsungOne 700" panose="020B0803030303020204" pitchFamily="34" charset="0"/>
                      <a:sym typeface="Arial"/>
                    </a:rPr>
                    <a:t>Top of Rack Switch</a:t>
                  </a:r>
                </a:p>
              </p:txBody>
            </p:sp>
            <p:grpSp>
              <p:nvGrpSpPr>
                <p:cNvPr id="252" name="그룹 251">
                  <a:extLst>
                    <a:ext uri="{FF2B5EF4-FFF2-40B4-BE49-F238E27FC236}">
                      <a16:creationId xmlns:a16="http://schemas.microsoft.com/office/drawing/2014/main" id="{45EE2030-6A7B-48FA-8423-4AFF6EA7632C}"/>
                    </a:ext>
                  </a:extLst>
                </p:cNvPr>
                <p:cNvGrpSpPr/>
                <p:nvPr/>
              </p:nvGrpSpPr>
              <p:grpSpPr>
                <a:xfrm>
                  <a:off x="1919960" y="4496366"/>
                  <a:ext cx="4354159" cy="1512893"/>
                  <a:chOff x="1910273" y="4572566"/>
                  <a:chExt cx="4354159" cy="1512893"/>
                </a:xfrm>
              </p:grpSpPr>
              <p:grpSp>
                <p:nvGrpSpPr>
                  <p:cNvPr id="253" name="그룹 252">
                    <a:extLst>
                      <a:ext uri="{FF2B5EF4-FFF2-40B4-BE49-F238E27FC236}">
                        <a16:creationId xmlns:a16="http://schemas.microsoft.com/office/drawing/2014/main" id="{DFD76835-9D5B-4AF4-BFFD-1106ED780446}"/>
                      </a:ext>
                    </a:extLst>
                  </p:cNvPr>
                  <p:cNvGrpSpPr/>
                  <p:nvPr/>
                </p:nvGrpSpPr>
                <p:grpSpPr>
                  <a:xfrm>
                    <a:off x="1910273" y="4761542"/>
                    <a:ext cx="1360369" cy="1323917"/>
                    <a:chOff x="1066710" y="3731090"/>
                    <a:chExt cx="1569944" cy="1691980"/>
                  </a:xfrm>
                  <a:solidFill>
                    <a:schemeClr val="bg1"/>
                  </a:solidFill>
                </p:grpSpPr>
                <p:sp>
                  <p:nvSpPr>
                    <p:cNvPr id="260" name="모서리가 둥근 직사각형 536">
                      <a:extLst>
                        <a:ext uri="{FF2B5EF4-FFF2-40B4-BE49-F238E27FC236}">
                          <a16:creationId xmlns:a16="http://schemas.microsoft.com/office/drawing/2014/main" id="{1ED2C601-303C-429D-9D70-BC356D9285B6}"/>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61" name="모서리가 둥근 직사각형 537">
                      <a:extLst>
                        <a:ext uri="{FF2B5EF4-FFF2-40B4-BE49-F238E27FC236}">
                          <a16:creationId xmlns:a16="http://schemas.microsoft.com/office/drawing/2014/main" id="{1F702CBC-2890-483E-9567-C5F623DB7E0A}"/>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nvGrpSpPr>
                  <p:cNvPr id="254" name="그룹 253">
                    <a:extLst>
                      <a:ext uri="{FF2B5EF4-FFF2-40B4-BE49-F238E27FC236}">
                        <a16:creationId xmlns:a16="http://schemas.microsoft.com/office/drawing/2014/main" id="{8ED536F8-B2A9-452D-A2A9-7B8A911B38BB}"/>
                      </a:ext>
                    </a:extLst>
                  </p:cNvPr>
                  <p:cNvGrpSpPr/>
                  <p:nvPr/>
                </p:nvGrpSpPr>
                <p:grpSpPr>
                  <a:xfrm>
                    <a:off x="3356813" y="4761542"/>
                    <a:ext cx="1360369" cy="1323917"/>
                    <a:chOff x="1066710" y="3731090"/>
                    <a:chExt cx="1569944" cy="1691980"/>
                  </a:xfrm>
                  <a:solidFill>
                    <a:schemeClr val="bg1"/>
                  </a:solidFill>
                </p:grpSpPr>
                <p:sp>
                  <p:nvSpPr>
                    <p:cNvPr id="258" name="모서리가 둥근 직사각형 534">
                      <a:extLst>
                        <a:ext uri="{FF2B5EF4-FFF2-40B4-BE49-F238E27FC236}">
                          <a16:creationId xmlns:a16="http://schemas.microsoft.com/office/drawing/2014/main" id="{8B72D73F-CE9B-470B-A09D-A22984DAFC72}"/>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59" name="모서리가 둥근 직사각형 535">
                      <a:extLst>
                        <a:ext uri="{FF2B5EF4-FFF2-40B4-BE49-F238E27FC236}">
                          <a16:creationId xmlns:a16="http://schemas.microsoft.com/office/drawing/2014/main" id="{4B101570-4A9D-44B2-AB47-5468A83C4B52}"/>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nvGrpSpPr>
                  <p:cNvPr id="255" name="그룹 254">
                    <a:extLst>
                      <a:ext uri="{FF2B5EF4-FFF2-40B4-BE49-F238E27FC236}">
                        <a16:creationId xmlns:a16="http://schemas.microsoft.com/office/drawing/2014/main" id="{9FC39A82-9EC1-4375-9F1E-73CC4DDCBF3B}"/>
                      </a:ext>
                    </a:extLst>
                  </p:cNvPr>
                  <p:cNvGrpSpPr/>
                  <p:nvPr/>
                </p:nvGrpSpPr>
                <p:grpSpPr>
                  <a:xfrm>
                    <a:off x="4831881" y="4572566"/>
                    <a:ext cx="1432551" cy="1323917"/>
                    <a:chOff x="1095970" y="3489573"/>
                    <a:chExt cx="1653245" cy="1691980"/>
                  </a:xfrm>
                  <a:solidFill>
                    <a:schemeClr val="bg1"/>
                  </a:solidFill>
                </p:grpSpPr>
                <p:sp>
                  <p:nvSpPr>
                    <p:cNvPr id="256" name="모서리가 둥근 직사각형 532">
                      <a:extLst>
                        <a:ext uri="{FF2B5EF4-FFF2-40B4-BE49-F238E27FC236}">
                          <a16:creationId xmlns:a16="http://schemas.microsoft.com/office/drawing/2014/main" id="{2FE4D274-A516-403C-A080-FEE82FFC9E82}"/>
                        </a:ext>
                      </a:extLst>
                    </p:cNvPr>
                    <p:cNvSpPr/>
                    <p:nvPr/>
                  </p:nvSpPr>
                  <p:spPr>
                    <a:xfrm>
                      <a:off x="1179271" y="3489573"/>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57" name="모서리가 둥근 직사각형 533">
                      <a:extLst>
                        <a:ext uri="{FF2B5EF4-FFF2-40B4-BE49-F238E27FC236}">
                          <a16:creationId xmlns:a16="http://schemas.microsoft.com/office/drawing/2014/main" id="{0C510454-885A-4E14-9ABF-C08528398031}"/>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grpSp>
          <p:grpSp>
            <p:nvGrpSpPr>
              <p:cNvPr id="235" name="그룹 234">
                <a:extLst>
                  <a:ext uri="{FF2B5EF4-FFF2-40B4-BE49-F238E27FC236}">
                    <a16:creationId xmlns:a16="http://schemas.microsoft.com/office/drawing/2014/main" id="{3A70674B-C8B1-4320-AC4C-94B5097212DE}"/>
                  </a:ext>
                </a:extLst>
              </p:cNvPr>
              <p:cNvGrpSpPr/>
              <p:nvPr/>
            </p:nvGrpSpPr>
            <p:grpSpPr>
              <a:xfrm>
                <a:off x="4139412" y="3496119"/>
                <a:ext cx="4497794" cy="1950748"/>
                <a:chOff x="1871002" y="4058511"/>
                <a:chExt cx="4497794" cy="1950748"/>
              </a:xfrm>
            </p:grpSpPr>
            <p:sp>
              <p:nvSpPr>
                <p:cNvPr id="236" name="모서리가 둥근 직사각형 439">
                  <a:extLst>
                    <a:ext uri="{FF2B5EF4-FFF2-40B4-BE49-F238E27FC236}">
                      <a16:creationId xmlns:a16="http://schemas.microsoft.com/office/drawing/2014/main" id="{8823F5B4-F6A6-4B31-9175-0731DF3312EB}"/>
                    </a:ext>
                  </a:extLst>
                </p:cNvPr>
                <p:cNvSpPr/>
                <p:nvPr/>
              </p:nvSpPr>
              <p:spPr>
                <a:xfrm>
                  <a:off x="1922818" y="4058511"/>
                  <a:ext cx="4445978" cy="1894234"/>
                </a:xfrm>
                <a:prstGeom prst="roundRect">
                  <a:avLst>
                    <a:gd name="adj" fmla="val 5927"/>
                  </a:avLst>
                </a:prstGeom>
                <a:solidFill>
                  <a:srgbClr val="FDE0DF"/>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37" name="모서리가 둥근 직사각형 440">
                  <a:extLst>
                    <a:ext uri="{FF2B5EF4-FFF2-40B4-BE49-F238E27FC236}">
                      <a16:creationId xmlns:a16="http://schemas.microsoft.com/office/drawing/2014/main" id="{37C213AF-424E-4949-AD3A-334F38AC95F8}"/>
                    </a:ext>
                  </a:extLst>
                </p:cNvPr>
                <p:cNvSpPr/>
                <p:nvPr/>
              </p:nvSpPr>
              <p:spPr>
                <a:xfrm>
                  <a:off x="1871002" y="4323658"/>
                  <a:ext cx="758757" cy="186617"/>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100" dirty="0">
                      <a:solidFill>
                        <a:srgbClr val="FF0000"/>
                      </a:solidFill>
                      <a:latin typeface="SamsungOne 700" panose="020B0803030303020204" pitchFamily="34" charset="0"/>
                      <a:ea typeface="SamsungOne 700" panose="020B0803030303020204" pitchFamily="34" charset="0"/>
                      <a:sym typeface="Arial"/>
                    </a:rPr>
                    <a:t>Rack</a:t>
                  </a:r>
                </a:p>
              </p:txBody>
            </p:sp>
            <p:sp>
              <p:nvSpPr>
                <p:cNvPr id="238" name="모서리가 둥근 직사각형 441">
                  <a:extLst>
                    <a:ext uri="{FF2B5EF4-FFF2-40B4-BE49-F238E27FC236}">
                      <a16:creationId xmlns:a16="http://schemas.microsoft.com/office/drawing/2014/main" id="{0FCC349B-B320-49F7-9A62-D9B4069BC20B}"/>
                    </a:ext>
                  </a:extLst>
                </p:cNvPr>
                <p:cNvSpPr/>
                <p:nvPr/>
              </p:nvSpPr>
              <p:spPr>
                <a:xfrm>
                  <a:off x="3157968" y="4355179"/>
                  <a:ext cx="1780607" cy="244024"/>
                </a:xfrm>
                <a:prstGeom prst="roundRect">
                  <a:avLst>
                    <a:gd name="adj" fmla="val 20016"/>
                  </a:avLst>
                </a:prstGeom>
                <a:solidFill>
                  <a:schemeClr val="bg1"/>
                </a:solidFill>
                <a:ln w="12700">
                  <a:solidFill>
                    <a:srgbClr val="FCCD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050" dirty="0">
                      <a:solidFill>
                        <a:srgbClr val="FF0000"/>
                      </a:solidFill>
                      <a:latin typeface="SamsungOne 700" panose="020B0803030303020204" pitchFamily="34" charset="0"/>
                      <a:ea typeface="SamsungOne 700" panose="020B0803030303020204" pitchFamily="34" charset="0"/>
                      <a:sym typeface="Arial"/>
                    </a:rPr>
                    <a:t>Top of Rack Switch</a:t>
                  </a:r>
                </a:p>
              </p:txBody>
            </p:sp>
            <p:grpSp>
              <p:nvGrpSpPr>
                <p:cNvPr id="239" name="그룹 238">
                  <a:extLst>
                    <a:ext uri="{FF2B5EF4-FFF2-40B4-BE49-F238E27FC236}">
                      <a16:creationId xmlns:a16="http://schemas.microsoft.com/office/drawing/2014/main" id="{3BF5481F-FA65-44B9-AC4C-01E44367F179}"/>
                    </a:ext>
                  </a:extLst>
                </p:cNvPr>
                <p:cNvGrpSpPr/>
                <p:nvPr/>
              </p:nvGrpSpPr>
              <p:grpSpPr>
                <a:xfrm>
                  <a:off x="1919960" y="4496366"/>
                  <a:ext cx="4354159" cy="1512893"/>
                  <a:chOff x="1910273" y="4572566"/>
                  <a:chExt cx="4354159" cy="1512893"/>
                </a:xfrm>
              </p:grpSpPr>
              <p:grpSp>
                <p:nvGrpSpPr>
                  <p:cNvPr id="240" name="그룹 239">
                    <a:extLst>
                      <a:ext uri="{FF2B5EF4-FFF2-40B4-BE49-F238E27FC236}">
                        <a16:creationId xmlns:a16="http://schemas.microsoft.com/office/drawing/2014/main" id="{0169E22F-1E04-443A-950E-19085272801A}"/>
                      </a:ext>
                    </a:extLst>
                  </p:cNvPr>
                  <p:cNvGrpSpPr/>
                  <p:nvPr/>
                </p:nvGrpSpPr>
                <p:grpSpPr>
                  <a:xfrm>
                    <a:off x="1910273" y="4761542"/>
                    <a:ext cx="1360369" cy="1323917"/>
                    <a:chOff x="1066710" y="3731090"/>
                    <a:chExt cx="1569944" cy="1691980"/>
                  </a:xfrm>
                  <a:solidFill>
                    <a:schemeClr val="bg1"/>
                  </a:solidFill>
                </p:grpSpPr>
                <p:sp>
                  <p:nvSpPr>
                    <p:cNvPr id="247" name="모서리가 둥근 직사각형 460">
                      <a:extLst>
                        <a:ext uri="{FF2B5EF4-FFF2-40B4-BE49-F238E27FC236}">
                          <a16:creationId xmlns:a16="http://schemas.microsoft.com/office/drawing/2014/main" id="{7A74B9DE-26A3-478D-82F4-38AC78548D42}"/>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48" name="모서리가 둥근 직사각형 461">
                      <a:extLst>
                        <a:ext uri="{FF2B5EF4-FFF2-40B4-BE49-F238E27FC236}">
                          <a16:creationId xmlns:a16="http://schemas.microsoft.com/office/drawing/2014/main" id="{73DAFAED-AFA3-4BFA-9129-90D12D173F64}"/>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nvGrpSpPr>
                  <p:cNvPr id="241" name="그룹 240">
                    <a:extLst>
                      <a:ext uri="{FF2B5EF4-FFF2-40B4-BE49-F238E27FC236}">
                        <a16:creationId xmlns:a16="http://schemas.microsoft.com/office/drawing/2014/main" id="{2DF66EEE-01F9-4CE0-AF08-427F5C240E30}"/>
                      </a:ext>
                    </a:extLst>
                  </p:cNvPr>
                  <p:cNvGrpSpPr/>
                  <p:nvPr/>
                </p:nvGrpSpPr>
                <p:grpSpPr>
                  <a:xfrm>
                    <a:off x="3356813" y="4761542"/>
                    <a:ext cx="1360369" cy="1323917"/>
                    <a:chOff x="1066710" y="3731090"/>
                    <a:chExt cx="1569944" cy="1691980"/>
                  </a:xfrm>
                  <a:solidFill>
                    <a:schemeClr val="bg1"/>
                  </a:solidFill>
                </p:grpSpPr>
                <p:sp>
                  <p:nvSpPr>
                    <p:cNvPr id="245" name="모서리가 둥근 직사각형 453">
                      <a:extLst>
                        <a:ext uri="{FF2B5EF4-FFF2-40B4-BE49-F238E27FC236}">
                          <a16:creationId xmlns:a16="http://schemas.microsoft.com/office/drawing/2014/main" id="{39DF9781-17E0-4857-BE39-D2F6721B2EF9}"/>
                        </a:ext>
                      </a:extLst>
                    </p:cNvPr>
                    <p:cNvSpPr/>
                    <p:nvPr/>
                  </p:nvSpPr>
                  <p:spPr>
                    <a:xfrm>
                      <a:off x="1066710" y="3731090"/>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46" name="모서리가 둥근 직사각형 454">
                      <a:extLst>
                        <a:ext uri="{FF2B5EF4-FFF2-40B4-BE49-F238E27FC236}">
                          <a16:creationId xmlns:a16="http://schemas.microsoft.com/office/drawing/2014/main" id="{D5483AD8-1D42-4C1F-B562-494AB8DF149A}"/>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nvGrpSpPr>
                  <p:cNvPr id="242" name="그룹 241">
                    <a:extLst>
                      <a:ext uri="{FF2B5EF4-FFF2-40B4-BE49-F238E27FC236}">
                        <a16:creationId xmlns:a16="http://schemas.microsoft.com/office/drawing/2014/main" id="{437F68E9-4EAC-4982-BB4B-907939D78104}"/>
                      </a:ext>
                    </a:extLst>
                  </p:cNvPr>
                  <p:cNvGrpSpPr/>
                  <p:nvPr/>
                </p:nvGrpSpPr>
                <p:grpSpPr>
                  <a:xfrm>
                    <a:off x="4831881" y="4572566"/>
                    <a:ext cx="1432551" cy="1323917"/>
                    <a:chOff x="1095970" y="3489573"/>
                    <a:chExt cx="1653245" cy="1691980"/>
                  </a:xfrm>
                  <a:solidFill>
                    <a:schemeClr val="bg1"/>
                  </a:solidFill>
                </p:grpSpPr>
                <p:sp>
                  <p:nvSpPr>
                    <p:cNvPr id="243" name="모서리가 둥근 직사각형 446">
                      <a:extLst>
                        <a:ext uri="{FF2B5EF4-FFF2-40B4-BE49-F238E27FC236}">
                          <a16:creationId xmlns:a16="http://schemas.microsoft.com/office/drawing/2014/main" id="{60C6637E-263A-473D-8453-3A9DD04CD45C}"/>
                        </a:ext>
                      </a:extLst>
                    </p:cNvPr>
                    <p:cNvSpPr/>
                    <p:nvPr/>
                  </p:nvSpPr>
                  <p:spPr>
                    <a:xfrm>
                      <a:off x="1179271" y="3489573"/>
                      <a:ext cx="1569944" cy="1691980"/>
                    </a:xfrm>
                    <a:prstGeom prst="roundRect">
                      <a:avLst>
                        <a:gd name="adj" fmla="val 5927"/>
                      </a:avLst>
                    </a:prstGeom>
                    <a:grp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44" name="모서리가 둥근 직사각형 447">
                      <a:extLst>
                        <a:ext uri="{FF2B5EF4-FFF2-40B4-BE49-F238E27FC236}">
                          <a16:creationId xmlns:a16="http://schemas.microsoft.com/office/drawing/2014/main" id="{C7079809-523A-46B2-8591-C4DB6EE22107}"/>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FF0000"/>
                          </a:solidFill>
                          <a:latin typeface="SamsungOne 700" panose="020B0803030303020204" pitchFamily="34" charset="0"/>
                          <a:ea typeface="SamsungOne 700" panose="020B0803030303020204" pitchFamily="34" charset="0"/>
                          <a:sym typeface="Arial"/>
                        </a:rPr>
                        <a:t>Machine</a:t>
                      </a:r>
                      <a:endParaRPr lang="ko-KR" altLang="en-US" sz="800" dirty="0">
                        <a:solidFill>
                          <a:srgbClr val="FF0000"/>
                        </a:solidFill>
                        <a:latin typeface="SamsungOne 700" panose="020B0803030303020204" pitchFamily="34" charset="0"/>
                        <a:ea typeface="SamsungOne-700C" panose="020B0806030303020204" pitchFamily="34" charset="0"/>
                      </a:endParaRPr>
                    </a:p>
                  </p:txBody>
                </p:sp>
              </p:grpSp>
            </p:grpSp>
          </p:grpSp>
        </p:grpSp>
        <p:grpSp>
          <p:nvGrpSpPr>
            <p:cNvPr id="149" name="그룹 148">
              <a:extLst>
                <a:ext uri="{FF2B5EF4-FFF2-40B4-BE49-F238E27FC236}">
                  <a16:creationId xmlns:a16="http://schemas.microsoft.com/office/drawing/2014/main" id="{EE4BA996-029A-4B63-818F-56AC30F9FC21}"/>
                </a:ext>
              </a:extLst>
            </p:cNvPr>
            <p:cNvGrpSpPr/>
            <p:nvPr/>
          </p:nvGrpSpPr>
          <p:grpSpPr>
            <a:xfrm>
              <a:off x="1848198" y="3137745"/>
              <a:ext cx="5282119" cy="3134694"/>
              <a:chOff x="1401627" y="3034190"/>
              <a:chExt cx="5282119" cy="3134694"/>
            </a:xfrm>
          </p:grpSpPr>
          <p:sp>
            <p:nvSpPr>
              <p:cNvPr id="151" name="모서리가 둥근 직사각형 336">
                <a:extLst>
                  <a:ext uri="{FF2B5EF4-FFF2-40B4-BE49-F238E27FC236}">
                    <a16:creationId xmlns:a16="http://schemas.microsoft.com/office/drawing/2014/main" id="{A893521B-5380-4BDE-AD3F-EFAD99C7C7F8}"/>
                  </a:ext>
                </a:extLst>
              </p:cNvPr>
              <p:cNvSpPr/>
              <p:nvPr/>
            </p:nvSpPr>
            <p:spPr>
              <a:xfrm>
                <a:off x="1401627" y="3034190"/>
                <a:ext cx="5282119" cy="3134694"/>
              </a:xfrm>
              <a:prstGeom prst="roundRect">
                <a:avLst>
                  <a:gd name="adj" fmla="val 5927"/>
                </a:avLst>
              </a:prstGeom>
              <a:solidFill>
                <a:srgbClr val="67C5EB"/>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grpSp>
            <p:nvGrpSpPr>
              <p:cNvPr id="152" name="그룹 151">
                <a:extLst>
                  <a:ext uri="{FF2B5EF4-FFF2-40B4-BE49-F238E27FC236}">
                    <a16:creationId xmlns:a16="http://schemas.microsoft.com/office/drawing/2014/main" id="{213E6BF5-BFA2-4B2B-9A42-0ACB74BFF3E1}"/>
                  </a:ext>
                </a:extLst>
              </p:cNvPr>
              <p:cNvGrpSpPr/>
              <p:nvPr/>
            </p:nvGrpSpPr>
            <p:grpSpPr>
              <a:xfrm>
                <a:off x="2192859" y="4026938"/>
                <a:ext cx="3545591" cy="1323917"/>
                <a:chOff x="1910273" y="4761542"/>
                <a:chExt cx="3545591" cy="1323917"/>
              </a:xfrm>
            </p:grpSpPr>
            <p:grpSp>
              <p:nvGrpSpPr>
                <p:cNvPr id="213" name="그룹 212">
                  <a:extLst>
                    <a:ext uri="{FF2B5EF4-FFF2-40B4-BE49-F238E27FC236}">
                      <a16:creationId xmlns:a16="http://schemas.microsoft.com/office/drawing/2014/main" id="{33343BCD-26EE-464D-80C7-89CD99E10D48}"/>
                    </a:ext>
                  </a:extLst>
                </p:cNvPr>
                <p:cNvGrpSpPr/>
                <p:nvPr/>
              </p:nvGrpSpPr>
              <p:grpSpPr>
                <a:xfrm>
                  <a:off x="1910273" y="4761542"/>
                  <a:ext cx="1360369" cy="1323917"/>
                  <a:chOff x="1066710" y="3731090"/>
                  <a:chExt cx="1569944" cy="1691980"/>
                </a:xfrm>
                <a:solidFill>
                  <a:schemeClr val="bg1"/>
                </a:solidFill>
              </p:grpSpPr>
              <p:sp>
                <p:nvSpPr>
                  <p:cNvPr id="223" name="모서리가 둥근 직사각형 328">
                    <a:extLst>
                      <a:ext uri="{FF2B5EF4-FFF2-40B4-BE49-F238E27FC236}">
                        <a16:creationId xmlns:a16="http://schemas.microsoft.com/office/drawing/2014/main" id="{45B38BFC-2978-45B8-8CD2-6BBE4FBF56FF}"/>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24" name="모서리가 둥근 직사각형 329">
                    <a:extLst>
                      <a:ext uri="{FF2B5EF4-FFF2-40B4-BE49-F238E27FC236}">
                        <a16:creationId xmlns:a16="http://schemas.microsoft.com/office/drawing/2014/main" id="{BBEA1BDC-7B2E-4000-8A60-992A54632B1B}"/>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225" name="그룹 224">
                    <a:extLst>
                      <a:ext uri="{FF2B5EF4-FFF2-40B4-BE49-F238E27FC236}">
                        <a16:creationId xmlns:a16="http://schemas.microsoft.com/office/drawing/2014/main" id="{0E704B93-0A01-4772-8728-2D558490789A}"/>
                      </a:ext>
                    </a:extLst>
                  </p:cNvPr>
                  <p:cNvGrpSpPr/>
                  <p:nvPr/>
                </p:nvGrpSpPr>
                <p:grpSpPr>
                  <a:xfrm>
                    <a:off x="1192459" y="4074112"/>
                    <a:ext cx="1318449" cy="1201273"/>
                    <a:chOff x="1220142" y="4074112"/>
                    <a:chExt cx="1225878" cy="1201273"/>
                  </a:xfrm>
                  <a:grpFill/>
                </p:grpSpPr>
                <p:sp>
                  <p:nvSpPr>
                    <p:cNvPr id="226" name="모서리가 둥근 직사각형 331">
                      <a:extLst>
                        <a:ext uri="{FF2B5EF4-FFF2-40B4-BE49-F238E27FC236}">
                          <a16:creationId xmlns:a16="http://schemas.microsoft.com/office/drawing/2014/main" id="{10755D48-9782-44F5-B425-E262283C0A74}"/>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sym typeface="Arial"/>
                        </a:rPr>
                        <a:t>Hadoop Daemons</a:t>
                      </a:r>
                    </a:p>
                  </p:txBody>
                </p:sp>
                <p:sp>
                  <p:nvSpPr>
                    <p:cNvPr id="227" name="모서리가 둥근 직사각형 332">
                      <a:extLst>
                        <a:ext uri="{FF2B5EF4-FFF2-40B4-BE49-F238E27FC236}">
                          <a16:creationId xmlns:a16="http://schemas.microsoft.com/office/drawing/2014/main" id="{B5F88736-689A-4B7A-8754-025BC4253127}"/>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28" name="모서리가 둥근 직사각형 333">
                      <a:extLst>
                        <a:ext uri="{FF2B5EF4-FFF2-40B4-BE49-F238E27FC236}">
                          <a16:creationId xmlns:a16="http://schemas.microsoft.com/office/drawing/2014/main" id="{59F45CA2-8907-4F9C-9351-306F23B9F936}"/>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29" name="모서리가 둥근 직사각형 334">
                      <a:extLst>
                        <a:ext uri="{FF2B5EF4-FFF2-40B4-BE49-F238E27FC236}">
                          <a16:creationId xmlns:a16="http://schemas.microsoft.com/office/drawing/2014/main" id="{DABEB96F-2394-4B7E-8015-DF81401DB0DC}"/>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nvGrpSpPr>
                <p:cNvPr id="214" name="그룹 213">
                  <a:extLst>
                    <a:ext uri="{FF2B5EF4-FFF2-40B4-BE49-F238E27FC236}">
                      <a16:creationId xmlns:a16="http://schemas.microsoft.com/office/drawing/2014/main" id="{6410EC90-A7A3-42C2-A102-C3D42E3688AA}"/>
                    </a:ext>
                  </a:extLst>
                </p:cNvPr>
                <p:cNvGrpSpPr/>
                <p:nvPr/>
              </p:nvGrpSpPr>
              <p:grpSpPr>
                <a:xfrm>
                  <a:off x="3356813" y="4761542"/>
                  <a:ext cx="1360369" cy="1323917"/>
                  <a:chOff x="1066710" y="3731090"/>
                  <a:chExt cx="1569944" cy="1691980"/>
                </a:xfrm>
                <a:solidFill>
                  <a:schemeClr val="bg1"/>
                </a:solidFill>
              </p:grpSpPr>
              <p:sp>
                <p:nvSpPr>
                  <p:cNvPr id="216" name="모서리가 둥근 직사각형 321">
                    <a:extLst>
                      <a:ext uri="{FF2B5EF4-FFF2-40B4-BE49-F238E27FC236}">
                        <a16:creationId xmlns:a16="http://schemas.microsoft.com/office/drawing/2014/main" id="{B01EA5E0-5A0F-4D9A-AE66-5A454AA60E96}"/>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17" name="모서리가 둥근 직사각형 322">
                    <a:extLst>
                      <a:ext uri="{FF2B5EF4-FFF2-40B4-BE49-F238E27FC236}">
                        <a16:creationId xmlns:a16="http://schemas.microsoft.com/office/drawing/2014/main" id="{0B41FF02-9839-4BD3-8FCB-A8D714A4B2C8}"/>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218" name="그룹 217">
                    <a:extLst>
                      <a:ext uri="{FF2B5EF4-FFF2-40B4-BE49-F238E27FC236}">
                        <a16:creationId xmlns:a16="http://schemas.microsoft.com/office/drawing/2014/main" id="{7F78F8C3-05F2-4EB4-BC54-CB76FBA61F91}"/>
                      </a:ext>
                    </a:extLst>
                  </p:cNvPr>
                  <p:cNvGrpSpPr/>
                  <p:nvPr/>
                </p:nvGrpSpPr>
                <p:grpSpPr>
                  <a:xfrm>
                    <a:off x="1192459" y="4074112"/>
                    <a:ext cx="1318449" cy="1201273"/>
                    <a:chOff x="1220142" y="4074112"/>
                    <a:chExt cx="1225878" cy="1201273"/>
                  </a:xfrm>
                  <a:grpFill/>
                </p:grpSpPr>
                <p:sp>
                  <p:nvSpPr>
                    <p:cNvPr id="219" name="모서리가 둥근 직사각형 324">
                      <a:extLst>
                        <a:ext uri="{FF2B5EF4-FFF2-40B4-BE49-F238E27FC236}">
                          <a16:creationId xmlns:a16="http://schemas.microsoft.com/office/drawing/2014/main" id="{B3B4443E-9BD6-49D8-B262-C497E60F5A83}"/>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sym typeface="Arial"/>
                        </a:rPr>
                        <a:t>Hadoop Daemons</a:t>
                      </a:r>
                    </a:p>
                  </p:txBody>
                </p:sp>
                <p:sp>
                  <p:nvSpPr>
                    <p:cNvPr id="220" name="모서리가 둥근 직사각형 325">
                      <a:extLst>
                        <a:ext uri="{FF2B5EF4-FFF2-40B4-BE49-F238E27FC236}">
                          <a16:creationId xmlns:a16="http://schemas.microsoft.com/office/drawing/2014/main" id="{53343496-102D-4975-884B-E6514B0A1FAE}"/>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21" name="모서리가 둥근 직사각형 326">
                      <a:extLst>
                        <a:ext uri="{FF2B5EF4-FFF2-40B4-BE49-F238E27FC236}">
                          <a16:creationId xmlns:a16="http://schemas.microsoft.com/office/drawing/2014/main" id="{0BADE0F6-51A0-4A46-9D4F-416EC3501908}"/>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22" name="모서리가 둥근 직사각형 327">
                      <a:extLst>
                        <a:ext uri="{FF2B5EF4-FFF2-40B4-BE49-F238E27FC236}">
                          <a16:creationId xmlns:a16="http://schemas.microsoft.com/office/drawing/2014/main" id="{FA3AD934-18FC-434B-B822-7BA865A1A9A4}"/>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sp>
              <p:nvSpPr>
                <p:cNvPr id="215" name="모서리가 둥근 직사각형 315">
                  <a:extLst>
                    <a:ext uri="{FF2B5EF4-FFF2-40B4-BE49-F238E27FC236}">
                      <a16:creationId xmlns:a16="http://schemas.microsoft.com/office/drawing/2014/main" id="{BA7ADC4A-8069-45C4-B0F3-5A770A155C06}"/>
                    </a:ext>
                  </a:extLst>
                </p:cNvPr>
                <p:cNvSpPr/>
                <p:nvPr/>
              </p:nvSpPr>
              <p:spPr>
                <a:xfrm>
                  <a:off x="4831881" y="4815184"/>
                  <a:ext cx="623983" cy="186618"/>
                </a:xfrm>
                <a:prstGeom prst="roundRect">
                  <a:avLst>
                    <a:gd name="adj" fmla="val 1906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grpSp>
            <p:nvGrpSpPr>
              <p:cNvPr id="153" name="그룹 152">
                <a:extLst>
                  <a:ext uri="{FF2B5EF4-FFF2-40B4-BE49-F238E27FC236}">
                    <a16:creationId xmlns:a16="http://schemas.microsoft.com/office/drawing/2014/main" id="{6F60E84B-0DBC-444D-BA29-8E2250FBB4BF}"/>
                  </a:ext>
                </a:extLst>
              </p:cNvPr>
              <p:cNvGrpSpPr/>
              <p:nvPr/>
            </p:nvGrpSpPr>
            <p:grpSpPr>
              <a:xfrm>
                <a:off x="1858394" y="3871373"/>
                <a:ext cx="4445978" cy="1894234"/>
                <a:chOff x="1825282" y="4247487"/>
                <a:chExt cx="4445978" cy="1894234"/>
              </a:xfrm>
            </p:grpSpPr>
            <p:sp>
              <p:nvSpPr>
                <p:cNvPr id="185" name="모서리가 둥근 직사각형 278">
                  <a:extLst>
                    <a:ext uri="{FF2B5EF4-FFF2-40B4-BE49-F238E27FC236}">
                      <a16:creationId xmlns:a16="http://schemas.microsoft.com/office/drawing/2014/main" id="{24BA3EC3-CFB5-4DCC-94D5-754D13E89C66}"/>
                    </a:ext>
                  </a:extLst>
                </p:cNvPr>
                <p:cNvSpPr/>
                <p:nvPr/>
              </p:nvSpPr>
              <p:spPr>
                <a:xfrm>
                  <a:off x="1825282" y="4247487"/>
                  <a:ext cx="4445978" cy="1894234"/>
                </a:xfrm>
                <a:prstGeom prst="roundRect">
                  <a:avLst>
                    <a:gd name="adj" fmla="val 592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186" name="모서리가 둥근 직사각형 279">
                  <a:extLst>
                    <a:ext uri="{FF2B5EF4-FFF2-40B4-BE49-F238E27FC236}">
                      <a16:creationId xmlns:a16="http://schemas.microsoft.com/office/drawing/2014/main" id="{249F3BD7-812F-457C-AE26-30B924DC6FF5}"/>
                    </a:ext>
                  </a:extLst>
                </p:cNvPr>
                <p:cNvSpPr/>
                <p:nvPr/>
              </p:nvSpPr>
              <p:spPr>
                <a:xfrm>
                  <a:off x="1871002" y="4323658"/>
                  <a:ext cx="758757" cy="186617"/>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100" dirty="0">
                      <a:solidFill>
                        <a:srgbClr val="0043B2"/>
                      </a:solidFill>
                      <a:latin typeface="SamsungOne 700" panose="020B0803030303020204" pitchFamily="34" charset="0"/>
                      <a:ea typeface="SamsungOne 700" panose="020B0803030303020204" pitchFamily="34" charset="0"/>
                      <a:sym typeface="Arial"/>
                    </a:rPr>
                    <a:t>Rack #2</a:t>
                  </a:r>
                </a:p>
              </p:txBody>
            </p:sp>
            <p:sp>
              <p:nvSpPr>
                <p:cNvPr id="187" name="모서리가 둥근 직사각형 280">
                  <a:extLst>
                    <a:ext uri="{FF2B5EF4-FFF2-40B4-BE49-F238E27FC236}">
                      <a16:creationId xmlns:a16="http://schemas.microsoft.com/office/drawing/2014/main" id="{0FC2DA73-E64B-4D1B-B6DA-CC887AE0CE73}"/>
                    </a:ext>
                  </a:extLst>
                </p:cNvPr>
                <p:cNvSpPr/>
                <p:nvPr/>
              </p:nvSpPr>
              <p:spPr>
                <a:xfrm>
                  <a:off x="3034620" y="4267154"/>
                  <a:ext cx="2339128" cy="278329"/>
                </a:xfrm>
                <a:prstGeom prst="roundRect">
                  <a:avLst>
                    <a:gd name="adj" fmla="val 20016"/>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 700" panose="020B0803030303020204" pitchFamily="34" charset="0"/>
                      <a:ea typeface="SamsungOne 700" panose="020B0803030303020204" pitchFamily="34" charset="0"/>
                      <a:sym typeface="Arial"/>
                    </a:rPr>
                    <a:t>Bộ</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chuyển</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mạch</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trên</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cùng</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của</a:t>
                  </a:r>
                  <a:r>
                    <a:rPr lang="en-US" altLang="ko-KR" sz="1050" dirty="0">
                      <a:solidFill>
                        <a:srgbClr val="0043B2"/>
                      </a:solidFill>
                      <a:latin typeface="SamsungOne 700" panose="020B0803030303020204" pitchFamily="34" charset="0"/>
                      <a:ea typeface="SamsungOne 700" panose="020B0803030303020204" pitchFamily="34" charset="0"/>
                      <a:sym typeface="Arial"/>
                    </a:rPr>
                    <a:t> rack</a:t>
                  </a:r>
                  <a:endParaRPr lang="en" altLang="ko-KR" sz="1050" dirty="0">
                    <a:solidFill>
                      <a:srgbClr val="0043B2"/>
                    </a:solidFill>
                    <a:latin typeface="SamsungOne 700" panose="020B0803030303020204" pitchFamily="34" charset="0"/>
                    <a:ea typeface="SamsungOne 700" panose="020B0803030303020204" pitchFamily="34" charset="0"/>
                    <a:sym typeface="Arial"/>
                  </a:endParaRPr>
                </a:p>
              </p:txBody>
            </p:sp>
            <p:grpSp>
              <p:nvGrpSpPr>
                <p:cNvPr id="188" name="그룹 187">
                  <a:extLst>
                    <a:ext uri="{FF2B5EF4-FFF2-40B4-BE49-F238E27FC236}">
                      <a16:creationId xmlns:a16="http://schemas.microsoft.com/office/drawing/2014/main" id="{56549AB3-9376-43F4-A68F-48FCF730F041}"/>
                    </a:ext>
                  </a:extLst>
                </p:cNvPr>
                <p:cNvGrpSpPr/>
                <p:nvPr/>
              </p:nvGrpSpPr>
              <p:grpSpPr>
                <a:xfrm>
                  <a:off x="1919960" y="4685342"/>
                  <a:ext cx="4256623" cy="1323917"/>
                  <a:chOff x="1910273" y="4761542"/>
                  <a:chExt cx="4256623" cy="1323917"/>
                </a:xfrm>
              </p:grpSpPr>
              <p:grpSp>
                <p:nvGrpSpPr>
                  <p:cNvPr id="189" name="그룹 188">
                    <a:extLst>
                      <a:ext uri="{FF2B5EF4-FFF2-40B4-BE49-F238E27FC236}">
                        <a16:creationId xmlns:a16="http://schemas.microsoft.com/office/drawing/2014/main" id="{55212045-53C4-496E-90C8-4B0610801D62}"/>
                      </a:ext>
                    </a:extLst>
                  </p:cNvPr>
                  <p:cNvGrpSpPr/>
                  <p:nvPr/>
                </p:nvGrpSpPr>
                <p:grpSpPr>
                  <a:xfrm>
                    <a:off x="1910273" y="4761542"/>
                    <a:ext cx="1360369" cy="1323917"/>
                    <a:chOff x="1066710" y="3731090"/>
                    <a:chExt cx="1569944" cy="1691980"/>
                  </a:xfrm>
                  <a:solidFill>
                    <a:schemeClr val="bg1"/>
                  </a:solidFill>
                </p:grpSpPr>
                <p:sp>
                  <p:nvSpPr>
                    <p:cNvPr id="206" name="모서리가 둥근 직사각형 299">
                      <a:extLst>
                        <a:ext uri="{FF2B5EF4-FFF2-40B4-BE49-F238E27FC236}">
                          <a16:creationId xmlns:a16="http://schemas.microsoft.com/office/drawing/2014/main" id="{26E7A250-F1A5-41B9-97A9-04FDFE062585}"/>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07" name="모서리가 둥근 직사각형 300">
                      <a:extLst>
                        <a:ext uri="{FF2B5EF4-FFF2-40B4-BE49-F238E27FC236}">
                          <a16:creationId xmlns:a16="http://schemas.microsoft.com/office/drawing/2014/main" id="{93B7F293-319F-46EA-B53F-400F3CA78C20}"/>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208" name="그룹 207">
                      <a:extLst>
                        <a:ext uri="{FF2B5EF4-FFF2-40B4-BE49-F238E27FC236}">
                          <a16:creationId xmlns:a16="http://schemas.microsoft.com/office/drawing/2014/main" id="{81AB29D2-F96A-4621-9A14-4C03D8F4926E}"/>
                        </a:ext>
                      </a:extLst>
                    </p:cNvPr>
                    <p:cNvGrpSpPr/>
                    <p:nvPr/>
                  </p:nvGrpSpPr>
                  <p:grpSpPr>
                    <a:xfrm>
                      <a:off x="1192459" y="4074112"/>
                      <a:ext cx="1318449" cy="1201273"/>
                      <a:chOff x="1220142" y="4074112"/>
                      <a:chExt cx="1225878" cy="1201273"/>
                    </a:xfrm>
                    <a:grpFill/>
                  </p:grpSpPr>
                  <p:sp>
                    <p:nvSpPr>
                      <p:cNvPr id="209" name="모서리가 둥근 직사각형 302">
                        <a:extLst>
                          <a:ext uri="{FF2B5EF4-FFF2-40B4-BE49-F238E27FC236}">
                            <a16:creationId xmlns:a16="http://schemas.microsoft.com/office/drawing/2014/main" id="{487ECCA6-F5C3-4B38-AC21-B9543755B37E}"/>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sym typeface="Arial"/>
                          </a:rPr>
                          <a:t>Hadoop Daemons</a:t>
                        </a:r>
                      </a:p>
                    </p:txBody>
                  </p:sp>
                  <p:sp>
                    <p:nvSpPr>
                      <p:cNvPr id="210" name="모서리가 둥근 직사각형 303">
                        <a:extLst>
                          <a:ext uri="{FF2B5EF4-FFF2-40B4-BE49-F238E27FC236}">
                            <a16:creationId xmlns:a16="http://schemas.microsoft.com/office/drawing/2014/main" id="{34035612-1F67-4BA4-BBAD-C80325B438A0}"/>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11" name="모서리가 둥근 직사각형 304">
                        <a:extLst>
                          <a:ext uri="{FF2B5EF4-FFF2-40B4-BE49-F238E27FC236}">
                            <a16:creationId xmlns:a16="http://schemas.microsoft.com/office/drawing/2014/main" id="{70279FCB-D422-49C1-9DDC-042FECCEE5D2}"/>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12" name="모서리가 둥근 직사각형 305">
                        <a:extLst>
                          <a:ext uri="{FF2B5EF4-FFF2-40B4-BE49-F238E27FC236}">
                            <a16:creationId xmlns:a16="http://schemas.microsoft.com/office/drawing/2014/main" id="{AD5F97D8-40CF-4CC7-BCC1-0CFEE707DFF3}"/>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nvGrpSpPr>
                  <p:cNvPr id="190" name="그룹 189">
                    <a:extLst>
                      <a:ext uri="{FF2B5EF4-FFF2-40B4-BE49-F238E27FC236}">
                        <a16:creationId xmlns:a16="http://schemas.microsoft.com/office/drawing/2014/main" id="{C88F8A66-FD16-4DA6-A8BD-CD7BF7503433}"/>
                      </a:ext>
                    </a:extLst>
                  </p:cNvPr>
                  <p:cNvGrpSpPr/>
                  <p:nvPr/>
                </p:nvGrpSpPr>
                <p:grpSpPr>
                  <a:xfrm>
                    <a:off x="3356813" y="4761542"/>
                    <a:ext cx="1360369" cy="1323917"/>
                    <a:chOff x="1066710" y="3731090"/>
                    <a:chExt cx="1569944" cy="1691980"/>
                  </a:xfrm>
                  <a:solidFill>
                    <a:schemeClr val="bg1"/>
                  </a:solidFill>
                </p:grpSpPr>
                <p:sp>
                  <p:nvSpPr>
                    <p:cNvPr id="199" name="모서리가 둥근 직사각형 292">
                      <a:extLst>
                        <a:ext uri="{FF2B5EF4-FFF2-40B4-BE49-F238E27FC236}">
                          <a16:creationId xmlns:a16="http://schemas.microsoft.com/office/drawing/2014/main" id="{2124A99F-AD63-4FBF-8712-DE36A52E3C46}"/>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200" name="모서리가 둥근 직사각형 293">
                      <a:extLst>
                        <a:ext uri="{FF2B5EF4-FFF2-40B4-BE49-F238E27FC236}">
                          <a16:creationId xmlns:a16="http://schemas.microsoft.com/office/drawing/2014/main" id="{117B3723-134B-4D9D-8B2E-6FFA7AA404DD}"/>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201" name="그룹 200">
                      <a:extLst>
                        <a:ext uri="{FF2B5EF4-FFF2-40B4-BE49-F238E27FC236}">
                          <a16:creationId xmlns:a16="http://schemas.microsoft.com/office/drawing/2014/main" id="{00A01301-24EB-4D5D-AB6F-F5837558E266}"/>
                        </a:ext>
                      </a:extLst>
                    </p:cNvPr>
                    <p:cNvGrpSpPr/>
                    <p:nvPr/>
                  </p:nvGrpSpPr>
                  <p:grpSpPr>
                    <a:xfrm>
                      <a:off x="1192459" y="4074112"/>
                      <a:ext cx="1318449" cy="1201273"/>
                      <a:chOff x="1220142" y="4074112"/>
                      <a:chExt cx="1225878" cy="1201273"/>
                    </a:xfrm>
                    <a:grpFill/>
                  </p:grpSpPr>
                  <p:sp>
                    <p:nvSpPr>
                      <p:cNvPr id="202" name="모서리가 둥근 직사각형 295">
                        <a:extLst>
                          <a:ext uri="{FF2B5EF4-FFF2-40B4-BE49-F238E27FC236}">
                            <a16:creationId xmlns:a16="http://schemas.microsoft.com/office/drawing/2014/main" id="{1AF2BDB6-2C0A-4A75-9CB4-B578422BBC82}"/>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sym typeface="Arial"/>
                          </a:rPr>
                          <a:t>Hadoop Daemons</a:t>
                        </a:r>
                      </a:p>
                    </p:txBody>
                  </p:sp>
                  <p:sp>
                    <p:nvSpPr>
                      <p:cNvPr id="203" name="모서리가 둥근 직사각형 296">
                        <a:extLst>
                          <a:ext uri="{FF2B5EF4-FFF2-40B4-BE49-F238E27FC236}">
                            <a16:creationId xmlns:a16="http://schemas.microsoft.com/office/drawing/2014/main" id="{3E59C818-40C6-4888-9CA4-16DEF2A0D859}"/>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04" name="모서리가 둥근 직사각형 297">
                        <a:extLst>
                          <a:ext uri="{FF2B5EF4-FFF2-40B4-BE49-F238E27FC236}">
                            <a16:creationId xmlns:a16="http://schemas.microsoft.com/office/drawing/2014/main" id="{7414CB78-62A5-4322-A983-9C67DE29CB55}"/>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205" name="모서리가 둥근 직사각형 298">
                        <a:extLst>
                          <a:ext uri="{FF2B5EF4-FFF2-40B4-BE49-F238E27FC236}">
                            <a16:creationId xmlns:a16="http://schemas.microsoft.com/office/drawing/2014/main" id="{AEBA6590-F7ED-4E11-BB9B-2C49F3737BCF}"/>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nvGrpSpPr>
                  <p:cNvPr id="191" name="그룹 190">
                    <a:extLst>
                      <a:ext uri="{FF2B5EF4-FFF2-40B4-BE49-F238E27FC236}">
                        <a16:creationId xmlns:a16="http://schemas.microsoft.com/office/drawing/2014/main" id="{DC4BBB89-6F63-428C-A79B-C81460DB9E8B}"/>
                      </a:ext>
                    </a:extLst>
                  </p:cNvPr>
                  <p:cNvGrpSpPr/>
                  <p:nvPr/>
                </p:nvGrpSpPr>
                <p:grpSpPr>
                  <a:xfrm>
                    <a:off x="4806527" y="4761542"/>
                    <a:ext cx="1360369" cy="1323917"/>
                    <a:chOff x="1066710" y="3731090"/>
                    <a:chExt cx="1569944" cy="1691980"/>
                  </a:xfrm>
                  <a:solidFill>
                    <a:schemeClr val="bg1"/>
                  </a:solidFill>
                </p:grpSpPr>
                <p:sp>
                  <p:nvSpPr>
                    <p:cNvPr id="192" name="모서리가 둥근 직사각형 285">
                      <a:extLst>
                        <a:ext uri="{FF2B5EF4-FFF2-40B4-BE49-F238E27FC236}">
                          <a16:creationId xmlns:a16="http://schemas.microsoft.com/office/drawing/2014/main" id="{3BC285FA-ADDF-42E3-9240-923370592DBA}"/>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193" name="모서리가 둥근 직사각형 286">
                      <a:extLst>
                        <a:ext uri="{FF2B5EF4-FFF2-40B4-BE49-F238E27FC236}">
                          <a16:creationId xmlns:a16="http://schemas.microsoft.com/office/drawing/2014/main" id="{D182DA99-946C-43C0-A1B9-37D83840252D}"/>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Machine</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194" name="그룹 193">
                      <a:extLst>
                        <a:ext uri="{FF2B5EF4-FFF2-40B4-BE49-F238E27FC236}">
                          <a16:creationId xmlns:a16="http://schemas.microsoft.com/office/drawing/2014/main" id="{740B0DD8-C1E5-4AD3-A1DF-DBD7EDD386BB}"/>
                        </a:ext>
                      </a:extLst>
                    </p:cNvPr>
                    <p:cNvGrpSpPr/>
                    <p:nvPr/>
                  </p:nvGrpSpPr>
                  <p:grpSpPr>
                    <a:xfrm>
                      <a:off x="1192459" y="4074112"/>
                      <a:ext cx="1318449" cy="1201273"/>
                      <a:chOff x="1220142" y="4074112"/>
                      <a:chExt cx="1225878" cy="1201273"/>
                    </a:xfrm>
                    <a:grpFill/>
                  </p:grpSpPr>
                  <p:sp>
                    <p:nvSpPr>
                      <p:cNvPr id="195" name="모서리가 둥근 직사각형 288">
                        <a:extLst>
                          <a:ext uri="{FF2B5EF4-FFF2-40B4-BE49-F238E27FC236}">
                            <a16:creationId xmlns:a16="http://schemas.microsoft.com/office/drawing/2014/main" id="{4A2B65F2-A309-431F-8F4A-B09037E8EBB0}"/>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sym typeface="Arial"/>
                          </a:rPr>
                          <a:t>Hadoop Daemons</a:t>
                        </a:r>
                      </a:p>
                    </p:txBody>
                  </p:sp>
                  <p:sp>
                    <p:nvSpPr>
                      <p:cNvPr id="196" name="모서리가 둥근 직사각형 289">
                        <a:extLst>
                          <a:ext uri="{FF2B5EF4-FFF2-40B4-BE49-F238E27FC236}">
                            <a16:creationId xmlns:a16="http://schemas.microsoft.com/office/drawing/2014/main" id="{BEAD3CEF-EF0F-4931-8767-446D4878CB16}"/>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97" name="모서리가 둥근 직사각형 290">
                        <a:extLst>
                          <a:ext uri="{FF2B5EF4-FFF2-40B4-BE49-F238E27FC236}">
                            <a16:creationId xmlns:a16="http://schemas.microsoft.com/office/drawing/2014/main" id="{66A5442B-1B1B-4C89-88C2-AB85FD5A7799}"/>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98" name="모서리가 둥근 직사각형 291">
                        <a:extLst>
                          <a:ext uri="{FF2B5EF4-FFF2-40B4-BE49-F238E27FC236}">
                            <a16:creationId xmlns:a16="http://schemas.microsoft.com/office/drawing/2014/main" id="{BF52D4B3-94C4-4D63-AD48-4B5A77AC73E3}"/>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grpSp>
          <p:grpSp>
            <p:nvGrpSpPr>
              <p:cNvPr id="154" name="그룹 153">
                <a:extLst>
                  <a:ext uri="{FF2B5EF4-FFF2-40B4-BE49-F238E27FC236}">
                    <a16:creationId xmlns:a16="http://schemas.microsoft.com/office/drawing/2014/main" id="{3D126BBD-AC05-4831-B60E-85851F311243}"/>
                  </a:ext>
                </a:extLst>
              </p:cNvPr>
              <p:cNvGrpSpPr/>
              <p:nvPr/>
            </p:nvGrpSpPr>
            <p:grpSpPr>
              <a:xfrm>
                <a:off x="1606207" y="4133187"/>
                <a:ext cx="4445978" cy="1894234"/>
                <a:chOff x="1825282" y="4247487"/>
                <a:chExt cx="4445978" cy="1894234"/>
              </a:xfrm>
            </p:grpSpPr>
            <p:sp>
              <p:nvSpPr>
                <p:cNvPr id="157" name="모서리가 둥근 직사각형 151">
                  <a:extLst>
                    <a:ext uri="{FF2B5EF4-FFF2-40B4-BE49-F238E27FC236}">
                      <a16:creationId xmlns:a16="http://schemas.microsoft.com/office/drawing/2014/main" id="{1DC30E52-826D-4014-9307-747E6C567D56}"/>
                    </a:ext>
                  </a:extLst>
                </p:cNvPr>
                <p:cNvSpPr/>
                <p:nvPr/>
              </p:nvSpPr>
              <p:spPr>
                <a:xfrm>
                  <a:off x="1825282" y="4247487"/>
                  <a:ext cx="4445978" cy="1894234"/>
                </a:xfrm>
                <a:prstGeom prst="roundRect">
                  <a:avLst>
                    <a:gd name="adj" fmla="val 5927"/>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158" name="모서리가 둥근 직사각형 163">
                  <a:extLst>
                    <a:ext uri="{FF2B5EF4-FFF2-40B4-BE49-F238E27FC236}">
                      <a16:creationId xmlns:a16="http://schemas.microsoft.com/office/drawing/2014/main" id="{F9478897-CD20-4ED5-987E-00102D90041D}"/>
                    </a:ext>
                  </a:extLst>
                </p:cNvPr>
                <p:cNvSpPr/>
                <p:nvPr/>
              </p:nvSpPr>
              <p:spPr>
                <a:xfrm>
                  <a:off x="1871002" y="4323658"/>
                  <a:ext cx="758757" cy="186617"/>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100" dirty="0">
                      <a:solidFill>
                        <a:srgbClr val="0043B2"/>
                      </a:solidFill>
                      <a:latin typeface="SamsungOne 700" panose="020B0803030303020204" pitchFamily="34" charset="0"/>
                      <a:ea typeface="SamsungOne 700" panose="020B0803030303020204" pitchFamily="34" charset="0"/>
                      <a:sym typeface="Arial"/>
                    </a:rPr>
                    <a:t>Rack #1</a:t>
                  </a:r>
                </a:p>
              </p:txBody>
            </p:sp>
            <p:sp>
              <p:nvSpPr>
                <p:cNvPr id="159" name="모서리가 둥근 직사각형 148">
                  <a:extLst>
                    <a:ext uri="{FF2B5EF4-FFF2-40B4-BE49-F238E27FC236}">
                      <a16:creationId xmlns:a16="http://schemas.microsoft.com/office/drawing/2014/main" id="{B0C7D28A-EF2D-4978-A906-3D09C5B8290E}"/>
                    </a:ext>
                  </a:extLst>
                </p:cNvPr>
                <p:cNvSpPr/>
                <p:nvPr/>
              </p:nvSpPr>
              <p:spPr>
                <a:xfrm>
                  <a:off x="3043398" y="4321468"/>
                  <a:ext cx="2349770" cy="241111"/>
                </a:xfrm>
                <a:prstGeom prst="roundRect">
                  <a:avLst>
                    <a:gd name="adj" fmla="val 20016"/>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 700" panose="020B0803030303020204" pitchFamily="34" charset="0"/>
                      <a:ea typeface="SamsungOne 700" panose="020B0803030303020204" pitchFamily="34" charset="0"/>
                      <a:sym typeface="Arial"/>
                    </a:rPr>
                    <a:t>Bộ</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chuyển</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mạch</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trên</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cùng</a:t>
                  </a:r>
                  <a:r>
                    <a:rPr lang="en-US" altLang="ko-KR" sz="1050" dirty="0">
                      <a:solidFill>
                        <a:srgbClr val="0043B2"/>
                      </a:solidFill>
                      <a:latin typeface="SamsungOne 700" panose="020B0803030303020204" pitchFamily="34" charset="0"/>
                      <a:ea typeface="SamsungOne 700" panose="020B0803030303020204" pitchFamily="34" charset="0"/>
                      <a:sym typeface="Arial"/>
                    </a:rPr>
                    <a:t> </a:t>
                  </a:r>
                  <a:r>
                    <a:rPr lang="en-US" altLang="ko-KR" sz="1050" dirty="0" err="1">
                      <a:solidFill>
                        <a:srgbClr val="0043B2"/>
                      </a:solidFill>
                      <a:latin typeface="SamsungOne 700" panose="020B0803030303020204" pitchFamily="34" charset="0"/>
                      <a:ea typeface="SamsungOne 700" panose="020B0803030303020204" pitchFamily="34" charset="0"/>
                      <a:sym typeface="Arial"/>
                    </a:rPr>
                    <a:t>của</a:t>
                  </a:r>
                  <a:r>
                    <a:rPr lang="en-US" altLang="ko-KR" sz="1050" dirty="0">
                      <a:solidFill>
                        <a:srgbClr val="0043B2"/>
                      </a:solidFill>
                      <a:latin typeface="SamsungOne 700" panose="020B0803030303020204" pitchFamily="34" charset="0"/>
                      <a:ea typeface="SamsungOne 700" panose="020B0803030303020204" pitchFamily="34" charset="0"/>
                      <a:sym typeface="Arial"/>
                    </a:rPr>
                    <a:t> rack</a:t>
                  </a:r>
                  <a:endParaRPr lang="en" altLang="ko-KR" sz="1050" dirty="0">
                    <a:solidFill>
                      <a:srgbClr val="0043B2"/>
                    </a:solidFill>
                    <a:latin typeface="SamsungOne 700" panose="020B0803030303020204" pitchFamily="34" charset="0"/>
                    <a:ea typeface="SamsungOne 700" panose="020B0803030303020204" pitchFamily="34" charset="0"/>
                    <a:sym typeface="Arial"/>
                  </a:endParaRPr>
                </a:p>
              </p:txBody>
            </p:sp>
            <p:grpSp>
              <p:nvGrpSpPr>
                <p:cNvPr id="160" name="그룹 159">
                  <a:extLst>
                    <a:ext uri="{FF2B5EF4-FFF2-40B4-BE49-F238E27FC236}">
                      <a16:creationId xmlns:a16="http://schemas.microsoft.com/office/drawing/2014/main" id="{D86AE828-02D3-432D-94D8-25E73C3D2BF5}"/>
                    </a:ext>
                  </a:extLst>
                </p:cNvPr>
                <p:cNvGrpSpPr/>
                <p:nvPr/>
              </p:nvGrpSpPr>
              <p:grpSpPr>
                <a:xfrm>
                  <a:off x="1919960" y="4685342"/>
                  <a:ext cx="4256623" cy="1323917"/>
                  <a:chOff x="1910273" y="4761542"/>
                  <a:chExt cx="4256623" cy="1323917"/>
                </a:xfrm>
              </p:grpSpPr>
              <p:grpSp>
                <p:nvGrpSpPr>
                  <p:cNvPr id="161" name="그룹 160">
                    <a:extLst>
                      <a:ext uri="{FF2B5EF4-FFF2-40B4-BE49-F238E27FC236}">
                        <a16:creationId xmlns:a16="http://schemas.microsoft.com/office/drawing/2014/main" id="{2AA0F93F-40D4-4987-90D3-DC322E798F0F}"/>
                      </a:ext>
                    </a:extLst>
                  </p:cNvPr>
                  <p:cNvGrpSpPr/>
                  <p:nvPr/>
                </p:nvGrpSpPr>
                <p:grpSpPr>
                  <a:xfrm>
                    <a:off x="1910273" y="4761542"/>
                    <a:ext cx="1360369" cy="1323917"/>
                    <a:chOff x="1066710" y="3731090"/>
                    <a:chExt cx="1569944" cy="1691980"/>
                  </a:xfrm>
                  <a:solidFill>
                    <a:schemeClr val="bg1"/>
                  </a:solidFill>
                </p:grpSpPr>
                <p:sp>
                  <p:nvSpPr>
                    <p:cNvPr id="178" name="모서리가 둥근 직사각형 155">
                      <a:extLst>
                        <a:ext uri="{FF2B5EF4-FFF2-40B4-BE49-F238E27FC236}">
                          <a16:creationId xmlns:a16="http://schemas.microsoft.com/office/drawing/2014/main" id="{D61C35DC-30CB-4276-A3AF-052432C15A92}"/>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179" name="모서리가 둥근 직사각형 157">
                      <a:extLst>
                        <a:ext uri="{FF2B5EF4-FFF2-40B4-BE49-F238E27FC236}">
                          <a16:creationId xmlns:a16="http://schemas.microsoft.com/office/drawing/2014/main" id="{793A72F9-7AD8-4EF8-A195-B169B04761E0}"/>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800" dirty="0">
                          <a:solidFill>
                            <a:srgbClr val="0043B2"/>
                          </a:solidFill>
                          <a:latin typeface="SamsungOne 700" panose="020B0803030303020204" pitchFamily="34" charset="0"/>
                          <a:ea typeface="SamsungOne 700" panose="020B0803030303020204" pitchFamily="34" charset="0"/>
                          <a:sym typeface="Arial"/>
                        </a:rPr>
                        <a:t>Máy</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180" name="그룹 179">
                      <a:extLst>
                        <a:ext uri="{FF2B5EF4-FFF2-40B4-BE49-F238E27FC236}">
                          <a16:creationId xmlns:a16="http://schemas.microsoft.com/office/drawing/2014/main" id="{F01046CD-6064-4561-8F66-59034B696FEE}"/>
                        </a:ext>
                      </a:extLst>
                    </p:cNvPr>
                    <p:cNvGrpSpPr/>
                    <p:nvPr/>
                  </p:nvGrpSpPr>
                  <p:grpSpPr>
                    <a:xfrm>
                      <a:off x="1192459" y="4074112"/>
                      <a:ext cx="1318449" cy="1201273"/>
                      <a:chOff x="1220142" y="4074112"/>
                      <a:chExt cx="1225878" cy="1201273"/>
                    </a:xfrm>
                    <a:grpFill/>
                  </p:grpSpPr>
                  <p:sp>
                    <p:nvSpPr>
                      <p:cNvPr id="181" name="모서리가 둥근 직사각형 158">
                        <a:extLst>
                          <a:ext uri="{FF2B5EF4-FFF2-40B4-BE49-F238E27FC236}">
                            <a16:creationId xmlns:a16="http://schemas.microsoft.com/office/drawing/2014/main" id="{6888C6EC-7ED1-420E-B797-2B9548A3701E}"/>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900" dirty="0">
                            <a:solidFill>
                              <a:schemeClr val="bg1"/>
                            </a:solidFill>
                            <a:latin typeface="SamsungOne-600" panose="020B0703030303020204"/>
                            <a:ea typeface="SamsungOne-600C" panose="020B0706030303020204" pitchFamily="34" charset="0"/>
                            <a:sym typeface="Arial"/>
                          </a:rPr>
                          <a:t>Hadoop Daemons</a:t>
                        </a:r>
                      </a:p>
                    </p:txBody>
                  </p:sp>
                  <p:sp>
                    <p:nvSpPr>
                      <p:cNvPr id="182" name="모서리가 둥근 직사각형 165">
                        <a:extLst>
                          <a:ext uri="{FF2B5EF4-FFF2-40B4-BE49-F238E27FC236}">
                            <a16:creationId xmlns:a16="http://schemas.microsoft.com/office/drawing/2014/main" id="{D41285C9-3126-45A9-A115-A5E1323608F7}"/>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83" name="모서리가 둥근 직사각형 166">
                        <a:extLst>
                          <a:ext uri="{FF2B5EF4-FFF2-40B4-BE49-F238E27FC236}">
                            <a16:creationId xmlns:a16="http://schemas.microsoft.com/office/drawing/2014/main" id="{21F105D4-0292-434D-B0E2-82077BD7DA28}"/>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84" name="모서리가 둥근 직사각형 167">
                        <a:extLst>
                          <a:ext uri="{FF2B5EF4-FFF2-40B4-BE49-F238E27FC236}">
                            <a16:creationId xmlns:a16="http://schemas.microsoft.com/office/drawing/2014/main" id="{9C707694-981A-435A-8B4C-BB8ED6C87249}"/>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nvGrpSpPr>
                  <p:cNvPr id="162" name="그룹 161">
                    <a:extLst>
                      <a:ext uri="{FF2B5EF4-FFF2-40B4-BE49-F238E27FC236}">
                        <a16:creationId xmlns:a16="http://schemas.microsoft.com/office/drawing/2014/main" id="{AAB77159-3640-4763-A058-80452239D365}"/>
                      </a:ext>
                    </a:extLst>
                  </p:cNvPr>
                  <p:cNvGrpSpPr/>
                  <p:nvPr/>
                </p:nvGrpSpPr>
                <p:grpSpPr>
                  <a:xfrm>
                    <a:off x="3356813" y="4761542"/>
                    <a:ext cx="1360369" cy="1323917"/>
                    <a:chOff x="1066710" y="3731090"/>
                    <a:chExt cx="1569944" cy="1691980"/>
                  </a:xfrm>
                  <a:solidFill>
                    <a:schemeClr val="bg1"/>
                  </a:solidFill>
                </p:grpSpPr>
                <p:sp>
                  <p:nvSpPr>
                    <p:cNvPr id="171" name="모서리가 둥근 직사각형 252">
                      <a:extLst>
                        <a:ext uri="{FF2B5EF4-FFF2-40B4-BE49-F238E27FC236}">
                          <a16:creationId xmlns:a16="http://schemas.microsoft.com/office/drawing/2014/main" id="{9B2C5DD1-BB69-40AC-B5B6-E4AC9917EDA2}"/>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172" name="모서리가 둥근 직사각형 253">
                      <a:extLst>
                        <a:ext uri="{FF2B5EF4-FFF2-40B4-BE49-F238E27FC236}">
                          <a16:creationId xmlns:a16="http://schemas.microsoft.com/office/drawing/2014/main" id="{6846D733-88A4-42EF-B392-08E60D70D15F}"/>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700" panose="020B0803030303020204" pitchFamily="34" charset="0"/>
                          <a:ea typeface="SamsungOne 700" panose="020B0803030303020204" pitchFamily="34" charset="0"/>
                          <a:sym typeface="Arial"/>
                        </a:rPr>
                        <a:t>M</a:t>
                      </a:r>
                      <a:r>
                        <a:rPr lang="en" altLang="ko-KR" sz="800" dirty="0">
                          <a:solidFill>
                            <a:srgbClr val="0043B2"/>
                          </a:solidFill>
                          <a:latin typeface="SamsungOne 700" panose="020B0803030303020204" pitchFamily="34" charset="0"/>
                          <a:ea typeface="SamsungOne 700" panose="020B0803030303020204" pitchFamily="34" charset="0"/>
                          <a:sym typeface="Arial"/>
                        </a:rPr>
                        <a:t>áy </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173" name="그룹 172">
                      <a:extLst>
                        <a:ext uri="{FF2B5EF4-FFF2-40B4-BE49-F238E27FC236}">
                          <a16:creationId xmlns:a16="http://schemas.microsoft.com/office/drawing/2014/main" id="{1A5CCFB8-3244-4D4A-8A1A-ACBDFC53D23F}"/>
                        </a:ext>
                      </a:extLst>
                    </p:cNvPr>
                    <p:cNvGrpSpPr/>
                    <p:nvPr/>
                  </p:nvGrpSpPr>
                  <p:grpSpPr>
                    <a:xfrm>
                      <a:off x="1192459" y="4074112"/>
                      <a:ext cx="1318449" cy="1201273"/>
                      <a:chOff x="1220142" y="4074112"/>
                      <a:chExt cx="1225878" cy="1201273"/>
                    </a:xfrm>
                    <a:grpFill/>
                  </p:grpSpPr>
                  <p:sp>
                    <p:nvSpPr>
                      <p:cNvPr id="174" name="모서리가 둥근 직사각형 255">
                        <a:extLst>
                          <a:ext uri="{FF2B5EF4-FFF2-40B4-BE49-F238E27FC236}">
                            <a16:creationId xmlns:a16="http://schemas.microsoft.com/office/drawing/2014/main" id="{4B587703-C508-4284-B31E-A3ACFFA62C38}"/>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900" dirty="0">
                            <a:solidFill>
                              <a:schemeClr val="bg1"/>
                            </a:solidFill>
                            <a:latin typeface="SamsungOne-600" panose="020B0703030303020204"/>
                            <a:ea typeface="SamsungOne-600C" panose="020B0706030303020204" pitchFamily="34" charset="0"/>
                            <a:sym typeface="Arial"/>
                          </a:rPr>
                          <a:t>Hadoop Daemons</a:t>
                        </a:r>
                      </a:p>
                    </p:txBody>
                  </p:sp>
                  <p:sp>
                    <p:nvSpPr>
                      <p:cNvPr id="175" name="모서리가 둥근 직사각형 256">
                        <a:extLst>
                          <a:ext uri="{FF2B5EF4-FFF2-40B4-BE49-F238E27FC236}">
                            <a16:creationId xmlns:a16="http://schemas.microsoft.com/office/drawing/2014/main" id="{25B15042-EC6B-41D0-B813-2F2CE727D7C5}"/>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76" name="모서리가 둥근 직사각형 257">
                        <a:extLst>
                          <a:ext uri="{FF2B5EF4-FFF2-40B4-BE49-F238E27FC236}">
                            <a16:creationId xmlns:a16="http://schemas.microsoft.com/office/drawing/2014/main" id="{89D62A23-4A8F-4DBD-96E0-73298E2C9D76}"/>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77" name="모서리가 둥근 직사각형 258">
                        <a:extLst>
                          <a:ext uri="{FF2B5EF4-FFF2-40B4-BE49-F238E27FC236}">
                            <a16:creationId xmlns:a16="http://schemas.microsoft.com/office/drawing/2014/main" id="{BD816807-3B97-4E22-96F9-8E2B8645BCA4}"/>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nvGrpSpPr>
                  <p:cNvPr id="163" name="그룹 162">
                    <a:extLst>
                      <a:ext uri="{FF2B5EF4-FFF2-40B4-BE49-F238E27FC236}">
                        <a16:creationId xmlns:a16="http://schemas.microsoft.com/office/drawing/2014/main" id="{6D0537C6-2694-4D6E-B107-512AE0EBFE53}"/>
                      </a:ext>
                    </a:extLst>
                  </p:cNvPr>
                  <p:cNvGrpSpPr/>
                  <p:nvPr/>
                </p:nvGrpSpPr>
                <p:grpSpPr>
                  <a:xfrm>
                    <a:off x="4806527" y="4761542"/>
                    <a:ext cx="1360369" cy="1323917"/>
                    <a:chOff x="1066710" y="3731090"/>
                    <a:chExt cx="1569944" cy="1691980"/>
                  </a:xfrm>
                  <a:solidFill>
                    <a:schemeClr val="bg1"/>
                  </a:solidFill>
                </p:grpSpPr>
                <p:sp>
                  <p:nvSpPr>
                    <p:cNvPr id="164" name="모서리가 둥근 직사각형 268">
                      <a:extLst>
                        <a:ext uri="{FF2B5EF4-FFF2-40B4-BE49-F238E27FC236}">
                          <a16:creationId xmlns:a16="http://schemas.microsoft.com/office/drawing/2014/main" id="{32EE4E85-CF9F-4FC0-901F-05ED5DB24035}"/>
                        </a:ext>
                      </a:extLst>
                    </p:cNvPr>
                    <p:cNvSpPr/>
                    <p:nvPr/>
                  </p:nvSpPr>
                  <p:spPr>
                    <a:xfrm>
                      <a:off x="1066710" y="3731090"/>
                      <a:ext cx="1569944" cy="1691980"/>
                    </a:xfrm>
                    <a:prstGeom prst="roundRect">
                      <a:avLst>
                        <a:gd name="adj" fmla="val 5927"/>
                      </a:avLst>
                    </a:prstGeom>
                    <a:grpFill/>
                    <a:ln w="12700">
                      <a:solidFill>
                        <a:srgbClr val="0043B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50" dirty="0">
                        <a:solidFill>
                          <a:srgbClr val="0043B2"/>
                        </a:solidFill>
                        <a:latin typeface="SamsungOne 700" panose="020B0803030303020204" pitchFamily="34" charset="0"/>
                        <a:ea typeface="SamsungOne 700" panose="020B0803030303020204" pitchFamily="34" charset="0"/>
                      </a:endParaRPr>
                    </a:p>
                  </p:txBody>
                </p:sp>
                <p:sp>
                  <p:nvSpPr>
                    <p:cNvPr id="165" name="모서리가 둥근 직사각형 269">
                      <a:extLst>
                        <a:ext uri="{FF2B5EF4-FFF2-40B4-BE49-F238E27FC236}">
                          <a16:creationId xmlns:a16="http://schemas.microsoft.com/office/drawing/2014/main" id="{7E67FE53-6016-441F-AADC-0BCA4C54BCF2}"/>
                        </a:ext>
                      </a:extLst>
                    </p:cNvPr>
                    <p:cNvSpPr/>
                    <p:nvPr/>
                  </p:nvSpPr>
                  <p:spPr>
                    <a:xfrm>
                      <a:off x="1095970" y="3799642"/>
                      <a:ext cx="720112" cy="238499"/>
                    </a:xfrm>
                    <a:prstGeom prst="roundRect">
                      <a:avLst>
                        <a:gd name="adj" fmla="val 19066"/>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700" panose="020B0803030303020204" pitchFamily="34" charset="0"/>
                          <a:ea typeface="SamsungOne 700" panose="020B0803030303020204" pitchFamily="34" charset="0"/>
                          <a:sym typeface="Arial"/>
                        </a:rPr>
                        <a:t>M</a:t>
                      </a:r>
                      <a:r>
                        <a:rPr lang="en" altLang="ko-KR" sz="800" dirty="0">
                          <a:solidFill>
                            <a:srgbClr val="0043B2"/>
                          </a:solidFill>
                          <a:latin typeface="SamsungOne 700" panose="020B0803030303020204" pitchFamily="34" charset="0"/>
                          <a:ea typeface="SamsungOne 700" panose="020B0803030303020204" pitchFamily="34" charset="0"/>
                          <a:sym typeface="Arial"/>
                        </a:rPr>
                        <a:t>áy </a:t>
                      </a:r>
                      <a:endParaRPr lang="ko-KR" altLang="en-US" sz="800" dirty="0">
                        <a:solidFill>
                          <a:srgbClr val="0043B2"/>
                        </a:solidFill>
                        <a:latin typeface="SamsungOne 700" panose="020B0803030303020204" pitchFamily="34" charset="0"/>
                        <a:ea typeface="SamsungOne-700C" panose="020B0806030303020204" pitchFamily="34" charset="0"/>
                      </a:endParaRPr>
                    </a:p>
                  </p:txBody>
                </p:sp>
                <p:grpSp>
                  <p:nvGrpSpPr>
                    <p:cNvPr id="166" name="그룹 165">
                      <a:extLst>
                        <a:ext uri="{FF2B5EF4-FFF2-40B4-BE49-F238E27FC236}">
                          <a16:creationId xmlns:a16="http://schemas.microsoft.com/office/drawing/2014/main" id="{CD630ABE-1FF6-44FA-9BBB-7E33EC853D8E}"/>
                        </a:ext>
                      </a:extLst>
                    </p:cNvPr>
                    <p:cNvGrpSpPr/>
                    <p:nvPr/>
                  </p:nvGrpSpPr>
                  <p:grpSpPr>
                    <a:xfrm>
                      <a:off x="1192459" y="4074112"/>
                      <a:ext cx="1318449" cy="1201273"/>
                      <a:chOff x="1220142" y="4074112"/>
                      <a:chExt cx="1225878" cy="1201273"/>
                    </a:xfrm>
                    <a:grpFill/>
                  </p:grpSpPr>
                  <p:sp>
                    <p:nvSpPr>
                      <p:cNvPr id="167" name="모서리가 둥근 직사각형 271">
                        <a:extLst>
                          <a:ext uri="{FF2B5EF4-FFF2-40B4-BE49-F238E27FC236}">
                            <a16:creationId xmlns:a16="http://schemas.microsoft.com/office/drawing/2014/main" id="{FE1A19E7-BAEB-49E9-8F1D-02BDF87D2055}"/>
                          </a:ext>
                        </a:extLst>
                      </p:cNvPr>
                      <p:cNvSpPr/>
                      <p:nvPr/>
                    </p:nvSpPr>
                    <p:spPr>
                      <a:xfrm>
                        <a:off x="1220142" y="40741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900" dirty="0">
                            <a:solidFill>
                              <a:schemeClr val="bg1"/>
                            </a:solidFill>
                            <a:latin typeface="SamsungOne-600" panose="020B0703030303020204"/>
                            <a:ea typeface="SamsungOne-600C" panose="020B0706030303020204" pitchFamily="34" charset="0"/>
                            <a:sym typeface="Arial"/>
                          </a:rPr>
                          <a:t>Hadoop Daemons</a:t>
                        </a:r>
                      </a:p>
                    </p:txBody>
                  </p:sp>
                  <p:sp>
                    <p:nvSpPr>
                      <p:cNvPr id="168" name="모서리가 둥근 직사각형 272">
                        <a:extLst>
                          <a:ext uri="{FF2B5EF4-FFF2-40B4-BE49-F238E27FC236}">
                            <a16:creationId xmlns:a16="http://schemas.microsoft.com/office/drawing/2014/main" id="{0BA994FF-7E99-47F6-A448-94A494337BAB}"/>
                          </a:ext>
                        </a:extLst>
                      </p:cNvPr>
                      <p:cNvSpPr/>
                      <p:nvPr/>
                    </p:nvSpPr>
                    <p:spPr>
                      <a:xfrm>
                        <a:off x="1220142" y="4416097"/>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JVM</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69" name="모서리가 둥근 직사각형 273">
                        <a:extLst>
                          <a:ext uri="{FF2B5EF4-FFF2-40B4-BE49-F238E27FC236}">
                            <a16:creationId xmlns:a16="http://schemas.microsoft.com/office/drawing/2014/main" id="{9D69E86E-6AE2-4B0D-84F1-43796C4FF63D}"/>
                          </a:ext>
                        </a:extLst>
                      </p:cNvPr>
                      <p:cNvSpPr/>
                      <p:nvPr/>
                    </p:nvSpPr>
                    <p:spPr>
                      <a:xfrm>
                        <a:off x="1220142" y="4697312"/>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Linux</a:t>
                        </a:r>
                        <a:endParaRPr lang="en" altLang="ko-KR" sz="1000" dirty="0">
                          <a:solidFill>
                            <a:schemeClr val="bg1"/>
                          </a:solidFill>
                          <a:latin typeface="SamsungOne-600" panose="020B0703030303020204"/>
                          <a:ea typeface="SamsungOne-600C" panose="020B0706030303020204" pitchFamily="34" charset="0"/>
                          <a:sym typeface="Arial"/>
                        </a:endParaRPr>
                      </a:p>
                    </p:txBody>
                  </p:sp>
                  <p:sp>
                    <p:nvSpPr>
                      <p:cNvPr id="170" name="모서리가 둥근 직사각형 274">
                        <a:extLst>
                          <a:ext uri="{FF2B5EF4-FFF2-40B4-BE49-F238E27FC236}">
                            <a16:creationId xmlns:a16="http://schemas.microsoft.com/office/drawing/2014/main" id="{A4384CFD-AF0C-4CFA-A27B-9391FDFCB6F8}"/>
                          </a:ext>
                        </a:extLst>
                      </p:cNvPr>
                      <p:cNvSpPr/>
                      <p:nvPr/>
                    </p:nvSpPr>
                    <p:spPr>
                      <a:xfrm>
                        <a:off x="1220142" y="5040520"/>
                        <a:ext cx="1225878" cy="234865"/>
                      </a:xfrm>
                      <a:prstGeom prst="roundRect">
                        <a:avLst>
                          <a:gd name="adj" fmla="val 19066"/>
                        </a:avLst>
                      </a:prstGeom>
                      <a:solidFill>
                        <a:srgbClr val="29AEE3"/>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 altLang="ko-KR" sz="1000" dirty="0">
                            <a:solidFill>
                              <a:schemeClr val="bg1"/>
                            </a:solidFill>
                            <a:latin typeface="SamsungOne-600" panose="020B0703030303020204"/>
                            <a:ea typeface="SamsungOne-600C" panose="020B0706030303020204" pitchFamily="34" charset="0"/>
                            <a:cs typeface="Arial"/>
                            <a:sym typeface="Arial"/>
                          </a:rPr>
                          <a:t>Disk, CPU, Mem</a:t>
                        </a:r>
                      </a:p>
                    </p:txBody>
                  </p:sp>
                </p:grpSp>
              </p:grpSp>
            </p:grpSp>
          </p:grpSp>
          <p:sp>
            <p:nvSpPr>
              <p:cNvPr id="155" name="모서리가 둥근 직사각형 337">
                <a:extLst>
                  <a:ext uri="{FF2B5EF4-FFF2-40B4-BE49-F238E27FC236}">
                    <a16:creationId xmlns:a16="http://schemas.microsoft.com/office/drawing/2014/main" id="{436152C2-6CE4-4A05-835E-B9EFE16C5F1D}"/>
                  </a:ext>
                </a:extLst>
              </p:cNvPr>
              <p:cNvSpPr/>
              <p:nvPr/>
            </p:nvSpPr>
            <p:spPr>
              <a:xfrm>
                <a:off x="4288147" y="3232550"/>
                <a:ext cx="2093181" cy="255922"/>
              </a:xfrm>
              <a:prstGeom prst="roundRect">
                <a:avLst>
                  <a:gd name="adj" fmla="val 20016"/>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083" fontAlgn="auto">
                  <a:spcBef>
                    <a:spcPts val="0"/>
                  </a:spcBef>
                  <a:spcAft>
                    <a:spcPts val="0"/>
                  </a:spcAft>
                  <a:buSzPct val="25000"/>
                </a:pPr>
                <a:r>
                  <a:rPr lang="en-US" altLang="ko-KR" sz="1200" dirty="0" err="1">
                    <a:solidFill>
                      <a:srgbClr val="0043B2"/>
                    </a:solidFill>
                    <a:latin typeface="SamsungOne 700" panose="020B0803030303020204" pitchFamily="34" charset="0"/>
                    <a:ea typeface="SamsungOne 700" panose="020B0803030303020204" pitchFamily="34" charset="0"/>
                    <a:sym typeface="Arial"/>
                  </a:rPr>
                  <a:t>Bộ</a:t>
                </a:r>
                <a:r>
                  <a:rPr lang="en-US" altLang="ko-KR" sz="1200" dirty="0">
                    <a:solidFill>
                      <a:srgbClr val="0043B2"/>
                    </a:solidFill>
                    <a:latin typeface="SamsungOne 700" panose="020B0803030303020204" pitchFamily="34" charset="0"/>
                    <a:ea typeface="SamsungOne 700" panose="020B0803030303020204" pitchFamily="34" charset="0"/>
                    <a:sym typeface="Arial"/>
                  </a:rPr>
                  <a:t> </a:t>
                </a:r>
                <a:r>
                  <a:rPr lang="en-US" altLang="ko-KR" sz="1200" dirty="0" err="1">
                    <a:solidFill>
                      <a:srgbClr val="0043B2"/>
                    </a:solidFill>
                    <a:latin typeface="SamsungOne 700" panose="020B0803030303020204" pitchFamily="34" charset="0"/>
                    <a:ea typeface="SamsungOne 700" panose="020B0803030303020204" pitchFamily="34" charset="0"/>
                    <a:sym typeface="Arial"/>
                  </a:rPr>
                  <a:t>chuyển</a:t>
                </a:r>
                <a:r>
                  <a:rPr lang="en-US" altLang="ko-KR" sz="1200" dirty="0">
                    <a:solidFill>
                      <a:srgbClr val="0043B2"/>
                    </a:solidFill>
                    <a:latin typeface="SamsungOne 700" panose="020B0803030303020204" pitchFamily="34" charset="0"/>
                    <a:ea typeface="SamsungOne 700" panose="020B0803030303020204" pitchFamily="34" charset="0"/>
                    <a:sym typeface="Arial"/>
                  </a:rPr>
                  <a:t> </a:t>
                </a:r>
                <a:r>
                  <a:rPr lang="en-US" altLang="ko-KR" sz="1200" dirty="0" err="1">
                    <a:solidFill>
                      <a:srgbClr val="0043B2"/>
                    </a:solidFill>
                    <a:latin typeface="SamsungOne 700" panose="020B0803030303020204" pitchFamily="34" charset="0"/>
                    <a:ea typeface="SamsungOne 700" panose="020B0803030303020204" pitchFamily="34" charset="0"/>
                    <a:sym typeface="Arial"/>
                  </a:rPr>
                  <a:t>mạch</a:t>
                </a:r>
                <a:r>
                  <a:rPr lang="vi-VN" altLang="ko-KR" sz="1200" dirty="0">
                    <a:solidFill>
                      <a:srgbClr val="0043B2"/>
                    </a:solidFill>
                    <a:latin typeface="SamsungOne 700" panose="020B0803030303020204" pitchFamily="34" charset="0"/>
                    <a:ea typeface="SamsungOne 700" panose="020B0803030303020204" pitchFamily="34" charset="0"/>
                    <a:sym typeface="Arial"/>
                  </a:rPr>
                  <a:t> đường trục</a:t>
                </a:r>
                <a:endParaRPr lang="en" altLang="ko-KR" sz="1200" dirty="0">
                  <a:solidFill>
                    <a:srgbClr val="0043B2"/>
                  </a:solidFill>
                  <a:latin typeface="SamsungOne 700" panose="020B0803030303020204" pitchFamily="34" charset="0"/>
                  <a:ea typeface="SamsungOne 700" panose="020B0803030303020204" pitchFamily="34" charset="0"/>
                  <a:sym typeface="Arial"/>
                </a:endParaRPr>
              </a:p>
            </p:txBody>
          </p:sp>
          <p:sp>
            <p:nvSpPr>
              <p:cNvPr id="156" name="모서리가 둥근 직사각형 338">
                <a:extLst>
                  <a:ext uri="{FF2B5EF4-FFF2-40B4-BE49-F238E27FC236}">
                    <a16:creationId xmlns:a16="http://schemas.microsoft.com/office/drawing/2014/main" id="{85FED871-A27E-4C6E-9086-4777D3FD78C5}"/>
                  </a:ext>
                </a:extLst>
              </p:cNvPr>
              <p:cNvSpPr/>
              <p:nvPr/>
            </p:nvSpPr>
            <p:spPr>
              <a:xfrm>
                <a:off x="1413802" y="3049658"/>
                <a:ext cx="902882" cy="450968"/>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44083" fontAlgn="auto">
                  <a:spcBef>
                    <a:spcPts val="0"/>
                  </a:spcBef>
                  <a:spcAft>
                    <a:spcPts val="0"/>
                  </a:spcAft>
                  <a:buSzPct val="25000"/>
                </a:pPr>
                <a:r>
                  <a:rPr lang="en" altLang="ko-KR" sz="1400" dirty="0">
                    <a:solidFill>
                      <a:srgbClr val="0043B2"/>
                    </a:solidFill>
                    <a:latin typeface="SamsungOne 700" panose="020B0803030303020204" pitchFamily="34" charset="0"/>
                    <a:ea typeface="SamsungOne 700" panose="020B0803030303020204" pitchFamily="34" charset="0"/>
                    <a:sym typeface="Arial"/>
                  </a:rPr>
                  <a:t>Cụm 1</a:t>
                </a:r>
              </a:p>
            </p:txBody>
          </p:sp>
        </p:grpSp>
        <p:sp>
          <p:nvSpPr>
            <p:cNvPr id="150" name="타원 149">
              <a:extLst>
                <a:ext uri="{FF2B5EF4-FFF2-40B4-BE49-F238E27FC236}">
                  <a16:creationId xmlns:a16="http://schemas.microsoft.com/office/drawing/2014/main" id="{E3EF5614-6EBA-45A3-94FD-1EA656716039}"/>
                </a:ext>
              </a:extLst>
            </p:cNvPr>
            <p:cNvSpPr/>
            <p:nvPr/>
          </p:nvSpPr>
          <p:spPr>
            <a:xfrm>
              <a:off x="7373726" y="5097590"/>
              <a:ext cx="1126623" cy="1126623"/>
            </a:xfrm>
            <a:prstGeom prst="ellipse">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rPr>
                <a:t>WAN</a:t>
              </a:r>
              <a:endParaRPr lang="ko-KR" altLang="en-US" sz="1600" dirty="0">
                <a:solidFill>
                  <a:schemeClr val="bg1"/>
                </a:solidFill>
                <a:latin typeface="SamsungOne 400" panose="020B0503030303020204" pitchFamily="34" charset="0"/>
                <a:ea typeface="SamsungOne-500C" panose="020B0606030303020204" pitchFamily="34" charset="0"/>
              </a:endParaRPr>
            </a:p>
          </p:txBody>
        </p:sp>
      </p:grpSp>
    </p:spTree>
    <p:extLst>
      <p:ext uri="{BB962C8B-B14F-4D97-AF65-F5344CB8AC3E}">
        <p14:creationId xmlns:p14="http://schemas.microsoft.com/office/powerpoint/2010/main" val="3037321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Thành</a:t>
            </a:r>
            <a:r>
              <a:rPr lang="en-US" altLang="ko-KR" dirty="0">
                <a:ea typeface="SamsungOneKorean 400" panose="020B0503030303020204" pitchFamily="50" charset="-127"/>
              </a:rPr>
              <a:t> </a:t>
            </a:r>
            <a:r>
              <a:rPr lang="en-US" altLang="ko-KR" dirty="0" err="1">
                <a:ea typeface="SamsungOneKorean 400" panose="020B0503030303020204" pitchFamily="50" charset="-127"/>
              </a:rPr>
              <a:t>phần</a:t>
            </a:r>
            <a:r>
              <a:rPr lang="en-US" altLang="ko-KR" dirty="0">
                <a:ea typeface="SamsungOneKorean 400" panose="020B0503030303020204" pitchFamily="50" charset="-127"/>
              </a:rPr>
              <a:t> </a:t>
            </a:r>
            <a:r>
              <a:rPr lang="en-US" altLang="ko-KR" dirty="0" err="1">
                <a:ea typeface="SamsungOneKorean 400" panose="020B0503030303020204" pitchFamily="50" charset="-127"/>
              </a:rPr>
              <a:t>cốt</a:t>
            </a:r>
            <a:r>
              <a:rPr lang="en-US" altLang="ko-KR" dirty="0">
                <a:ea typeface="SamsungOneKorean 400" panose="020B0503030303020204" pitchFamily="50" charset="-127"/>
              </a:rPr>
              <a:t> </a:t>
            </a:r>
            <a:r>
              <a:rPr lang="en-US" altLang="ko-KR" dirty="0" err="1">
                <a:ea typeface="SamsungOneKorean 400" panose="020B0503030303020204" pitchFamily="50" charset="-127"/>
              </a:rPr>
              <a:t>lõi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Hadoop</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vi-VN" altLang="ko-KR" dirty="0"/>
              <a:t>Nền tảng lưu trữ và xử lý dữ liệu phân tán</a:t>
            </a:r>
            <a:endParaRPr lang="en-US" altLang="ko-KR" dirty="0"/>
          </a:p>
          <a:p>
            <a:pPr lvl="1"/>
            <a:r>
              <a:rPr lang="vi-VN" altLang="ko-KR" dirty="0"/>
              <a:t>Thành phần lưu trữ - HDFS</a:t>
            </a:r>
          </a:p>
          <a:p>
            <a:pPr lvl="1"/>
            <a:r>
              <a:rPr lang="vi-VN" altLang="ko-KR" dirty="0"/>
              <a:t>Thành phần tính toán - MapReduce hoặc Yarn</a:t>
            </a:r>
            <a:endParaRPr lang="ko-KR" altLang="en-US" dirty="0"/>
          </a:p>
        </p:txBody>
      </p:sp>
      <p:grpSp>
        <p:nvGrpSpPr>
          <p:cNvPr id="47" name="그룹 46">
            <a:extLst>
              <a:ext uri="{FF2B5EF4-FFF2-40B4-BE49-F238E27FC236}">
                <a16:creationId xmlns:a16="http://schemas.microsoft.com/office/drawing/2014/main" id="{69D695F6-C0A3-41F0-B599-1D1FCE4F630B}"/>
              </a:ext>
            </a:extLst>
          </p:cNvPr>
          <p:cNvGrpSpPr/>
          <p:nvPr/>
        </p:nvGrpSpPr>
        <p:grpSpPr>
          <a:xfrm>
            <a:off x="757299" y="3481539"/>
            <a:ext cx="8234301" cy="2407945"/>
            <a:chOff x="757299" y="3481539"/>
            <a:chExt cx="8234301" cy="2407945"/>
          </a:xfrm>
        </p:grpSpPr>
        <p:grpSp>
          <p:nvGrpSpPr>
            <p:cNvPr id="48" name="그룹 47">
              <a:extLst>
                <a:ext uri="{FF2B5EF4-FFF2-40B4-BE49-F238E27FC236}">
                  <a16:creationId xmlns:a16="http://schemas.microsoft.com/office/drawing/2014/main" id="{4A58A5B0-EC64-4401-BFFE-F7B90929B680}"/>
                </a:ext>
              </a:extLst>
            </p:cNvPr>
            <p:cNvGrpSpPr/>
            <p:nvPr/>
          </p:nvGrpSpPr>
          <p:grpSpPr>
            <a:xfrm>
              <a:off x="4857872" y="4289188"/>
              <a:ext cx="1649608" cy="982305"/>
              <a:chOff x="4857872" y="4289188"/>
              <a:chExt cx="716293" cy="982305"/>
            </a:xfrm>
          </p:grpSpPr>
          <p:cxnSp>
            <p:nvCxnSpPr>
              <p:cNvPr id="84" name="직선 화살표 연결선 83">
                <a:extLst>
                  <a:ext uri="{FF2B5EF4-FFF2-40B4-BE49-F238E27FC236}">
                    <a16:creationId xmlns:a16="http://schemas.microsoft.com/office/drawing/2014/main" id="{E67FB2E7-C21F-43AB-9257-AC2CDF4BCBEB}"/>
                  </a:ext>
                </a:extLst>
              </p:cNvPr>
              <p:cNvCxnSpPr>
                <a:cxnSpLocks/>
              </p:cNvCxnSpPr>
              <p:nvPr/>
            </p:nvCxnSpPr>
            <p:spPr>
              <a:xfrm rot="16200000" flipH="1">
                <a:off x="5212319" y="4909648"/>
                <a:ext cx="7399" cy="716292"/>
              </a:xfrm>
              <a:prstGeom prst="straightConnector1">
                <a:avLst/>
              </a:prstGeom>
              <a:ln w="571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D9A958D4-5204-4FF1-BC17-82AF9284590D}"/>
                  </a:ext>
                </a:extLst>
              </p:cNvPr>
              <p:cNvCxnSpPr>
                <a:cxnSpLocks/>
              </p:cNvCxnSpPr>
              <p:nvPr/>
            </p:nvCxnSpPr>
            <p:spPr>
              <a:xfrm rot="16200000" flipH="1">
                <a:off x="5212318" y="3934742"/>
                <a:ext cx="7399" cy="716292"/>
              </a:xfrm>
              <a:prstGeom prst="straightConnector1">
                <a:avLst/>
              </a:prstGeom>
              <a:ln w="571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221A4216-E084-415D-84C7-031AB206F9BA}"/>
                  </a:ext>
                </a:extLst>
              </p:cNvPr>
              <p:cNvCxnSpPr>
                <a:cxnSpLocks/>
              </p:cNvCxnSpPr>
              <p:nvPr/>
            </p:nvCxnSpPr>
            <p:spPr>
              <a:xfrm rot="16200000" flipH="1">
                <a:off x="5212318" y="4426795"/>
                <a:ext cx="7399" cy="716292"/>
              </a:xfrm>
              <a:prstGeom prst="straightConnector1">
                <a:avLst/>
              </a:prstGeom>
              <a:ln w="571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A10DE08E-0CCE-43A8-B77B-E49D279D69EB}"/>
                </a:ext>
              </a:extLst>
            </p:cNvPr>
            <p:cNvGrpSpPr/>
            <p:nvPr/>
          </p:nvGrpSpPr>
          <p:grpSpPr>
            <a:xfrm>
              <a:off x="757299" y="3481539"/>
              <a:ext cx="3918910" cy="2407945"/>
              <a:chOff x="5154420" y="2561964"/>
              <a:chExt cx="3918910" cy="2407945"/>
            </a:xfrm>
          </p:grpSpPr>
          <p:sp>
            <p:nvSpPr>
              <p:cNvPr id="55" name="모서리가 둥근 직사각형 8">
                <a:extLst>
                  <a:ext uri="{FF2B5EF4-FFF2-40B4-BE49-F238E27FC236}">
                    <a16:creationId xmlns:a16="http://schemas.microsoft.com/office/drawing/2014/main" id="{A5675558-4E08-45F8-B8DF-63E82841E04B}"/>
                  </a:ext>
                </a:extLst>
              </p:cNvPr>
              <p:cNvSpPr/>
              <p:nvPr/>
            </p:nvSpPr>
            <p:spPr bwMode="auto">
              <a:xfrm>
                <a:off x="5154420" y="2561964"/>
                <a:ext cx="3918910" cy="2407945"/>
              </a:xfrm>
              <a:prstGeom prst="roundRect">
                <a:avLst>
                  <a:gd name="adj" fmla="val 10950"/>
                </a:avLst>
              </a:prstGeom>
              <a:ln w="12700">
                <a:solidFill>
                  <a:srgbClr val="1F45B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ko-KR" sz="1400" dirty="0">
                    <a:solidFill>
                      <a:srgbClr val="1F45BC"/>
                    </a:solidFill>
                    <a:latin typeface="SamsungOne 700" panose="020B0803030303020204" pitchFamily="34" charset="0"/>
                    <a:ea typeface="SamsungOne 700" panose="020B0803030303020204" pitchFamily="34" charset="0"/>
                  </a:rPr>
                  <a:t>YARN (TÍNH TOÁN)</a:t>
                </a:r>
              </a:p>
              <a:p>
                <a:pPr algn="ctr" defTabSz="914099"/>
                <a:endParaRPr lang="en-US" altLang="ko-KR" sz="2000" dirty="0">
                  <a:solidFill>
                    <a:srgbClr val="1F45BC"/>
                  </a:solidFill>
                  <a:latin typeface="SamsungOne-600" panose="020B0703030303020204"/>
                  <a:ea typeface="SamsungOne-600C" panose="020B0706030303020204" pitchFamily="34" charset="0"/>
                </a:endParaRPr>
              </a:p>
              <a:p>
                <a:pPr algn="ctr" defTabSz="914099"/>
                <a:endParaRPr lang="en-US" altLang="ko-KR" sz="2000" dirty="0">
                  <a:solidFill>
                    <a:srgbClr val="1F45BC"/>
                  </a:solidFill>
                  <a:latin typeface="SamsungOne-600" panose="020B0703030303020204"/>
                  <a:ea typeface="SamsungOne-600C" panose="020B0706030303020204" pitchFamily="34" charset="0"/>
                </a:endParaRPr>
              </a:p>
              <a:p>
                <a:pPr algn="ctr" defTabSz="914099"/>
                <a:endParaRPr lang="en-US" altLang="ko-KR" sz="2000" dirty="0">
                  <a:solidFill>
                    <a:srgbClr val="1F45BC"/>
                  </a:solidFill>
                  <a:latin typeface="SamsungOne-600" panose="020B0703030303020204"/>
                  <a:ea typeface="SamsungOne-600C" panose="020B0706030303020204" pitchFamily="34" charset="0"/>
                </a:endParaRPr>
              </a:p>
              <a:p>
                <a:pPr algn="ctr" defTabSz="914099"/>
                <a:endParaRPr lang="en-US" altLang="ko-KR" sz="2000" dirty="0">
                  <a:solidFill>
                    <a:srgbClr val="1F45BC"/>
                  </a:solidFill>
                  <a:latin typeface="SamsungOne-600" panose="020B0703030303020204"/>
                  <a:ea typeface="SamsungOne-600C" panose="020B0706030303020204" pitchFamily="34" charset="0"/>
                </a:endParaRPr>
              </a:p>
              <a:p>
                <a:pPr algn="ctr" defTabSz="914099"/>
                <a:endParaRPr lang="en-US" altLang="ko-KR" sz="2000" dirty="0">
                  <a:solidFill>
                    <a:srgbClr val="1F45BC"/>
                  </a:solidFill>
                  <a:latin typeface="SamsungOne-600" panose="020B0703030303020204"/>
                  <a:ea typeface="SamsungOne-600C" panose="020B0706030303020204" pitchFamily="34" charset="0"/>
                </a:endParaRPr>
              </a:p>
              <a:p>
                <a:pPr algn="ctr" defTabSz="914099"/>
                <a:endParaRPr lang="ko-KR" altLang="en-US" sz="2000" dirty="0">
                  <a:solidFill>
                    <a:srgbClr val="1F45BC"/>
                  </a:solidFill>
                  <a:latin typeface="SamsungOne-600" panose="020B0703030303020204"/>
                  <a:ea typeface="SamsungOneKorean 400" panose="020B0503030303020204" pitchFamily="50" charset="-127"/>
                </a:endParaRPr>
              </a:p>
            </p:txBody>
          </p:sp>
          <p:grpSp>
            <p:nvGrpSpPr>
              <p:cNvPr id="56" name="그룹 55">
                <a:extLst>
                  <a:ext uri="{FF2B5EF4-FFF2-40B4-BE49-F238E27FC236}">
                    <a16:creationId xmlns:a16="http://schemas.microsoft.com/office/drawing/2014/main" id="{FB59C2BF-29A6-430E-A1F0-3076602F3426}"/>
                  </a:ext>
                </a:extLst>
              </p:cNvPr>
              <p:cNvGrpSpPr/>
              <p:nvPr/>
            </p:nvGrpSpPr>
            <p:grpSpPr>
              <a:xfrm>
                <a:off x="5439116" y="3099948"/>
                <a:ext cx="3353355" cy="1474987"/>
                <a:chOff x="5369896" y="2724281"/>
                <a:chExt cx="3353355" cy="1641237"/>
              </a:xfrm>
            </p:grpSpPr>
            <p:grpSp>
              <p:nvGrpSpPr>
                <p:cNvPr id="57" name="그룹 56">
                  <a:extLst>
                    <a:ext uri="{FF2B5EF4-FFF2-40B4-BE49-F238E27FC236}">
                      <a16:creationId xmlns:a16="http://schemas.microsoft.com/office/drawing/2014/main" id="{7E51BE6D-9198-45A7-895A-6B5502945D0E}"/>
                    </a:ext>
                  </a:extLst>
                </p:cNvPr>
                <p:cNvGrpSpPr/>
                <p:nvPr/>
              </p:nvGrpSpPr>
              <p:grpSpPr>
                <a:xfrm>
                  <a:off x="5369896" y="2724281"/>
                  <a:ext cx="3353355" cy="510990"/>
                  <a:chOff x="5376041" y="2871926"/>
                  <a:chExt cx="3353355" cy="510990"/>
                </a:xfrm>
              </p:grpSpPr>
              <p:grpSp>
                <p:nvGrpSpPr>
                  <p:cNvPr id="76" name="그룹 75">
                    <a:extLst>
                      <a:ext uri="{FF2B5EF4-FFF2-40B4-BE49-F238E27FC236}">
                        <a16:creationId xmlns:a16="http://schemas.microsoft.com/office/drawing/2014/main" id="{2CC3D590-6866-4038-9A12-190E185A8107}"/>
                      </a:ext>
                    </a:extLst>
                  </p:cNvPr>
                  <p:cNvGrpSpPr/>
                  <p:nvPr/>
                </p:nvGrpSpPr>
                <p:grpSpPr>
                  <a:xfrm>
                    <a:off x="5376041" y="2871926"/>
                    <a:ext cx="3353355" cy="510990"/>
                    <a:chOff x="5376041" y="2871926"/>
                    <a:chExt cx="3353355" cy="510990"/>
                  </a:xfrm>
                </p:grpSpPr>
                <p:sp>
                  <p:nvSpPr>
                    <p:cNvPr id="78" name="모서리가 둥근 직사각형 3">
                      <a:extLst>
                        <a:ext uri="{FF2B5EF4-FFF2-40B4-BE49-F238E27FC236}">
                          <a16:creationId xmlns:a16="http://schemas.microsoft.com/office/drawing/2014/main" id="{2DEC60D3-CB5D-4C87-8010-254A98A59555}"/>
                        </a:ext>
                      </a:extLst>
                    </p:cNvPr>
                    <p:cNvSpPr/>
                    <p:nvPr/>
                  </p:nvSpPr>
                  <p:spPr>
                    <a:xfrm>
                      <a:off x="5376042" y="2871926"/>
                      <a:ext cx="3353354" cy="51099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79" name="그룹 78">
                      <a:extLst>
                        <a:ext uri="{FF2B5EF4-FFF2-40B4-BE49-F238E27FC236}">
                          <a16:creationId xmlns:a16="http://schemas.microsoft.com/office/drawing/2014/main" id="{BB7E8B35-23DC-4697-889C-306358C2FE24}"/>
                        </a:ext>
                      </a:extLst>
                    </p:cNvPr>
                    <p:cNvGrpSpPr/>
                    <p:nvPr/>
                  </p:nvGrpSpPr>
                  <p:grpSpPr>
                    <a:xfrm>
                      <a:off x="5376041" y="3001075"/>
                      <a:ext cx="1384510" cy="252693"/>
                      <a:chOff x="5376041" y="2983768"/>
                      <a:chExt cx="1384510" cy="252693"/>
                    </a:xfrm>
                  </p:grpSpPr>
                  <p:sp>
                    <p:nvSpPr>
                      <p:cNvPr id="81" name="모서리가 둥근 직사각형 37">
                        <a:extLst>
                          <a:ext uri="{FF2B5EF4-FFF2-40B4-BE49-F238E27FC236}">
                            <a16:creationId xmlns:a16="http://schemas.microsoft.com/office/drawing/2014/main" id="{EC8E03CB-7B99-484B-B501-20CF3FC6B18E}"/>
                          </a:ext>
                        </a:extLst>
                      </p:cNvPr>
                      <p:cNvSpPr/>
                      <p:nvPr/>
                    </p:nvSpPr>
                    <p:spPr>
                      <a:xfrm>
                        <a:off x="5376042" y="2983768"/>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2" name="모서리가 둥근 직사각형 102">
                        <a:extLst>
                          <a:ext uri="{FF2B5EF4-FFF2-40B4-BE49-F238E27FC236}">
                            <a16:creationId xmlns:a16="http://schemas.microsoft.com/office/drawing/2014/main" id="{75A190EA-1DDA-485A-B081-A8F359403977}"/>
                          </a:ext>
                        </a:extLst>
                      </p:cNvPr>
                      <p:cNvSpPr/>
                      <p:nvPr/>
                    </p:nvSpPr>
                    <p:spPr>
                      <a:xfrm>
                        <a:off x="5376041" y="3087370"/>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3" name="모서리가 둥근 직사각형 103">
                        <a:extLst>
                          <a:ext uri="{FF2B5EF4-FFF2-40B4-BE49-F238E27FC236}">
                            <a16:creationId xmlns:a16="http://schemas.microsoft.com/office/drawing/2014/main" id="{C22ED237-3FB7-44DA-BF98-1528ABDB73D9}"/>
                          </a:ext>
                        </a:extLst>
                      </p:cNvPr>
                      <p:cNvSpPr/>
                      <p:nvPr/>
                    </p:nvSpPr>
                    <p:spPr>
                      <a:xfrm>
                        <a:off x="5376041" y="3190742"/>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80" name="타원 79">
                      <a:extLst>
                        <a:ext uri="{FF2B5EF4-FFF2-40B4-BE49-F238E27FC236}">
                          <a16:creationId xmlns:a16="http://schemas.microsoft.com/office/drawing/2014/main" id="{57FF5AE8-ACE3-4442-A544-2D3B337E94D8}"/>
                        </a:ext>
                      </a:extLst>
                    </p:cNvPr>
                    <p:cNvSpPr/>
                    <p:nvPr/>
                  </p:nvSpPr>
                  <p:spPr>
                    <a:xfrm>
                      <a:off x="8367037" y="3051332"/>
                      <a:ext cx="152178" cy="152178"/>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77" name="TextBox 76">
                    <a:extLst>
                      <a:ext uri="{FF2B5EF4-FFF2-40B4-BE49-F238E27FC236}">
                        <a16:creationId xmlns:a16="http://schemas.microsoft.com/office/drawing/2014/main" id="{37284582-B954-4C2F-B0ED-590ECAD81BDF}"/>
                      </a:ext>
                    </a:extLst>
                  </p:cNvPr>
                  <p:cNvSpPr txBox="1"/>
                  <p:nvPr/>
                </p:nvSpPr>
                <p:spPr>
                  <a:xfrm>
                    <a:off x="7117840" y="2983768"/>
                    <a:ext cx="1117614" cy="342467"/>
                  </a:xfrm>
                  <a:prstGeom prst="rect">
                    <a:avLst/>
                  </a:prstGeom>
                  <a:noFill/>
                </p:spPr>
                <p:txBody>
                  <a:bodyPr wrap="none" rtlCol="0">
                    <a:spAutoFit/>
                  </a:bodyPr>
                  <a:lstStyle/>
                  <a:p>
                    <a:r>
                      <a:rPr lang="en-KR" sz="1400" dirty="0">
                        <a:solidFill>
                          <a:srgbClr val="1F45BC"/>
                        </a:solidFill>
                        <a:latin typeface="SamsungOne-600" panose="020B0703030303020204"/>
                        <a:ea typeface="SamsungOne-600C" panose="020B0706030303020204" pitchFamily="34" charset="0"/>
                      </a:rPr>
                      <a:t>MapReduce</a:t>
                    </a:r>
                  </a:p>
                </p:txBody>
              </p:sp>
            </p:grpSp>
            <p:grpSp>
              <p:nvGrpSpPr>
                <p:cNvPr id="58" name="그룹 57">
                  <a:extLst>
                    <a:ext uri="{FF2B5EF4-FFF2-40B4-BE49-F238E27FC236}">
                      <a16:creationId xmlns:a16="http://schemas.microsoft.com/office/drawing/2014/main" id="{0BF8DF76-E730-4E9A-BABF-772F49D0C285}"/>
                    </a:ext>
                  </a:extLst>
                </p:cNvPr>
                <p:cNvGrpSpPr/>
                <p:nvPr/>
              </p:nvGrpSpPr>
              <p:grpSpPr>
                <a:xfrm>
                  <a:off x="5369896" y="3289182"/>
                  <a:ext cx="3353355" cy="510990"/>
                  <a:chOff x="5376041" y="2871926"/>
                  <a:chExt cx="3353355" cy="510990"/>
                </a:xfrm>
              </p:grpSpPr>
              <p:grpSp>
                <p:nvGrpSpPr>
                  <p:cNvPr id="68" name="그룹 67">
                    <a:extLst>
                      <a:ext uri="{FF2B5EF4-FFF2-40B4-BE49-F238E27FC236}">
                        <a16:creationId xmlns:a16="http://schemas.microsoft.com/office/drawing/2014/main" id="{193B0E02-CDA9-4646-BB29-731C40012F4D}"/>
                      </a:ext>
                    </a:extLst>
                  </p:cNvPr>
                  <p:cNvGrpSpPr/>
                  <p:nvPr/>
                </p:nvGrpSpPr>
                <p:grpSpPr>
                  <a:xfrm>
                    <a:off x="5376041" y="2871926"/>
                    <a:ext cx="3353355" cy="510990"/>
                    <a:chOff x="5376041" y="2871926"/>
                    <a:chExt cx="3353355" cy="510990"/>
                  </a:xfrm>
                </p:grpSpPr>
                <p:sp>
                  <p:nvSpPr>
                    <p:cNvPr id="70" name="모서리가 둥근 직사각형 107">
                      <a:extLst>
                        <a:ext uri="{FF2B5EF4-FFF2-40B4-BE49-F238E27FC236}">
                          <a16:creationId xmlns:a16="http://schemas.microsoft.com/office/drawing/2014/main" id="{86729EFD-F84D-4455-A42B-BFF1D1500E57}"/>
                        </a:ext>
                      </a:extLst>
                    </p:cNvPr>
                    <p:cNvSpPr/>
                    <p:nvPr/>
                  </p:nvSpPr>
                  <p:spPr>
                    <a:xfrm>
                      <a:off x="5376042" y="2871926"/>
                      <a:ext cx="3353354" cy="51099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71" name="그룹 70">
                      <a:extLst>
                        <a:ext uri="{FF2B5EF4-FFF2-40B4-BE49-F238E27FC236}">
                          <a16:creationId xmlns:a16="http://schemas.microsoft.com/office/drawing/2014/main" id="{293B140A-5347-4AC3-B8F6-05FC8E73D8AE}"/>
                        </a:ext>
                      </a:extLst>
                    </p:cNvPr>
                    <p:cNvGrpSpPr/>
                    <p:nvPr/>
                  </p:nvGrpSpPr>
                  <p:grpSpPr>
                    <a:xfrm>
                      <a:off x="5376041" y="3001075"/>
                      <a:ext cx="1384510" cy="252693"/>
                      <a:chOff x="5376041" y="2983768"/>
                      <a:chExt cx="1384510" cy="252693"/>
                    </a:xfrm>
                  </p:grpSpPr>
                  <p:sp>
                    <p:nvSpPr>
                      <p:cNvPr id="73" name="모서리가 둥근 직사각형 110">
                        <a:extLst>
                          <a:ext uri="{FF2B5EF4-FFF2-40B4-BE49-F238E27FC236}">
                            <a16:creationId xmlns:a16="http://schemas.microsoft.com/office/drawing/2014/main" id="{680FBBC7-FB75-4CA1-A477-62F71EE575F7}"/>
                          </a:ext>
                        </a:extLst>
                      </p:cNvPr>
                      <p:cNvSpPr/>
                      <p:nvPr/>
                    </p:nvSpPr>
                    <p:spPr>
                      <a:xfrm>
                        <a:off x="5376042" y="2983768"/>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4" name="모서리가 둥근 직사각형 111">
                        <a:extLst>
                          <a:ext uri="{FF2B5EF4-FFF2-40B4-BE49-F238E27FC236}">
                            <a16:creationId xmlns:a16="http://schemas.microsoft.com/office/drawing/2014/main" id="{BD3972C2-B2C9-4336-9F9E-6F70B5B2FAED}"/>
                          </a:ext>
                        </a:extLst>
                      </p:cNvPr>
                      <p:cNvSpPr/>
                      <p:nvPr/>
                    </p:nvSpPr>
                    <p:spPr>
                      <a:xfrm>
                        <a:off x="5376041" y="3087370"/>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5" name="모서리가 둥근 직사각형 112">
                        <a:extLst>
                          <a:ext uri="{FF2B5EF4-FFF2-40B4-BE49-F238E27FC236}">
                            <a16:creationId xmlns:a16="http://schemas.microsoft.com/office/drawing/2014/main" id="{99F052D3-2926-493B-867E-0B5044E9F77F}"/>
                          </a:ext>
                        </a:extLst>
                      </p:cNvPr>
                      <p:cNvSpPr/>
                      <p:nvPr/>
                    </p:nvSpPr>
                    <p:spPr>
                      <a:xfrm>
                        <a:off x="5376041" y="3190742"/>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72" name="타원 71">
                      <a:extLst>
                        <a:ext uri="{FF2B5EF4-FFF2-40B4-BE49-F238E27FC236}">
                          <a16:creationId xmlns:a16="http://schemas.microsoft.com/office/drawing/2014/main" id="{BA991C9A-FC51-4994-9683-94A0F894B1D3}"/>
                        </a:ext>
                      </a:extLst>
                    </p:cNvPr>
                    <p:cNvSpPr/>
                    <p:nvPr/>
                  </p:nvSpPr>
                  <p:spPr>
                    <a:xfrm>
                      <a:off x="8367037" y="3051332"/>
                      <a:ext cx="152178" cy="152178"/>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69" name="TextBox 68">
                    <a:extLst>
                      <a:ext uri="{FF2B5EF4-FFF2-40B4-BE49-F238E27FC236}">
                        <a16:creationId xmlns:a16="http://schemas.microsoft.com/office/drawing/2014/main" id="{BA8799DB-144C-4BA5-8A12-8C79A8D4AA52}"/>
                      </a:ext>
                    </a:extLst>
                  </p:cNvPr>
                  <p:cNvSpPr txBox="1"/>
                  <p:nvPr/>
                </p:nvSpPr>
                <p:spPr>
                  <a:xfrm>
                    <a:off x="7117840" y="2983768"/>
                    <a:ext cx="1117614" cy="342467"/>
                  </a:xfrm>
                  <a:prstGeom prst="rect">
                    <a:avLst/>
                  </a:prstGeom>
                  <a:noFill/>
                </p:spPr>
                <p:txBody>
                  <a:bodyPr wrap="none" rtlCol="0">
                    <a:spAutoFit/>
                  </a:bodyPr>
                  <a:lstStyle/>
                  <a:p>
                    <a:r>
                      <a:rPr lang="en-KR" sz="1400" dirty="0">
                        <a:solidFill>
                          <a:srgbClr val="1F45BC"/>
                        </a:solidFill>
                        <a:latin typeface="SamsungOne-600" panose="020B0703030303020204"/>
                        <a:ea typeface="SamsungOne-600C" panose="020B0706030303020204" pitchFamily="34" charset="0"/>
                      </a:rPr>
                      <a:t>MapReduce</a:t>
                    </a:r>
                  </a:p>
                </p:txBody>
              </p:sp>
            </p:grpSp>
            <p:grpSp>
              <p:nvGrpSpPr>
                <p:cNvPr id="59" name="그룹 58">
                  <a:extLst>
                    <a:ext uri="{FF2B5EF4-FFF2-40B4-BE49-F238E27FC236}">
                      <a16:creationId xmlns:a16="http://schemas.microsoft.com/office/drawing/2014/main" id="{02D8ED3A-4316-4E92-ADD7-1926C1CC5968}"/>
                    </a:ext>
                  </a:extLst>
                </p:cNvPr>
                <p:cNvGrpSpPr/>
                <p:nvPr/>
              </p:nvGrpSpPr>
              <p:grpSpPr>
                <a:xfrm>
                  <a:off x="5369896" y="3854528"/>
                  <a:ext cx="3353355" cy="510990"/>
                  <a:chOff x="5376041" y="2871926"/>
                  <a:chExt cx="3353355" cy="510990"/>
                </a:xfrm>
              </p:grpSpPr>
              <p:grpSp>
                <p:nvGrpSpPr>
                  <p:cNvPr id="60" name="그룹 59">
                    <a:extLst>
                      <a:ext uri="{FF2B5EF4-FFF2-40B4-BE49-F238E27FC236}">
                        <a16:creationId xmlns:a16="http://schemas.microsoft.com/office/drawing/2014/main" id="{0F6D205D-CA54-4124-BABF-736AAC732E71}"/>
                      </a:ext>
                    </a:extLst>
                  </p:cNvPr>
                  <p:cNvGrpSpPr/>
                  <p:nvPr/>
                </p:nvGrpSpPr>
                <p:grpSpPr>
                  <a:xfrm>
                    <a:off x="5376041" y="2871926"/>
                    <a:ext cx="3353355" cy="510990"/>
                    <a:chOff x="5376041" y="2871926"/>
                    <a:chExt cx="3353355" cy="510990"/>
                  </a:xfrm>
                </p:grpSpPr>
                <p:sp>
                  <p:nvSpPr>
                    <p:cNvPr id="62" name="모서리가 둥근 직사각형 116">
                      <a:extLst>
                        <a:ext uri="{FF2B5EF4-FFF2-40B4-BE49-F238E27FC236}">
                          <a16:creationId xmlns:a16="http://schemas.microsoft.com/office/drawing/2014/main" id="{22B43A67-F3F0-4087-9744-ACE166CC4AC5}"/>
                        </a:ext>
                      </a:extLst>
                    </p:cNvPr>
                    <p:cNvSpPr/>
                    <p:nvPr/>
                  </p:nvSpPr>
                  <p:spPr>
                    <a:xfrm>
                      <a:off x="5376042" y="2871926"/>
                      <a:ext cx="3353354" cy="51099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63" name="그룹 62">
                      <a:extLst>
                        <a:ext uri="{FF2B5EF4-FFF2-40B4-BE49-F238E27FC236}">
                          <a16:creationId xmlns:a16="http://schemas.microsoft.com/office/drawing/2014/main" id="{4FEF8684-6174-4F0A-81E2-7AA31EBAC929}"/>
                        </a:ext>
                      </a:extLst>
                    </p:cNvPr>
                    <p:cNvGrpSpPr/>
                    <p:nvPr/>
                  </p:nvGrpSpPr>
                  <p:grpSpPr>
                    <a:xfrm>
                      <a:off x="5376041" y="3001075"/>
                      <a:ext cx="1384510" cy="252693"/>
                      <a:chOff x="5376041" y="2983768"/>
                      <a:chExt cx="1384510" cy="252693"/>
                    </a:xfrm>
                  </p:grpSpPr>
                  <p:sp>
                    <p:nvSpPr>
                      <p:cNvPr id="65" name="모서리가 둥근 직사각형 119">
                        <a:extLst>
                          <a:ext uri="{FF2B5EF4-FFF2-40B4-BE49-F238E27FC236}">
                            <a16:creationId xmlns:a16="http://schemas.microsoft.com/office/drawing/2014/main" id="{821941B7-6EC8-41A2-878E-00FBAACFF19C}"/>
                          </a:ext>
                        </a:extLst>
                      </p:cNvPr>
                      <p:cNvSpPr/>
                      <p:nvPr/>
                    </p:nvSpPr>
                    <p:spPr>
                      <a:xfrm>
                        <a:off x="5376042" y="2983768"/>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6" name="모서리가 둥근 직사각형 120">
                        <a:extLst>
                          <a:ext uri="{FF2B5EF4-FFF2-40B4-BE49-F238E27FC236}">
                            <a16:creationId xmlns:a16="http://schemas.microsoft.com/office/drawing/2014/main" id="{313B5DF2-AD26-46AD-8A58-BCEC4428F4F9}"/>
                          </a:ext>
                        </a:extLst>
                      </p:cNvPr>
                      <p:cNvSpPr/>
                      <p:nvPr/>
                    </p:nvSpPr>
                    <p:spPr>
                      <a:xfrm>
                        <a:off x="5376041" y="3087370"/>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7" name="모서리가 둥근 직사각형 121">
                        <a:extLst>
                          <a:ext uri="{FF2B5EF4-FFF2-40B4-BE49-F238E27FC236}">
                            <a16:creationId xmlns:a16="http://schemas.microsoft.com/office/drawing/2014/main" id="{6E66C496-30B6-4F0F-85A8-F15F888C7E7F}"/>
                          </a:ext>
                        </a:extLst>
                      </p:cNvPr>
                      <p:cNvSpPr/>
                      <p:nvPr/>
                    </p:nvSpPr>
                    <p:spPr>
                      <a:xfrm>
                        <a:off x="5376041" y="3190742"/>
                        <a:ext cx="1384509" cy="4571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64" name="타원 63">
                      <a:extLst>
                        <a:ext uri="{FF2B5EF4-FFF2-40B4-BE49-F238E27FC236}">
                          <a16:creationId xmlns:a16="http://schemas.microsoft.com/office/drawing/2014/main" id="{A1A6C7E1-D190-45D4-B05E-477FFB84C4D7}"/>
                        </a:ext>
                      </a:extLst>
                    </p:cNvPr>
                    <p:cNvSpPr/>
                    <p:nvPr/>
                  </p:nvSpPr>
                  <p:spPr>
                    <a:xfrm>
                      <a:off x="8367037" y="3051332"/>
                      <a:ext cx="152178" cy="152178"/>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61" name="TextBox 60">
                    <a:extLst>
                      <a:ext uri="{FF2B5EF4-FFF2-40B4-BE49-F238E27FC236}">
                        <a16:creationId xmlns:a16="http://schemas.microsoft.com/office/drawing/2014/main" id="{C464323F-B3B5-427C-9242-0D3FC9E5C377}"/>
                      </a:ext>
                    </a:extLst>
                  </p:cNvPr>
                  <p:cNvSpPr txBox="1"/>
                  <p:nvPr/>
                </p:nvSpPr>
                <p:spPr>
                  <a:xfrm>
                    <a:off x="7117840" y="2983768"/>
                    <a:ext cx="1117614" cy="342467"/>
                  </a:xfrm>
                  <a:prstGeom prst="rect">
                    <a:avLst/>
                  </a:prstGeom>
                  <a:noFill/>
                </p:spPr>
                <p:txBody>
                  <a:bodyPr wrap="none" rtlCol="0">
                    <a:spAutoFit/>
                  </a:bodyPr>
                  <a:lstStyle/>
                  <a:p>
                    <a:r>
                      <a:rPr lang="en-KR" sz="1400" dirty="0">
                        <a:solidFill>
                          <a:srgbClr val="1F45BC"/>
                        </a:solidFill>
                        <a:latin typeface="SamsungOne-600" panose="020B0703030303020204"/>
                        <a:ea typeface="SamsungOne-600C" panose="020B0706030303020204" pitchFamily="34" charset="0"/>
                      </a:rPr>
                      <a:t>MapReduce</a:t>
                    </a:r>
                  </a:p>
                </p:txBody>
              </p:sp>
            </p:grpSp>
          </p:grpSp>
        </p:grpSp>
        <p:sp>
          <p:nvSpPr>
            <p:cNvPr id="50" name="모서리가 둥근 직사각형 8">
              <a:extLst>
                <a:ext uri="{FF2B5EF4-FFF2-40B4-BE49-F238E27FC236}">
                  <a16:creationId xmlns:a16="http://schemas.microsoft.com/office/drawing/2014/main" id="{07991AF3-765B-411C-B207-D98E680051C8}"/>
                </a:ext>
              </a:extLst>
            </p:cNvPr>
            <p:cNvSpPr/>
            <p:nvPr/>
          </p:nvSpPr>
          <p:spPr bwMode="auto">
            <a:xfrm>
              <a:off x="6716545" y="3481539"/>
              <a:ext cx="2275055" cy="2407945"/>
            </a:xfrm>
            <a:prstGeom prst="roundRect">
              <a:avLst/>
            </a:prstGeom>
            <a:ln>
              <a:solidFill>
                <a:srgbClr val="1F45B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ko-KR" sz="1400" dirty="0">
                  <a:solidFill>
                    <a:srgbClr val="1F45BC"/>
                  </a:solidFill>
                  <a:latin typeface="SamsungOne-600" panose="020B0703030303020204"/>
                  <a:ea typeface="SamsungOne-600C" panose="020B0706030303020204" pitchFamily="34" charset="0"/>
                </a:rPr>
                <a:t>    </a:t>
              </a:r>
              <a:r>
                <a:rPr lang="en-US" altLang="ko-KR" sz="1400" dirty="0">
                  <a:solidFill>
                    <a:srgbClr val="1F45BC"/>
                  </a:solidFill>
                  <a:latin typeface="SamsungOne 700" panose="020B0803030303020204" pitchFamily="34" charset="0"/>
                  <a:ea typeface="SamsungOne 700" panose="020B0803030303020204" pitchFamily="34" charset="0"/>
                </a:rPr>
                <a:t>HDFS (LƯU TRỮ)</a:t>
              </a:r>
              <a:endParaRPr lang="ko-KR" altLang="en-US" sz="1400" dirty="0">
                <a:solidFill>
                  <a:srgbClr val="1F45BC"/>
                </a:solidFill>
                <a:latin typeface="SamsungOne 700" panose="020B0803030303020204" pitchFamily="34" charset="0"/>
                <a:ea typeface="SamsungOne-700C" panose="020B0806030303020204" pitchFamily="34" charset="0"/>
              </a:endParaRPr>
            </a:p>
          </p:txBody>
        </p:sp>
        <p:pic>
          <p:nvPicPr>
            <p:cNvPr id="51" name="그림 50">
              <a:extLst>
                <a:ext uri="{FF2B5EF4-FFF2-40B4-BE49-F238E27FC236}">
                  <a16:creationId xmlns:a16="http://schemas.microsoft.com/office/drawing/2014/main" id="{0031A7C2-9BBC-4AF6-8C42-CD19D3FBD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7206" y="4121587"/>
              <a:ext cx="273731" cy="220557"/>
            </a:xfrm>
            <a:prstGeom prst="rect">
              <a:avLst/>
            </a:prstGeom>
          </p:spPr>
        </p:pic>
        <p:pic>
          <p:nvPicPr>
            <p:cNvPr id="52" name="그림 51">
              <a:extLst>
                <a:ext uri="{FF2B5EF4-FFF2-40B4-BE49-F238E27FC236}">
                  <a16:creationId xmlns:a16="http://schemas.microsoft.com/office/drawing/2014/main" id="{67F3A5DD-06DC-4DA7-8AE5-730D4CF93C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3098" y="5072813"/>
              <a:ext cx="246889" cy="338329"/>
            </a:xfrm>
            <a:prstGeom prst="rect">
              <a:avLst/>
            </a:prstGeom>
            <a:solidFill>
              <a:schemeClr val="bg1"/>
            </a:solidFill>
          </p:spPr>
        </p:pic>
        <p:pic>
          <p:nvPicPr>
            <p:cNvPr id="53" name="그림 52">
              <a:extLst>
                <a:ext uri="{FF2B5EF4-FFF2-40B4-BE49-F238E27FC236}">
                  <a16:creationId xmlns:a16="http://schemas.microsoft.com/office/drawing/2014/main" id="{D7625057-622A-4E0E-ACDA-D7D84288E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6100" y="4596991"/>
              <a:ext cx="246889" cy="338329"/>
            </a:xfrm>
            <a:prstGeom prst="rect">
              <a:avLst/>
            </a:prstGeom>
            <a:solidFill>
              <a:schemeClr val="bg1"/>
            </a:solidFill>
          </p:spPr>
        </p:pic>
        <p:pic>
          <p:nvPicPr>
            <p:cNvPr id="54" name="그림 53">
              <a:extLst>
                <a:ext uri="{FF2B5EF4-FFF2-40B4-BE49-F238E27FC236}">
                  <a16:creationId xmlns:a16="http://schemas.microsoft.com/office/drawing/2014/main" id="{528F89F4-14E0-42EE-9169-8CF45DDDAF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3098" y="4142929"/>
              <a:ext cx="246889" cy="338329"/>
            </a:xfrm>
            <a:prstGeom prst="rect">
              <a:avLst/>
            </a:prstGeom>
            <a:solidFill>
              <a:schemeClr val="bg1"/>
            </a:solidFill>
          </p:spPr>
        </p:pic>
      </p:grpSp>
    </p:spTree>
    <p:extLst>
      <p:ext uri="{BB962C8B-B14F-4D97-AF65-F5344CB8AC3E}">
        <p14:creationId xmlns:p14="http://schemas.microsoft.com/office/powerpoint/2010/main" val="3219634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sinh</a:t>
            </a:r>
            <a:r>
              <a:rPr lang="en-US" altLang="ko-KR" dirty="0">
                <a:ea typeface="SamsungOneKorean 400" panose="020B0503030303020204" pitchFamily="50" charset="-127"/>
              </a:rPr>
              <a:t> </a:t>
            </a:r>
            <a:r>
              <a:rPr lang="en-US" altLang="ko-KR" dirty="0" err="1">
                <a:ea typeface="SamsungOneKorean 400" panose="020B0503030303020204" pitchFamily="50" charset="-127"/>
              </a:rPr>
              <a:t>thái</a:t>
            </a:r>
            <a:r>
              <a:rPr lang="en-US" altLang="ko-KR" dirty="0">
                <a:ea typeface="SamsungOneKorean 400" panose="020B0503030303020204" pitchFamily="50" charset="-127"/>
              </a:rPr>
              <a:t> Hadoop</a:t>
            </a: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p:txBody>
          <a:bodyPr/>
          <a:lstStyle/>
          <a:p>
            <a:r>
              <a:rPr lang="en-US" altLang="ko-KR" dirty="0" err="1"/>
              <a:t>Bạn</a:t>
            </a:r>
            <a:r>
              <a:rPr lang="en-US" altLang="ko-KR" dirty="0"/>
              <a:t> </a:t>
            </a:r>
            <a:r>
              <a:rPr lang="en-US" altLang="ko-KR" dirty="0" err="1"/>
              <a:t>biết</a:t>
            </a:r>
            <a:r>
              <a:rPr lang="en-US" altLang="ko-KR" dirty="0"/>
              <a:t> </a:t>
            </a:r>
            <a:r>
              <a:rPr lang="en-US" altLang="ko-KR" dirty="0" err="1"/>
              <a:t>bao</a:t>
            </a:r>
            <a:r>
              <a:rPr lang="en-US" altLang="ko-KR" dirty="0"/>
              <a:t> </a:t>
            </a:r>
            <a:r>
              <a:rPr lang="en-US" altLang="ko-KR" dirty="0" err="1"/>
              <a:t>nhiêu</a:t>
            </a:r>
            <a:r>
              <a:rPr lang="en-US" altLang="ko-KR" dirty="0"/>
              <a:t>?</a:t>
            </a:r>
            <a:endParaRPr lang="ko-KR" altLang="en-US" dirty="0"/>
          </a:p>
        </p:txBody>
      </p:sp>
      <p:grpSp>
        <p:nvGrpSpPr>
          <p:cNvPr id="24" name="그룹 23">
            <a:extLst>
              <a:ext uri="{FF2B5EF4-FFF2-40B4-BE49-F238E27FC236}">
                <a16:creationId xmlns:a16="http://schemas.microsoft.com/office/drawing/2014/main" id="{0D8C3CB0-DB17-4CFB-BC4C-F31E24262E1F}"/>
              </a:ext>
            </a:extLst>
          </p:cNvPr>
          <p:cNvGrpSpPr/>
          <p:nvPr/>
        </p:nvGrpSpPr>
        <p:grpSpPr>
          <a:xfrm>
            <a:off x="449611" y="2453446"/>
            <a:ext cx="8705677" cy="3514185"/>
            <a:chOff x="1149940" y="2453446"/>
            <a:chExt cx="7515691" cy="3514185"/>
          </a:xfrm>
        </p:grpSpPr>
        <p:sp>
          <p:nvSpPr>
            <p:cNvPr id="25" name="모서리가 둥근 직사각형 176">
              <a:extLst>
                <a:ext uri="{FF2B5EF4-FFF2-40B4-BE49-F238E27FC236}">
                  <a16:creationId xmlns:a16="http://schemas.microsoft.com/office/drawing/2014/main" id="{05AC9ABC-4B9C-4BB3-B78E-1186928C6852}"/>
                </a:ext>
              </a:extLst>
            </p:cNvPr>
            <p:cNvSpPr/>
            <p:nvPr/>
          </p:nvSpPr>
          <p:spPr>
            <a:xfrm>
              <a:off x="3288949" y="5439918"/>
              <a:ext cx="5376682" cy="523430"/>
            </a:xfrm>
            <a:prstGeom prst="roundRect">
              <a:avLst>
                <a:gd name="adj" fmla="val 5927"/>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HDFS (Hadoop Distributed File </a:t>
              </a:r>
              <a:r>
                <a:rPr lang="vi-VN" altLang="ko-KR" sz="1400" dirty="0">
                  <a:solidFill>
                    <a:schemeClr val="bg1"/>
                  </a:solidFill>
                  <a:latin typeface="SamsungOne-600" panose="020B0703030303020204"/>
                  <a:ea typeface="SamsungOne-600C" panose="020B0706030303020204" pitchFamily="34" charset="0"/>
                </a:rPr>
                <a:t>System - Hệ thống tệp phân tán Hadoop</a:t>
              </a:r>
              <a:r>
                <a:rPr lang="en-US" altLang="ko-KR" sz="1400" dirty="0">
                  <a:solidFill>
                    <a:schemeClr val="bg1"/>
                  </a:solidFill>
                  <a:latin typeface="SamsungOne-600" panose="020B0703030303020204"/>
                  <a:ea typeface="SamsungOne-600C" panose="020B0706030303020204" pitchFamily="34" charset="0"/>
                </a:rPr>
                <a:t>)</a:t>
              </a:r>
            </a:p>
            <a:p>
              <a:pPr algn="ctr"/>
              <a:r>
                <a:rPr lang="en-US" altLang="ko-KR" sz="1400" dirty="0">
                  <a:solidFill>
                    <a:schemeClr val="bg1"/>
                  </a:solidFill>
                  <a:latin typeface="SamsungOne-600" panose="020B0703030303020204"/>
                  <a:ea typeface="SamsungOne-600C" panose="020B0706030303020204" pitchFamily="34" charset="0"/>
                </a:rPr>
                <a:t>(</a:t>
              </a:r>
              <a:r>
                <a:rPr lang="en-US" altLang="ko-KR" sz="1400" dirty="0" err="1">
                  <a:solidFill>
                    <a:schemeClr val="bg1"/>
                  </a:solidFill>
                  <a:latin typeface="SamsungOne-600" panose="020B0703030303020204"/>
                  <a:ea typeface="SamsungOne-600C" panose="020B0706030303020204" pitchFamily="34" charset="0"/>
                </a:rPr>
                <a:t>Hệ</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thống</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tệp</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phân</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tán</a:t>
              </a:r>
              <a:r>
                <a:rPr lang="en-US" altLang="ko-KR" sz="1400" dirty="0">
                  <a:solidFill>
                    <a:schemeClr val="bg1"/>
                  </a:solidFill>
                  <a:latin typeface="SamsungOne-600" panose="020B0703030303020204"/>
                  <a:ea typeface="SamsungOne-600C" panose="020B0706030303020204" pitchFamily="34" charset="0"/>
                </a:rPr>
                <a:t> Hadoop)</a:t>
              </a:r>
            </a:p>
          </p:txBody>
        </p:sp>
        <p:sp>
          <p:nvSpPr>
            <p:cNvPr id="26" name="모서리가 둥근 직사각형 60">
              <a:extLst>
                <a:ext uri="{FF2B5EF4-FFF2-40B4-BE49-F238E27FC236}">
                  <a16:creationId xmlns:a16="http://schemas.microsoft.com/office/drawing/2014/main" id="{29109974-9F21-4830-B03B-532C99B2FCD9}"/>
                </a:ext>
              </a:extLst>
            </p:cNvPr>
            <p:cNvSpPr/>
            <p:nvPr/>
          </p:nvSpPr>
          <p:spPr>
            <a:xfrm>
              <a:off x="3280181" y="2453446"/>
              <a:ext cx="5385450" cy="415336"/>
            </a:xfrm>
            <a:prstGeom prst="roundRect">
              <a:avLst>
                <a:gd name="adj" fmla="val 5927"/>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Công</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cụ</a:t>
              </a:r>
              <a:r>
                <a:rPr lang="en-US" altLang="ko-KR" sz="1400" dirty="0">
                  <a:solidFill>
                    <a:schemeClr val="bg1"/>
                  </a:solidFill>
                  <a:latin typeface="SamsungOne-600" panose="020B0703030303020204"/>
                  <a:ea typeface="SamsungOne-600C" panose="020B0706030303020204" pitchFamily="34" charset="0"/>
                </a:rPr>
                <a:t> BI</a:t>
              </a:r>
            </a:p>
          </p:txBody>
        </p:sp>
        <p:sp>
          <p:nvSpPr>
            <p:cNvPr id="27" name="모서리가 둥근 직사각형 163">
              <a:extLst>
                <a:ext uri="{FF2B5EF4-FFF2-40B4-BE49-F238E27FC236}">
                  <a16:creationId xmlns:a16="http://schemas.microsoft.com/office/drawing/2014/main" id="{E1D1CCE9-CE5E-4474-A6E8-4E570368FA21}"/>
                </a:ext>
              </a:extLst>
            </p:cNvPr>
            <p:cNvSpPr/>
            <p:nvPr/>
          </p:nvSpPr>
          <p:spPr>
            <a:xfrm>
              <a:off x="3280181" y="2912862"/>
              <a:ext cx="5385450" cy="415336"/>
            </a:xfrm>
            <a:prstGeom prst="roundRect">
              <a:avLst>
                <a:gd name="adj" fmla="val 5927"/>
              </a:avLst>
            </a:prstGeom>
            <a:solidFill>
              <a:schemeClr val="bg1">
                <a:lumMod val="6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Công</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cụ</a:t>
              </a:r>
              <a:r>
                <a:rPr lang="en-US" altLang="ko-KR" sz="1400" dirty="0">
                  <a:solidFill>
                    <a:schemeClr val="bg1"/>
                  </a:solidFill>
                  <a:latin typeface="SamsungOne-600" panose="020B0703030303020204"/>
                  <a:ea typeface="SamsungOne-600C" panose="020B0706030303020204" pitchFamily="34" charset="0"/>
                </a:rPr>
                <a:t> ETL</a:t>
              </a:r>
            </a:p>
          </p:txBody>
        </p:sp>
        <p:sp>
          <p:nvSpPr>
            <p:cNvPr id="28" name="모서리가 둥근 직사각형 164">
              <a:extLst>
                <a:ext uri="{FF2B5EF4-FFF2-40B4-BE49-F238E27FC236}">
                  <a16:creationId xmlns:a16="http://schemas.microsoft.com/office/drawing/2014/main" id="{8DCB34E6-7C99-4410-AB65-280A173DCD1F}"/>
                </a:ext>
              </a:extLst>
            </p:cNvPr>
            <p:cNvSpPr/>
            <p:nvPr/>
          </p:nvSpPr>
          <p:spPr>
            <a:xfrm>
              <a:off x="1149940" y="3382025"/>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Sqoop</a:t>
              </a:r>
              <a:endParaRPr lang="ko-KR" altLang="en-US" sz="1400" dirty="0">
                <a:solidFill>
                  <a:srgbClr val="0043B2"/>
                </a:solidFill>
                <a:latin typeface="SamsungOne-600" panose="020B0703030303020204"/>
                <a:ea typeface="SamsungOneKorean 400" panose="020B0503030303020204" pitchFamily="50" charset="-127"/>
              </a:endParaRPr>
            </a:p>
          </p:txBody>
        </p:sp>
        <p:sp>
          <p:nvSpPr>
            <p:cNvPr id="29" name="모서리가 둥근 직사각형 168">
              <a:extLst>
                <a:ext uri="{FF2B5EF4-FFF2-40B4-BE49-F238E27FC236}">
                  <a16:creationId xmlns:a16="http://schemas.microsoft.com/office/drawing/2014/main" id="{6FA2470C-0D58-4118-AF0A-FB61F710F75D}"/>
                </a:ext>
              </a:extLst>
            </p:cNvPr>
            <p:cNvSpPr/>
            <p:nvPr/>
          </p:nvSpPr>
          <p:spPr>
            <a:xfrm>
              <a:off x="2037340" y="3377743"/>
              <a:ext cx="1203600" cy="2576713"/>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2853"/>
              <a:r>
                <a:rPr lang="en-US" altLang="ko-KR" sz="1400" dirty="0" err="1">
                  <a:solidFill>
                    <a:srgbClr val="0043B2"/>
                  </a:solidFill>
                  <a:latin typeface="SamsungOne-600" panose="020B0703030303020204"/>
                  <a:ea typeface="SamsungOne-600C" panose="020B0706030303020204" pitchFamily="34" charset="0"/>
                </a:rPr>
                <a:t>ZooKeeper</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điều</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phối</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viên</a:t>
              </a:r>
              <a:r>
                <a:rPr lang="en-US" altLang="ko-KR" sz="1400" dirty="0">
                  <a:solidFill>
                    <a:srgbClr val="0043B2"/>
                  </a:solidFill>
                  <a:latin typeface="SamsungOne-600" panose="020B0703030303020204"/>
                  <a:ea typeface="SamsungOne-600C" panose="020B0706030303020204" pitchFamily="34" charset="0"/>
                </a:rPr>
                <a:t>)</a:t>
              </a:r>
              <a:endParaRPr lang="ko-KR" altLang="en-US" sz="1400" dirty="0">
                <a:solidFill>
                  <a:srgbClr val="0043B2"/>
                </a:solidFill>
                <a:latin typeface="SamsungOne-600" panose="020B0703030303020204"/>
                <a:ea typeface="SamsungOneKorean 400" panose="020B0503030303020204" pitchFamily="50" charset="-127"/>
              </a:endParaRPr>
            </a:p>
          </p:txBody>
        </p:sp>
        <p:sp>
          <p:nvSpPr>
            <p:cNvPr id="30" name="모서리가 둥근 직사각형 169">
              <a:extLst>
                <a:ext uri="{FF2B5EF4-FFF2-40B4-BE49-F238E27FC236}">
                  <a16:creationId xmlns:a16="http://schemas.microsoft.com/office/drawing/2014/main" id="{DA73247C-1C7B-4AE9-951E-B0A9147E4E46}"/>
                </a:ext>
              </a:extLst>
            </p:cNvPr>
            <p:cNvSpPr/>
            <p:nvPr/>
          </p:nvSpPr>
          <p:spPr>
            <a:xfrm>
              <a:off x="328018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OOZIE</a:t>
              </a:r>
            </a:p>
          </p:txBody>
        </p:sp>
        <p:sp>
          <p:nvSpPr>
            <p:cNvPr id="31" name="모서리가 둥근 직사각형 175">
              <a:extLst>
                <a:ext uri="{FF2B5EF4-FFF2-40B4-BE49-F238E27FC236}">
                  <a16:creationId xmlns:a16="http://schemas.microsoft.com/office/drawing/2014/main" id="{5AE67211-FBAC-4AE0-B0C8-9FA003A27E6B}"/>
                </a:ext>
              </a:extLst>
            </p:cNvPr>
            <p:cNvSpPr/>
            <p:nvPr/>
          </p:nvSpPr>
          <p:spPr>
            <a:xfrm>
              <a:off x="3288949" y="4866942"/>
              <a:ext cx="5376682" cy="523430"/>
            </a:xfrm>
            <a:prstGeom prst="roundRect">
              <a:avLst>
                <a:gd name="adj" fmla="val 5927"/>
              </a:avLst>
            </a:prstGeom>
            <a:solidFill>
              <a:srgbClr val="0043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YARN &amp; MapReduce</a:t>
              </a:r>
            </a:p>
          </p:txBody>
        </p:sp>
        <p:sp>
          <p:nvSpPr>
            <p:cNvPr id="32" name="모서리가 둥근 직사각형 169">
              <a:extLst>
                <a:ext uri="{FF2B5EF4-FFF2-40B4-BE49-F238E27FC236}">
                  <a16:creationId xmlns:a16="http://schemas.microsoft.com/office/drawing/2014/main" id="{8DBDCF07-B128-406D-B1CF-8B437C463CF1}"/>
                </a:ext>
              </a:extLst>
            </p:cNvPr>
            <p:cNvSpPr/>
            <p:nvPr/>
          </p:nvSpPr>
          <p:spPr>
            <a:xfrm>
              <a:off x="418051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HBASE</a:t>
              </a:r>
            </a:p>
          </p:txBody>
        </p:sp>
        <p:sp>
          <p:nvSpPr>
            <p:cNvPr id="33" name="모서리가 둥근 직사각형 169">
              <a:extLst>
                <a:ext uri="{FF2B5EF4-FFF2-40B4-BE49-F238E27FC236}">
                  <a16:creationId xmlns:a16="http://schemas.microsoft.com/office/drawing/2014/main" id="{8F0F777A-5836-41F3-8275-0D2F64ED91F1}"/>
                </a:ext>
              </a:extLst>
            </p:cNvPr>
            <p:cNvSpPr/>
            <p:nvPr/>
          </p:nvSpPr>
          <p:spPr>
            <a:xfrm>
              <a:off x="508084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HIVE (SQL)</a:t>
              </a:r>
            </a:p>
          </p:txBody>
        </p:sp>
        <p:sp>
          <p:nvSpPr>
            <p:cNvPr id="34" name="모서리가 둥근 직사각형 169">
              <a:extLst>
                <a:ext uri="{FF2B5EF4-FFF2-40B4-BE49-F238E27FC236}">
                  <a16:creationId xmlns:a16="http://schemas.microsoft.com/office/drawing/2014/main" id="{56431591-30A6-4AF8-AA12-1340944B294D}"/>
                </a:ext>
              </a:extLst>
            </p:cNvPr>
            <p:cNvSpPr/>
            <p:nvPr/>
          </p:nvSpPr>
          <p:spPr>
            <a:xfrm>
              <a:off x="599691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PIG</a:t>
              </a:r>
            </a:p>
          </p:txBody>
        </p:sp>
        <p:sp>
          <p:nvSpPr>
            <p:cNvPr id="35" name="모서리가 둥근 직사각형 169">
              <a:extLst>
                <a:ext uri="{FF2B5EF4-FFF2-40B4-BE49-F238E27FC236}">
                  <a16:creationId xmlns:a16="http://schemas.microsoft.com/office/drawing/2014/main" id="{1CDEB779-CCAF-4B82-85FD-152E5C3902AB}"/>
                </a:ext>
              </a:extLst>
            </p:cNvPr>
            <p:cNvSpPr/>
            <p:nvPr/>
          </p:nvSpPr>
          <p:spPr>
            <a:xfrm>
              <a:off x="691298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IMPALA</a:t>
              </a:r>
            </a:p>
          </p:txBody>
        </p:sp>
        <p:sp>
          <p:nvSpPr>
            <p:cNvPr id="36" name="모서리가 둥근 직사각형 169">
              <a:extLst>
                <a:ext uri="{FF2B5EF4-FFF2-40B4-BE49-F238E27FC236}">
                  <a16:creationId xmlns:a16="http://schemas.microsoft.com/office/drawing/2014/main" id="{1195F468-7152-479A-B88F-5838DC9FA63F}"/>
                </a:ext>
              </a:extLst>
            </p:cNvPr>
            <p:cNvSpPr/>
            <p:nvPr/>
          </p:nvSpPr>
          <p:spPr>
            <a:xfrm>
              <a:off x="781331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SPARK</a:t>
              </a:r>
            </a:p>
          </p:txBody>
        </p:sp>
        <p:sp>
          <p:nvSpPr>
            <p:cNvPr id="37" name="모서리가 둥근 직사각형 164">
              <a:extLst>
                <a:ext uri="{FF2B5EF4-FFF2-40B4-BE49-F238E27FC236}">
                  <a16:creationId xmlns:a16="http://schemas.microsoft.com/office/drawing/2014/main" id="{777A4176-221B-453D-B039-93190446F9B1}"/>
                </a:ext>
              </a:extLst>
            </p:cNvPr>
            <p:cNvSpPr/>
            <p:nvPr/>
          </p:nvSpPr>
          <p:spPr>
            <a:xfrm>
              <a:off x="1149940" y="4278874"/>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Flume</a:t>
              </a:r>
              <a:endParaRPr lang="ko-KR" altLang="en-US" sz="1400" dirty="0">
                <a:solidFill>
                  <a:srgbClr val="0043B2"/>
                </a:solidFill>
                <a:latin typeface="SamsungOne-600" panose="020B0703030303020204"/>
                <a:ea typeface="SamsungOneKorean 400" panose="020B0503030303020204" pitchFamily="50" charset="-127"/>
              </a:endParaRPr>
            </a:p>
          </p:txBody>
        </p:sp>
        <p:sp>
          <p:nvSpPr>
            <p:cNvPr id="38" name="모서리가 둥근 직사각형 164">
              <a:extLst>
                <a:ext uri="{FF2B5EF4-FFF2-40B4-BE49-F238E27FC236}">
                  <a16:creationId xmlns:a16="http://schemas.microsoft.com/office/drawing/2014/main" id="{0650AE67-8765-43D0-A44C-B3CC22412CB7}"/>
                </a:ext>
              </a:extLst>
            </p:cNvPr>
            <p:cNvSpPr/>
            <p:nvPr/>
          </p:nvSpPr>
          <p:spPr>
            <a:xfrm>
              <a:off x="1149940" y="5184616"/>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NiFi</a:t>
              </a:r>
              <a:endParaRPr lang="ko-KR" altLang="en-US" sz="1400" dirty="0">
                <a:solidFill>
                  <a:srgbClr val="0043B2"/>
                </a:solidFill>
                <a:latin typeface="SamsungOne-600" panose="020B0703030303020204"/>
                <a:ea typeface="SamsungOneKorean 400" panose="020B0503030303020204" pitchFamily="50" charset="-127"/>
              </a:endParaRPr>
            </a:p>
          </p:txBody>
        </p:sp>
      </p:grpSp>
    </p:spTree>
    <p:extLst>
      <p:ext uri="{BB962C8B-B14F-4D97-AF65-F5344CB8AC3E}">
        <p14:creationId xmlns:p14="http://schemas.microsoft.com/office/powerpoint/2010/main" val="5822999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5F8FA92-99E4-4278-9D4E-E838AE8AAF00}"/>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83950A1-6C8F-4502-84DE-37E57CF29831}"/>
              </a:ext>
            </a:extLst>
          </p:cNvPr>
          <p:cNvSpPr>
            <a:spLocks noGrp="1"/>
          </p:cNvSpPr>
          <p:nvPr>
            <p:ph type="body" sz="quarter" idx="11"/>
          </p:nvPr>
        </p:nvSpPr>
        <p:spPr/>
        <p:txBody>
          <a:bodyPr/>
          <a:lstStyle/>
          <a:p>
            <a:r>
              <a:rPr lang="vi-VN" altLang="ko-KR" dirty="0">
                <a:ea typeface="SamsungOneKorean 400" panose="020B0503030303020204" pitchFamily="50" charset="-127"/>
              </a:rPr>
              <a:t>Nền tảng Spark - Đã nắm bắt cơ hội</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9776BBC-C585-4918-AD4E-B209C22112F2}"/>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p:txBody>
      </p:sp>
      <p:sp>
        <p:nvSpPr>
          <p:cNvPr id="7" name="텍스트 개체 틀 6">
            <a:extLst>
              <a:ext uri="{FF2B5EF4-FFF2-40B4-BE49-F238E27FC236}">
                <a16:creationId xmlns:a16="http://schemas.microsoft.com/office/drawing/2014/main" id="{CB66588E-390E-44B7-B6D8-7DD854E233D8}"/>
              </a:ext>
            </a:extLst>
          </p:cNvPr>
          <p:cNvSpPr>
            <a:spLocks noGrp="1"/>
          </p:cNvSpPr>
          <p:nvPr>
            <p:ph type="body" sz="quarter" idx="15"/>
          </p:nvPr>
        </p:nvSpPr>
        <p:spPr>
          <a:xfrm>
            <a:off x="535871" y="2226568"/>
            <a:ext cx="4051629" cy="914400"/>
          </a:xfrm>
        </p:spPr>
        <p:txBody>
          <a:bodyPr/>
          <a:lstStyle/>
          <a:p>
            <a:r>
              <a:rPr lang="en-US" altLang="ko-KR" dirty="0"/>
              <a:t>Chi </a:t>
            </a:r>
            <a:r>
              <a:rPr lang="en-US" altLang="ko-KR" dirty="0" err="1"/>
              <a:t>phí</a:t>
            </a:r>
            <a:r>
              <a:rPr lang="en-US" altLang="ko-KR" dirty="0"/>
              <a:t> </a:t>
            </a:r>
            <a:r>
              <a:rPr lang="en-US" altLang="ko-KR" dirty="0" err="1"/>
              <a:t>bộ</a:t>
            </a:r>
            <a:r>
              <a:rPr lang="en-US" altLang="ko-KR" dirty="0"/>
              <a:t> </a:t>
            </a:r>
            <a:r>
              <a:rPr lang="en-US" altLang="ko-KR" dirty="0" err="1"/>
              <a:t>nhớ</a:t>
            </a:r>
            <a:r>
              <a:rPr lang="en-US" altLang="ko-KR" dirty="0"/>
              <a:t> </a:t>
            </a:r>
            <a:r>
              <a:rPr lang="en-US" altLang="ko-KR" dirty="0" err="1"/>
              <a:t>tiếp</a:t>
            </a:r>
            <a:r>
              <a:rPr lang="en-US" altLang="ko-KR" dirty="0"/>
              <a:t> </a:t>
            </a:r>
            <a:r>
              <a:rPr lang="en-US" altLang="ko-KR" dirty="0" err="1"/>
              <a:t>tục</a:t>
            </a:r>
            <a:r>
              <a:rPr lang="en-US" altLang="ko-KR" dirty="0"/>
              <a:t> </a:t>
            </a:r>
            <a:r>
              <a:rPr lang="en-US" altLang="ko-KR" dirty="0" err="1"/>
              <a:t>giảm</a:t>
            </a:r>
            <a:endParaRPr lang="en-US" altLang="ko-KR" dirty="0"/>
          </a:p>
          <a:p>
            <a:r>
              <a:rPr lang="en-US" altLang="ko-KR" dirty="0" err="1"/>
              <a:t>Thiết</a:t>
            </a:r>
            <a:r>
              <a:rPr lang="en-US" altLang="ko-KR" dirty="0"/>
              <a:t> </a:t>
            </a:r>
            <a:r>
              <a:rPr lang="en-US" altLang="ko-KR" dirty="0" err="1"/>
              <a:t>kế</a:t>
            </a:r>
            <a:r>
              <a:rPr lang="en-US" altLang="ko-KR" dirty="0"/>
              <a:t> </a:t>
            </a:r>
            <a:r>
              <a:rPr lang="en-US" altLang="ko-KR" dirty="0" err="1"/>
              <a:t>kiến</a:t>
            </a:r>
            <a:r>
              <a:rPr lang="en-US" altLang="ko-KR" dirty="0"/>
              <a:t> </a:t>
            </a:r>
            <a:r>
              <a:rPr lang="en-US" altLang="ko-KR" dirty="0" err="1"/>
              <a:t>trúc</a:t>
            </a:r>
            <a:r>
              <a:rPr lang="en-US" altLang="ko-KR" dirty="0"/>
              <a:t> </a:t>
            </a:r>
            <a:r>
              <a:rPr lang="en-US" altLang="ko-KR" dirty="0" err="1"/>
              <a:t>mới</a:t>
            </a:r>
            <a:r>
              <a:rPr lang="en-US" altLang="ko-KR" dirty="0"/>
              <a:t> </a:t>
            </a:r>
            <a:r>
              <a:rPr lang="en-US" altLang="ko-KR" dirty="0" err="1"/>
              <a:t>hiện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nhiều</a:t>
            </a:r>
            <a:r>
              <a:rPr lang="en-US" altLang="ko-KR" dirty="0"/>
              <a:t> </a:t>
            </a:r>
            <a:r>
              <a:rPr lang="en-US" altLang="ko-KR" dirty="0" err="1"/>
              <a:t>bộ</a:t>
            </a:r>
            <a:r>
              <a:rPr lang="en-US" altLang="ko-KR" dirty="0"/>
              <a:t> </a:t>
            </a:r>
            <a:r>
              <a:rPr lang="en-US" altLang="ko-KR" dirty="0" err="1"/>
              <a:t>nhớ</a:t>
            </a:r>
            <a:endParaRPr lang="en-US" altLang="ko-KR" dirty="0"/>
          </a:p>
          <a:p>
            <a:r>
              <a:rPr lang="vi-VN" altLang="ko-KR" dirty="0"/>
              <a:t>Điện toán trong bộ nhớ được sinh ra</a:t>
            </a:r>
            <a:endParaRPr lang="en-US" altLang="ko-KR" dirty="0"/>
          </a:p>
          <a:p>
            <a:pPr lvl="1"/>
            <a:r>
              <a:rPr lang="vi-VN" altLang="ko-KR" dirty="0"/>
              <a:t>Cơ sở dữ liệu trong bộ nhớ</a:t>
            </a:r>
            <a:endParaRPr lang="en-US" altLang="ko-KR" dirty="0"/>
          </a:p>
          <a:p>
            <a:pPr lvl="1"/>
            <a:r>
              <a:rPr lang="vi-VN" altLang="ko-KR" dirty="0"/>
              <a:t>Các nền tảng trong bộ nhớ như Apache Spark</a:t>
            </a:r>
            <a:endParaRPr lang="en-US" altLang="ko-KR" dirty="0"/>
          </a:p>
          <a:p>
            <a:r>
              <a:rPr lang="vi-VN" altLang="ko-KR" dirty="0"/>
              <a:t>Đơn đặt hàng cường độ hiệu suất tốt hơn</a:t>
            </a:r>
          </a:p>
          <a:p>
            <a:r>
              <a:rPr lang="vi-VN" altLang="ko-KR" dirty="0"/>
              <a:t>Hệ điều hành 64 bit để truy cập nhiều bộ nhớ hơn</a:t>
            </a:r>
            <a:endParaRPr lang="ko-KR" altLang="en-US" dirty="0"/>
          </a:p>
        </p:txBody>
      </p:sp>
      <p:grpSp>
        <p:nvGrpSpPr>
          <p:cNvPr id="8" name="그룹 7">
            <a:extLst>
              <a:ext uri="{FF2B5EF4-FFF2-40B4-BE49-F238E27FC236}">
                <a16:creationId xmlns:a16="http://schemas.microsoft.com/office/drawing/2014/main" id="{18599E3B-0BBA-4E53-A0BE-CA2571BE043A}"/>
              </a:ext>
            </a:extLst>
          </p:cNvPr>
          <p:cNvGrpSpPr/>
          <p:nvPr/>
        </p:nvGrpSpPr>
        <p:grpSpPr>
          <a:xfrm>
            <a:off x="4720590" y="2252663"/>
            <a:ext cx="4731702" cy="3595687"/>
            <a:chOff x="4406900" y="2221660"/>
            <a:chExt cx="5295900" cy="3858928"/>
          </a:xfrm>
        </p:grpSpPr>
        <p:sp>
          <p:nvSpPr>
            <p:cNvPr id="9" name="모서리가 둥근 직사각형 5">
              <a:extLst>
                <a:ext uri="{FF2B5EF4-FFF2-40B4-BE49-F238E27FC236}">
                  <a16:creationId xmlns:a16="http://schemas.microsoft.com/office/drawing/2014/main" id="{35CBD6DF-2002-4C2B-B74B-7F7358E964CF}"/>
                </a:ext>
              </a:extLst>
            </p:cNvPr>
            <p:cNvSpPr/>
            <p:nvPr/>
          </p:nvSpPr>
          <p:spPr>
            <a:xfrm>
              <a:off x="4406900" y="2221660"/>
              <a:ext cx="5295900" cy="3858928"/>
            </a:xfrm>
            <a:prstGeom prst="roundRect">
              <a:avLst>
                <a:gd name="adj" fmla="val 547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 name="그룹 9">
              <a:extLst>
                <a:ext uri="{FF2B5EF4-FFF2-40B4-BE49-F238E27FC236}">
                  <a16:creationId xmlns:a16="http://schemas.microsoft.com/office/drawing/2014/main" id="{CAC3BEF3-1707-4B81-8207-FDFAD9210667}"/>
                </a:ext>
              </a:extLst>
            </p:cNvPr>
            <p:cNvGrpSpPr/>
            <p:nvPr/>
          </p:nvGrpSpPr>
          <p:grpSpPr>
            <a:xfrm>
              <a:off x="4561710" y="2444882"/>
              <a:ext cx="4906289" cy="3495423"/>
              <a:chOff x="4561710" y="2444882"/>
              <a:chExt cx="4906289" cy="3495423"/>
            </a:xfrm>
          </p:grpSpPr>
          <p:sp>
            <p:nvSpPr>
              <p:cNvPr id="11" name="모서리가 둥근 직사각형 16">
                <a:extLst>
                  <a:ext uri="{FF2B5EF4-FFF2-40B4-BE49-F238E27FC236}">
                    <a16:creationId xmlns:a16="http://schemas.microsoft.com/office/drawing/2014/main" id="{B0206C3B-B402-4639-9EFD-C0D0F7051053}"/>
                  </a:ext>
                </a:extLst>
              </p:cNvPr>
              <p:cNvSpPr/>
              <p:nvPr/>
            </p:nvSpPr>
            <p:spPr>
              <a:xfrm rot="16200000">
                <a:off x="3558031" y="4026004"/>
                <a:ext cx="2256802" cy="249443"/>
              </a:xfrm>
              <a:prstGeom prst="roundRect">
                <a:avLst>
                  <a:gd name="adj" fmla="val 10946"/>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vi-VN" altLang="ko-KR" sz="1100" dirty="0">
                    <a:solidFill>
                      <a:srgbClr val="1F45BC"/>
                    </a:solidFill>
                    <a:latin typeface="SamsungOne-600" panose="020B0703030303020204"/>
                    <a:ea typeface="SamsungOne-600C" panose="020B0706030303020204" pitchFamily="34" charset="0"/>
                    <a:cs typeface="Menlo" panose="020B0609030804020204" pitchFamily="49" charset="0"/>
                  </a:rPr>
                  <a:t>Giá lưu trữ ($/MB) Tỷ lệ lôgarit</a:t>
                </a:r>
                <a:endParaRPr lang="en-US" altLang="ko-KR" sz="1100" dirty="0">
                  <a:solidFill>
                    <a:srgbClr val="1F45BC"/>
                  </a:solidFill>
                  <a:latin typeface="SamsungOne-600" panose="020B0703030303020204"/>
                  <a:ea typeface="SamsungOne-600C" panose="020B0706030303020204" pitchFamily="34" charset="0"/>
                  <a:cs typeface="Menlo" panose="020B0609030804020204" pitchFamily="49" charset="0"/>
                </a:endParaRPr>
              </a:p>
            </p:txBody>
          </p:sp>
          <p:pic>
            <p:nvPicPr>
              <p:cNvPr id="12" name="그림 20">
                <a:extLst>
                  <a:ext uri="{FF2B5EF4-FFF2-40B4-BE49-F238E27FC236}">
                    <a16:creationId xmlns:a16="http://schemas.microsoft.com/office/drawing/2014/main" id="{54870ADC-84B4-4C4B-903D-2305A58BC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008" y="2444882"/>
                <a:ext cx="4576991" cy="3183751"/>
              </a:xfrm>
              <a:prstGeom prst="rect">
                <a:avLst/>
              </a:prstGeom>
              <a:ln w="19050">
                <a:solidFill>
                  <a:srgbClr val="1F45BC"/>
                </a:solidFill>
              </a:ln>
            </p:spPr>
          </p:pic>
          <p:cxnSp>
            <p:nvCxnSpPr>
              <p:cNvPr id="13" name="Straight Arrow Connector 5">
                <a:extLst>
                  <a:ext uri="{FF2B5EF4-FFF2-40B4-BE49-F238E27FC236}">
                    <a16:creationId xmlns:a16="http://schemas.microsoft.com/office/drawing/2014/main" id="{5E789AD5-ABDA-4F81-8842-C43DEEDEE3C4}"/>
                  </a:ext>
                </a:extLst>
              </p:cNvPr>
              <p:cNvCxnSpPr>
                <a:cxnSpLocks/>
              </p:cNvCxnSpPr>
              <p:nvPr/>
            </p:nvCxnSpPr>
            <p:spPr bwMode="auto">
              <a:xfrm>
                <a:off x="7082802" y="3546883"/>
                <a:ext cx="1947212" cy="1328030"/>
              </a:xfrm>
              <a:prstGeom prst="straightConnector1">
                <a:avLst/>
              </a:prstGeom>
              <a:solidFill>
                <a:schemeClr val="bg1"/>
              </a:solidFill>
              <a:ln w="44450" cap="flat" cmpd="sng" algn="ctr">
                <a:solidFill>
                  <a:srgbClr val="CC0000"/>
                </a:solidFill>
                <a:prstDash val="solid"/>
                <a:round/>
                <a:headEnd type="none" w="med" len="med"/>
                <a:tailEnd type="triangle" w="med" len="lg"/>
              </a:ln>
              <a:effectLst/>
            </p:spPr>
          </p:cxnSp>
          <p:sp>
            <p:nvSpPr>
              <p:cNvPr id="14" name="모서리가 둥근 직사각형 22">
                <a:extLst>
                  <a:ext uri="{FF2B5EF4-FFF2-40B4-BE49-F238E27FC236}">
                    <a16:creationId xmlns:a16="http://schemas.microsoft.com/office/drawing/2014/main" id="{A807CFD1-4F46-4EF0-B042-54DF53F56CF2}"/>
                  </a:ext>
                </a:extLst>
              </p:cNvPr>
              <p:cNvSpPr/>
              <p:nvPr/>
            </p:nvSpPr>
            <p:spPr>
              <a:xfrm>
                <a:off x="6901911" y="5690862"/>
                <a:ext cx="596563" cy="249443"/>
              </a:xfrm>
              <a:prstGeom prst="roundRect">
                <a:avLst>
                  <a:gd name="adj" fmla="val 10946"/>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100" dirty="0" err="1">
                    <a:solidFill>
                      <a:srgbClr val="1F45BC"/>
                    </a:solidFill>
                    <a:latin typeface="SamsungOne-600" panose="020B0703030303020204"/>
                    <a:ea typeface="SamsungOne-600C" panose="020B0706030303020204" pitchFamily="34" charset="0"/>
                    <a:cs typeface="Menlo" panose="020B0609030804020204" pitchFamily="49" charset="0"/>
                  </a:rPr>
                  <a:t>Năm</a:t>
                </a:r>
                <a:endParaRPr lang="en-US" altLang="ko-KR" sz="1100" dirty="0">
                  <a:solidFill>
                    <a:srgbClr val="1F45BC"/>
                  </a:solidFill>
                  <a:latin typeface="SamsungOne-600" panose="020B0703030303020204"/>
                  <a:ea typeface="SamsungOne-600C" panose="020B0706030303020204" pitchFamily="34" charset="0"/>
                  <a:cs typeface="Menlo" panose="020B0609030804020204" pitchFamily="49" charset="0"/>
                </a:endParaRPr>
              </a:p>
            </p:txBody>
          </p:sp>
        </p:grpSp>
      </p:grpSp>
    </p:spTree>
    <p:extLst>
      <p:ext uri="{BB962C8B-B14F-4D97-AF65-F5344CB8AC3E}">
        <p14:creationId xmlns:p14="http://schemas.microsoft.com/office/powerpoint/2010/main" val="3967180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a:ea typeface="SamsungOneKorean 400" panose="020B0503030303020204" pitchFamily="50" charset="-127"/>
              </a:rPr>
              <a:t>MapReduce .vs. Apache Spark</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5FCC9546-B31F-4C7E-A085-E19C0D5EB124}"/>
              </a:ext>
            </a:extLst>
          </p:cNvPr>
          <p:cNvSpPr>
            <a:spLocks noGrp="1"/>
          </p:cNvSpPr>
          <p:nvPr>
            <p:ph type="body" sz="quarter" idx="15"/>
          </p:nvPr>
        </p:nvSpPr>
        <p:spPr/>
        <p:txBody>
          <a:bodyPr/>
          <a:lstStyle/>
          <a:p>
            <a:r>
              <a:rPr lang="vi-VN" altLang="ko-KR" dirty="0"/>
              <a:t>Đọc và ghi vào bộ nhớ thay vì đĩa cứng</a:t>
            </a:r>
          </a:p>
          <a:p>
            <a:r>
              <a:rPr lang="vi-VN" altLang="ko-KR" dirty="0"/>
              <a:t>Chỉ thực hiện Disk I/O khi bắt đầu tính toán để tải dữ liệu vào bộ nhớ</a:t>
            </a:r>
          </a:p>
          <a:p>
            <a:r>
              <a:rPr lang="vi-VN" altLang="ko-KR" dirty="0"/>
              <a:t>Phân phối dữ liệu trên tất cả các tài nguyên bộ nhớ trong cụm</a:t>
            </a:r>
          </a:p>
          <a:p>
            <a:r>
              <a:rPr lang="vi-VN" altLang="ko-KR" dirty="0"/>
              <a:t>Thông thường nhanh hơn 10 ~ 100 lần</a:t>
            </a:r>
            <a:endParaRPr lang="ko-KR" altLang="en-US" dirty="0"/>
          </a:p>
        </p:txBody>
      </p:sp>
      <p:grpSp>
        <p:nvGrpSpPr>
          <p:cNvPr id="45" name="Group 44">
            <a:extLst>
              <a:ext uri="{FF2B5EF4-FFF2-40B4-BE49-F238E27FC236}">
                <a16:creationId xmlns:a16="http://schemas.microsoft.com/office/drawing/2014/main" id="{DBF0F033-7B5D-7043-9EC9-20093DF95CDF}"/>
              </a:ext>
            </a:extLst>
          </p:cNvPr>
          <p:cNvGrpSpPr/>
          <p:nvPr/>
        </p:nvGrpSpPr>
        <p:grpSpPr>
          <a:xfrm>
            <a:off x="1583121" y="3828049"/>
            <a:ext cx="6702030" cy="1929742"/>
            <a:chOff x="2297305" y="3807562"/>
            <a:chExt cx="6702030" cy="1929742"/>
          </a:xfrm>
        </p:grpSpPr>
        <p:sp>
          <p:nvSpPr>
            <p:cNvPr id="14" name="모서리가 둥근 직사각형 78">
              <a:extLst>
                <a:ext uri="{FF2B5EF4-FFF2-40B4-BE49-F238E27FC236}">
                  <a16:creationId xmlns:a16="http://schemas.microsoft.com/office/drawing/2014/main" id="{717F95F4-4AF3-4ADD-807B-EB3EBC570A98}"/>
                </a:ext>
              </a:extLst>
            </p:cNvPr>
            <p:cNvSpPr/>
            <p:nvPr/>
          </p:nvSpPr>
          <p:spPr>
            <a:xfrm>
              <a:off x="8130127" y="3950470"/>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N</a:t>
              </a:r>
            </a:p>
          </p:txBody>
        </p:sp>
        <p:sp>
          <p:nvSpPr>
            <p:cNvPr id="32" name="모서리가 둥근 직사각형 97">
              <a:extLst>
                <a:ext uri="{FF2B5EF4-FFF2-40B4-BE49-F238E27FC236}">
                  <a16:creationId xmlns:a16="http://schemas.microsoft.com/office/drawing/2014/main" id="{BDFA5B15-E7FF-43B1-945A-D28409C3A310}"/>
                </a:ext>
              </a:extLst>
            </p:cNvPr>
            <p:cNvSpPr/>
            <p:nvPr/>
          </p:nvSpPr>
          <p:spPr>
            <a:xfrm>
              <a:off x="8130127" y="4932532"/>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N</a:t>
              </a:r>
            </a:p>
          </p:txBody>
        </p:sp>
        <p:grpSp>
          <p:nvGrpSpPr>
            <p:cNvPr id="42" name="Group 41">
              <a:extLst>
                <a:ext uri="{FF2B5EF4-FFF2-40B4-BE49-F238E27FC236}">
                  <a16:creationId xmlns:a16="http://schemas.microsoft.com/office/drawing/2014/main" id="{710B8E6A-85A5-3042-80AB-C0859F54AB9F}"/>
                </a:ext>
              </a:extLst>
            </p:cNvPr>
            <p:cNvGrpSpPr/>
            <p:nvPr/>
          </p:nvGrpSpPr>
          <p:grpSpPr>
            <a:xfrm>
              <a:off x="2297305" y="3950470"/>
              <a:ext cx="4881351" cy="1786834"/>
              <a:chOff x="3248776" y="3950470"/>
              <a:chExt cx="4881351" cy="1786834"/>
            </a:xfrm>
          </p:grpSpPr>
          <p:sp>
            <p:nvSpPr>
              <p:cNvPr id="9" name="모서리가 둥근 직사각형 4">
                <a:extLst>
                  <a:ext uri="{FF2B5EF4-FFF2-40B4-BE49-F238E27FC236}">
                    <a16:creationId xmlns:a16="http://schemas.microsoft.com/office/drawing/2014/main" id="{DF95826A-C2AC-409D-982F-BF6D15847230}"/>
                  </a:ext>
                </a:extLst>
              </p:cNvPr>
              <p:cNvSpPr/>
              <p:nvPr/>
            </p:nvSpPr>
            <p:spPr>
              <a:xfrm>
                <a:off x="4127615" y="3950470"/>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1</a:t>
                </a:r>
              </a:p>
            </p:txBody>
          </p:sp>
          <p:sp>
            <p:nvSpPr>
              <p:cNvPr id="10" name="모서리가 둥근 직사각형 73">
                <a:extLst>
                  <a:ext uri="{FF2B5EF4-FFF2-40B4-BE49-F238E27FC236}">
                    <a16:creationId xmlns:a16="http://schemas.microsoft.com/office/drawing/2014/main" id="{509988C3-7212-4685-94D1-27FBE66EA895}"/>
                  </a:ext>
                </a:extLst>
              </p:cNvPr>
              <p:cNvSpPr/>
              <p:nvPr/>
            </p:nvSpPr>
            <p:spPr>
              <a:xfrm>
                <a:off x="6157950" y="3950470"/>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2</a:t>
                </a:r>
              </a:p>
            </p:txBody>
          </p:sp>
          <p:sp>
            <p:nvSpPr>
              <p:cNvPr id="11" name="원통 74">
                <a:extLst>
                  <a:ext uri="{FF2B5EF4-FFF2-40B4-BE49-F238E27FC236}">
                    <a16:creationId xmlns:a16="http://schemas.microsoft.com/office/drawing/2014/main" id="{67E0A39A-629B-437B-9BD7-934828D6C110}"/>
                  </a:ext>
                </a:extLst>
              </p:cNvPr>
              <p:cNvSpPr/>
              <p:nvPr/>
            </p:nvSpPr>
            <p:spPr>
              <a:xfrm>
                <a:off x="3248776" y="4170066"/>
                <a:ext cx="654709" cy="365580"/>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원통 75">
                <a:extLst>
                  <a:ext uri="{FF2B5EF4-FFF2-40B4-BE49-F238E27FC236}">
                    <a16:creationId xmlns:a16="http://schemas.microsoft.com/office/drawing/2014/main" id="{3BE94749-318F-4685-9257-2AC13CE0FE57}"/>
                  </a:ext>
                </a:extLst>
              </p:cNvPr>
              <p:cNvSpPr/>
              <p:nvPr/>
            </p:nvSpPr>
            <p:spPr>
              <a:xfrm>
                <a:off x="5262203" y="4170066"/>
                <a:ext cx="654709" cy="365580"/>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원통 76">
                <a:extLst>
                  <a:ext uri="{FF2B5EF4-FFF2-40B4-BE49-F238E27FC236}">
                    <a16:creationId xmlns:a16="http://schemas.microsoft.com/office/drawing/2014/main" id="{FAE4D834-C36D-4A15-B0F9-1089BCA36C18}"/>
                  </a:ext>
                </a:extLst>
              </p:cNvPr>
              <p:cNvSpPr/>
              <p:nvPr/>
            </p:nvSpPr>
            <p:spPr>
              <a:xfrm>
                <a:off x="7251288" y="4170066"/>
                <a:ext cx="654709" cy="365580"/>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5" name="그룹 14">
                <a:extLst>
                  <a:ext uri="{FF2B5EF4-FFF2-40B4-BE49-F238E27FC236}">
                    <a16:creationId xmlns:a16="http://schemas.microsoft.com/office/drawing/2014/main" id="{6950527A-882E-4AF9-8A5B-957DA098BE54}"/>
                  </a:ext>
                </a:extLst>
              </p:cNvPr>
              <p:cNvGrpSpPr/>
              <p:nvPr/>
            </p:nvGrpSpPr>
            <p:grpSpPr>
              <a:xfrm>
                <a:off x="3903485" y="4352856"/>
                <a:ext cx="4226642" cy="0"/>
                <a:chOff x="4244213" y="3955808"/>
                <a:chExt cx="4226642" cy="0"/>
              </a:xfrm>
            </p:grpSpPr>
            <p:cxnSp>
              <p:nvCxnSpPr>
                <p:cNvPr id="16" name="직선 화살표 연결선 15">
                  <a:extLst>
                    <a:ext uri="{FF2B5EF4-FFF2-40B4-BE49-F238E27FC236}">
                      <a16:creationId xmlns:a16="http://schemas.microsoft.com/office/drawing/2014/main" id="{2D7E55A4-E44A-44CF-B869-80966966C70B}"/>
                    </a:ext>
                  </a:extLst>
                </p:cNvPr>
                <p:cNvCxnSpPr>
                  <a:stCxn id="11" idx="4"/>
                  <a:endCxn id="9" idx="1"/>
                </p:cNvCxnSpPr>
                <p:nvPr/>
              </p:nvCxnSpPr>
              <p:spPr>
                <a:xfrm>
                  <a:off x="4244213"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FC9361-BFAF-4EF3-ADB4-1515ABC69D6C}"/>
                    </a:ext>
                  </a:extLst>
                </p:cNvPr>
                <p:cNvCxnSpPr>
                  <a:stCxn id="9" idx="3"/>
                </p:cNvCxnSpPr>
                <p:nvPr/>
              </p:nvCxnSpPr>
              <p:spPr>
                <a:xfrm>
                  <a:off x="5337551" y="3955808"/>
                  <a:ext cx="26538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4916A07A-B7F0-451A-A4A7-F698178A5253}"/>
                    </a:ext>
                  </a:extLst>
                </p:cNvPr>
                <p:cNvCxnSpPr>
                  <a:stCxn id="12" idx="4"/>
                </p:cNvCxnSpPr>
                <p:nvPr/>
              </p:nvCxnSpPr>
              <p:spPr>
                <a:xfrm>
                  <a:off x="6257640" y="3955808"/>
                  <a:ext cx="241038"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64C1006-5181-4FC2-9A6C-F29036474DCC}"/>
                    </a:ext>
                  </a:extLst>
                </p:cNvPr>
                <p:cNvCxnSpPr>
                  <a:stCxn id="10" idx="3"/>
                  <a:endCxn id="13" idx="2"/>
                </p:cNvCxnSpPr>
                <p:nvPr/>
              </p:nvCxnSpPr>
              <p:spPr>
                <a:xfrm>
                  <a:off x="7367886"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2984E62-A3E4-48A5-A68D-0BE207FB9AFD}"/>
                    </a:ext>
                  </a:extLst>
                </p:cNvPr>
                <p:cNvCxnSpPr>
                  <a:stCxn id="13" idx="4"/>
                  <a:endCxn id="14" idx="1"/>
                </p:cNvCxnSpPr>
                <p:nvPr/>
              </p:nvCxnSpPr>
              <p:spPr>
                <a:xfrm>
                  <a:off x="8246725"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모서리가 둥근 직사각형 92">
                <a:extLst>
                  <a:ext uri="{FF2B5EF4-FFF2-40B4-BE49-F238E27FC236}">
                    <a16:creationId xmlns:a16="http://schemas.microsoft.com/office/drawing/2014/main" id="{28A74471-A47E-4A37-B525-3307FA1D2481}"/>
                  </a:ext>
                </a:extLst>
              </p:cNvPr>
              <p:cNvSpPr/>
              <p:nvPr/>
            </p:nvSpPr>
            <p:spPr>
              <a:xfrm>
                <a:off x="4127615" y="4932532"/>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1</a:t>
                </a:r>
              </a:p>
            </p:txBody>
          </p:sp>
          <p:sp>
            <p:nvSpPr>
              <p:cNvPr id="30" name="모서리가 둥근 직사각형 93">
                <a:extLst>
                  <a:ext uri="{FF2B5EF4-FFF2-40B4-BE49-F238E27FC236}">
                    <a16:creationId xmlns:a16="http://schemas.microsoft.com/office/drawing/2014/main" id="{A79FF278-B688-4BFC-A35B-1BEA823C8B88}"/>
                  </a:ext>
                </a:extLst>
              </p:cNvPr>
              <p:cNvSpPr/>
              <p:nvPr/>
            </p:nvSpPr>
            <p:spPr>
              <a:xfrm>
                <a:off x="6157950" y="4932532"/>
                <a:ext cx="869208" cy="80477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600" panose="020B0703030303020204"/>
                    <a:ea typeface="SamsungOne-600C" panose="020B0706030303020204" pitchFamily="34" charset="0"/>
                  </a:rPr>
                  <a:t>Map Reduce </a:t>
                </a:r>
                <a:r>
                  <a:rPr lang="en-US" altLang="ko-KR" sz="1400" dirty="0" err="1">
                    <a:solidFill>
                      <a:srgbClr val="1F45BC"/>
                    </a:solidFill>
                    <a:latin typeface="SamsungOne-600" panose="020B0703030303020204"/>
                    <a:ea typeface="SamsungOne-600C" panose="020B0706030303020204" pitchFamily="34" charset="0"/>
                  </a:rPr>
                  <a:t>Giai</a:t>
                </a:r>
                <a:r>
                  <a:rPr lang="en-US" altLang="ko-KR" sz="1400" dirty="0">
                    <a:solidFill>
                      <a:srgbClr val="1F45BC"/>
                    </a:solidFill>
                    <a:latin typeface="SamsungOne-600" panose="020B0703030303020204"/>
                    <a:ea typeface="SamsungOne-600C" panose="020B0706030303020204" pitchFamily="34" charset="0"/>
                  </a:rPr>
                  <a:t> </a:t>
                </a:r>
                <a:r>
                  <a:rPr lang="en-US" altLang="ko-KR" sz="1400" dirty="0" err="1">
                    <a:solidFill>
                      <a:srgbClr val="1F45BC"/>
                    </a:solidFill>
                    <a:latin typeface="SamsungOne-600" panose="020B0703030303020204"/>
                    <a:ea typeface="SamsungOne-600C" panose="020B0706030303020204" pitchFamily="34" charset="0"/>
                  </a:rPr>
                  <a:t>đoạn</a:t>
                </a:r>
                <a:r>
                  <a:rPr lang="en-US" altLang="ko-KR" sz="1400" dirty="0">
                    <a:solidFill>
                      <a:srgbClr val="1F45BC"/>
                    </a:solidFill>
                    <a:latin typeface="SamsungOne-600" panose="020B0703030303020204"/>
                    <a:ea typeface="SamsungOne-600C" panose="020B0706030303020204" pitchFamily="34" charset="0"/>
                  </a:rPr>
                  <a:t> 2</a:t>
                </a:r>
              </a:p>
            </p:txBody>
          </p:sp>
          <p:sp>
            <p:nvSpPr>
              <p:cNvPr id="31" name="원통 94">
                <a:extLst>
                  <a:ext uri="{FF2B5EF4-FFF2-40B4-BE49-F238E27FC236}">
                    <a16:creationId xmlns:a16="http://schemas.microsoft.com/office/drawing/2014/main" id="{22160B18-228E-41DE-94EB-02B931423C43}"/>
                  </a:ext>
                </a:extLst>
              </p:cNvPr>
              <p:cNvSpPr/>
              <p:nvPr/>
            </p:nvSpPr>
            <p:spPr>
              <a:xfrm>
                <a:off x="3248776" y="5152128"/>
                <a:ext cx="654709" cy="365580"/>
              </a:xfrm>
              <a:prstGeom prst="can">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3" name="그룹 32">
                <a:extLst>
                  <a:ext uri="{FF2B5EF4-FFF2-40B4-BE49-F238E27FC236}">
                    <a16:creationId xmlns:a16="http://schemas.microsoft.com/office/drawing/2014/main" id="{60166C10-7A42-4B46-8501-94189BCA4B68}"/>
                  </a:ext>
                </a:extLst>
              </p:cNvPr>
              <p:cNvGrpSpPr/>
              <p:nvPr/>
            </p:nvGrpSpPr>
            <p:grpSpPr>
              <a:xfrm>
                <a:off x="3903485" y="5334918"/>
                <a:ext cx="4226642" cy="0"/>
                <a:chOff x="4244213" y="3955808"/>
                <a:chExt cx="4226642" cy="0"/>
              </a:xfrm>
            </p:grpSpPr>
            <p:cxnSp>
              <p:nvCxnSpPr>
                <p:cNvPr id="34" name="직선 화살표 연결선 33">
                  <a:extLst>
                    <a:ext uri="{FF2B5EF4-FFF2-40B4-BE49-F238E27FC236}">
                      <a16:creationId xmlns:a16="http://schemas.microsoft.com/office/drawing/2014/main" id="{C12B711C-4E74-45B8-B25E-E5B7E589ED36}"/>
                    </a:ext>
                  </a:extLst>
                </p:cNvPr>
                <p:cNvCxnSpPr>
                  <a:stCxn id="31" idx="4"/>
                  <a:endCxn id="29" idx="1"/>
                </p:cNvCxnSpPr>
                <p:nvPr/>
              </p:nvCxnSpPr>
              <p:spPr>
                <a:xfrm>
                  <a:off x="4244213"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8E4CF27-8609-4BD8-AA6C-6955451BF3A2}"/>
                    </a:ext>
                  </a:extLst>
                </p:cNvPr>
                <p:cNvCxnSpPr>
                  <a:stCxn id="29" idx="3"/>
                </p:cNvCxnSpPr>
                <p:nvPr/>
              </p:nvCxnSpPr>
              <p:spPr>
                <a:xfrm>
                  <a:off x="5337551" y="3955808"/>
                  <a:ext cx="26538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35FAEE54-833F-4463-9DEE-73328903FE96}"/>
                    </a:ext>
                  </a:extLst>
                </p:cNvPr>
                <p:cNvCxnSpPr/>
                <p:nvPr/>
              </p:nvCxnSpPr>
              <p:spPr>
                <a:xfrm>
                  <a:off x="6257640" y="3955808"/>
                  <a:ext cx="241038"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EEC353CB-2063-4344-AF10-4B8B526114C5}"/>
                    </a:ext>
                  </a:extLst>
                </p:cNvPr>
                <p:cNvCxnSpPr>
                  <a:stCxn id="30" idx="3"/>
                </p:cNvCxnSpPr>
                <p:nvPr/>
              </p:nvCxnSpPr>
              <p:spPr>
                <a:xfrm>
                  <a:off x="7367886"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A8D3B486-0C3A-4823-938E-EE1ED7C33D09}"/>
                    </a:ext>
                  </a:extLst>
                </p:cNvPr>
                <p:cNvCxnSpPr>
                  <a:endCxn id="32" idx="1"/>
                </p:cNvCxnSpPr>
                <p:nvPr/>
              </p:nvCxnSpPr>
              <p:spPr>
                <a:xfrm>
                  <a:off x="8246725" y="3955808"/>
                  <a:ext cx="22413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3" name="TextBox 42">
              <a:extLst>
                <a:ext uri="{FF2B5EF4-FFF2-40B4-BE49-F238E27FC236}">
                  <a16:creationId xmlns:a16="http://schemas.microsoft.com/office/drawing/2014/main" id="{45451914-C01A-7C40-B9F3-D0656516B521}"/>
                </a:ext>
              </a:extLst>
            </p:cNvPr>
            <p:cNvSpPr txBox="1"/>
            <p:nvPr/>
          </p:nvSpPr>
          <p:spPr>
            <a:xfrm>
              <a:off x="7242738" y="3807562"/>
              <a:ext cx="869149" cy="769441"/>
            </a:xfrm>
            <a:prstGeom prst="rect">
              <a:avLst/>
            </a:prstGeom>
            <a:noFill/>
          </p:spPr>
          <p:txBody>
            <a:bodyPr wrap="none" rtlCol="0">
              <a:spAutoFit/>
            </a:bodyPr>
            <a:lstStyle/>
            <a:p>
              <a:r>
                <a:rPr lang="en-KR" sz="4400" dirty="0">
                  <a:solidFill>
                    <a:srgbClr val="0043B2"/>
                  </a:solidFill>
                </a:rPr>
                <a:t>. . .</a:t>
              </a:r>
            </a:p>
          </p:txBody>
        </p:sp>
        <p:sp>
          <p:nvSpPr>
            <p:cNvPr id="44" name="TextBox 43">
              <a:extLst>
                <a:ext uri="{FF2B5EF4-FFF2-40B4-BE49-F238E27FC236}">
                  <a16:creationId xmlns:a16="http://schemas.microsoft.com/office/drawing/2014/main" id="{4EDE265D-734C-7346-8F3F-9840D3F2BE26}"/>
                </a:ext>
              </a:extLst>
            </p:cNvPr>
            <p:cNvSpPr txBox="1"/>
            <p:nvPr/>
          </p:nvSpPr>
          <p:spPr>
            <a:xfrm>
              <a:off x="7246242" y="4844350"/>
              <a:ext cx="869149" cy="769441"/>
            </a:xfrm>
            <a:prstGeom prst="rect">
              <a:avLst/>
            </a:prstGeom>
            <a:noFill/>
          </p:spPr>
          <p:txBody>
            <a:bodyPr wrap="none" rtlCol="0">
              <a:spAutoFit/>
            </a:bodyPr>
            <a:lstStyle/>
            <a:p>
              <a:r>
                <a:rPr lang="en-KR" sz="4400" dirty="0">
                  <a:solidFill>
                    <a:srgbClr val="0043B2"/>
                  </a:solidFill>
                </a:rPr>
                <a:t>. . .</a:t>
              </a:r>
            </a:p>
          </p:txBody>
        </p:sp>
      </p:gr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9384" y="5168815"/>
            <a:ext cx="548641" cy="356617"/>
          </a:xfrm>
          <a:prstGeom prst="rect">
            <a:avLst/>
          </a:prstGeom>
        </p:spPr>
      </p:pic>
      <p:pic>
        <p:nvPicPr>
          <p:cNvPr id="46" name="그림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2460" y="5168815"/>
            <a:ext cx="548641" cy="356617"/>
          </a:xfrm>
          <a:prstGeom prst="rect">
            <a:avLst/>
          </a:prstGeom>
        </p:spPr>
      </p:pic>
    </p:spTree>
    <p:extLst>
      <p:ext uri="{BB962C8B-B14F-4D97-AF65-F5344CB8AC3E}">
        <p14:creationId xmlns:p14="http://schemas.microsoft.com/office/powerpoint/2010/main" val="2190824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thế</a:t>
            </a:r>
            <a:r>
              <a:rPr lang="en-US" altLang="ko-KR" dirty="0">
                <a:ea typeface="SamsungOneKorean 400" panose="020B0503030303020204" pitchFamily="50" charset="-127"/>
              </a:rPr>
              <a:t>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tiếp</a:t>
            </a:r>
            <a:r>
              <a:rPr lang="en-US" altLang="ko-KR" dirty="0">
                <a:ea typeface="SamsungOneKorean 400" panose="020B0503030303020204" pitchFamily="50" charset="-127"/>
              </a:rPr>
              <a:t> </a:t>
            </a:r>
            <a:r>
              <a:rPr lang="en-US" altLang="ko-KR" dirty="0" err="1">
                <a:ea typeface="SamsungOneKorean 400" panose="020B0503030303020204" pitchFamily="50" charset="-127"/>
              </a:rPr>
              <a:t>theo</a:t>
            </a:r>
            <a:r>
              <a:rPr lang="en-US" altLang="ko-KR" dirty="0">
                <a:ea typeface="SamsungOneKorean 400" panose="020B0503030303020204" pitchFamily="50" charset="-127"/>
              </a:rPr>
              <a:t> </a:t>
            </a:r>
            <a:r>
              <a:rPr lang="en-US" altLang="ko-KR" dirty="0" err="1">
                <a:ea typeface="SamsungOneKorean 400" panose="020B0503030303020204" pitchFamily="50" charset="-127"/>
              </a:rPr>
              <a:t>cho</a:t>
            </a:r>
            <a:r>
              <a:rPr lang="en-US" altLang="ko-KR" dirty="0">
                <a:ea typeface="SamsungOneKorean 400" panose="020B0503030303020204" pitchFamily="50" charset="-127"/>
              </a:rPr>
              <a:t> Hadoop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5FCC9546-B31F-4C7E-A085-E19C0D5EB124}"/>
              </a:ext>
            </a:extLst>
          </p:cNvPr>
          <p:cNvSpPr>
            <a:spLocks noGrp="1"/>
          </p:cNvSpPr>
          <p:nvPr>
            <p:ph type="body" sz="quarter" idx="15"/>
          </p:nvPr>
        </p:nvSpPr>
        <p:spPr/>
        <p:txBody>
          <a:bodyPr/>
          <a:lstStyle/>
          <a:p>
            <a:r>
              <a:rPr lang="en-US" altLang="ko-KR" dirty="0" err="1"/>
              <a:t>Điện</a:t>
            </a:r>
            <a:r>
              <a:rPr lang="en-US" altLang="ko-KR" dirty="0"/>
              <a:t> </a:t>
            </a:r>
            <a:r>
              <a:rPr lang="en-US" altLang="ko-KR" dirty="0" err="1"/>
              <a:t>toán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trong</a:t>
            </a:r>
            <a:r>
              <a:rPr lang="en-US" altLang="ko-KR" dirty="0"/>
              <a:t> </a:t>
            </a:r>
            <a:r>
              <a:rPr lang="en-US" altLang="ko-KR" dirty="0" err="1"/>
              <a:t>bộ</a:t>
            </a:r>
            <a:r>
              <a:rPr lang="en-US" altLang="ko-KR" dirty="0"/>
              <a:t> </a:t>
            </a:r>
            <a:r>
              <a:rPr lang="en-US" altLang="ko-KR" dirty="0" err="1"/>
              <a:t>nhớ</a:t>
            </a:r>
            <a:endParaRPr lang="en-US" altLang="ko-KR" dirty="0"/>
          </a:p>
          <a:p>
            <a:pPr lvl="1"/>
            <a:r>
              <a:rPr lang="vi-VN" altLang="ko-KR" dirty="0"/>
              <a:t>Nhanh hơn 10 đến 100 lần so với Hadoop MapReduce</a:t>
            </a:r>
            <a:endParaRPr lang="en-US" altLang="ko-KR" dirty="0"/>
          </a:p>
          <a:p>
            <a:r>
              <a:rPr lang="en-US" altLang="ko-KR" dirty="0" err="1"/>
              <a:t>Có</a:t>
            </a:r>
            <a:r>
              <a:rPr lang="en-US" altLang="ko-KR" dirty="0"/>
              <a:t> </a:t>
            </a:r>
            <a:r>
              <a:rPr lang="en-US" altLang="ko-KR" dirty="0" err="1"/>
              <a:t>thể</a:t>
            </a:r>
            <a:r>
              <a:rPr lang="en-US" altLang="ko-KR" dirty="0"/>
              <a:t> </a:t>
            </a:r>
            <a:r>
              <a:rPr lang="en-US" altLang="ko-KR" dirty="0" err="1"/>
              <a:t>tích</a:t>
            </a:r>
            <a:r>
              <a:rPr lang="en-US" altLang="ko-KR" dirty="0"/>
              <a:t> </a:t>
            </a:r>
            <a:r>
              <a:rPr lang="en-US" altLang="ko-KR" dirty="0" err="1"/>
              <a:t>hợp</a:t>
            </a:r>
            <a:r>
              <a:rPr lang="en-US" altLang="ko-KR" dirty="0"/>
              <a:t> </a:t>
            </a:r>
            <a:r>
              <a:rPr lang="en-US" altLang="ko-KR" dirty="0" err="1"/>
              <a:t>với</a:t>
            </a:r>
            <a:r>
              <a:rPr lang="en-US" altLang="ko-KR" dirty="0"/>
              <a:t> Hadoop </a:t>
            </a:r>
            <a:r>
              <a:rPr lang="en-US" altLang="ko-KR" dirty="0" err="1"/>
              <a:t>và</a:t>
            </a:r>
            <a:r>
              <a:rPr lang="en-US" altLang="ko-KR" dirty="0"/>
              <a:t> </a:t>
            </a:r>
            <a:r>
              <a:rPr lang="en-US" altLang="ko-KR" dirty="0" err="1"/>
              <a:t>các</a:t>
            </a:r>
            <a:r>
              <a:rPr lang="en-US" altLang="ko-KR" dirty="0"/>
              <a:t> </a:t>
            </a:r>
            <a:r>
              <a:rPr lang="en-US" altLang="ko-KR" dirty="0" err="1"/>
              <a:t>hệ</a:t>
            </a:r>
            <a:r>
              <a:rPr lang="en-US" altLang="ko-KR" dirty="0"/>
              <a:t> </a:t>
            </a:r>
            <a:r>
              <a:rPr lang="en-US" altLang="ko-KR" dirty="0" err="1"/>
              <a:t>sinh</a:t>
            </a:r>
            <a:r>
              <a:rPr lang="en-US" altLang="ko-KR" dirty="0"/>
              <a:t> </a:t>
            </a:r>
            <a:r>
              <a:rPr lang="en-US" altLang="ko-KR" dirty="0" err="1"/>
              <a:t>thái</a:t>
            </a:r>
            <a:r>
              <a:rPr lang="en-US" altLang="ko-KR" dirty="0"/>
              <a:t> </a:t>
            </a:r>
            <a:r>
              <a:rPr lang="en-US" altLang="ko-KR" dirty="0" err="1"/>
              <a:t>của</a:t>
            </a:r>
            <a:r>
              <a:rPr lang="en-US" altLang="ko-KR" dirty="0"/>
              <a:t> </a:t>
            </a:r>
            <a:r>
              <a:rPr lang="en-US" altLang="ko-KR" dirty="0" err="1"/>
              <a:t>nó</a:t>
            </a:r>
            <a:endParaRPr lang="en-US" altLang="ko-KR" dirty="0"/>
          </a:p>
          <a:p>
            <a:pPr lvl="1"/>
            <a:r>
              <a:rPr lang="en-US" altLang="ko-KR" dirty="0"/>
              <a:t>HDFS</a:t>
            </a:r>
          </a:p>
          <a:p>
            <a:pPr lvl="1"/>
            <a:r>
              <a:rPr lang="en-US" altLang="ko-KR" dirty="0"/>
              <a:t>Amazon S3, HBase, Hive, Cassandra</a:t>
            </a:r>
          </a:p>
          <a:p>
            <a:r>
              <a:rPr lang="vi-VN" altLang="ko-KR" dirty="0"/>
              <a:t>API lập trình dễ dàng hơn</a:t>
            </a:r>
            <a:endParaRPr lang="en-US" altLang="ko-KR" dirty="0"/>
          </a:p>
          <a:p>
            <a:pPr lvl="1"/>
            <a:r>
              <a:rPr lang="en-US" altLang="ko-KR" dirty="0"/>
              <a:t>API </a:t>
            </a:r>
            <a:r>
              <a:rPr lang="en-US" altLang="ko-KR" dirty="0" err="1"/>
              <a:t>cấp</a:t>
            </a:r>
            <a:r>
              <a:rPr lang="en-US" altLang="ko-KR" dirty="0"/>
              <a:t> </a:t>
            </a:r>
            <a:r>
              <a:rPr lang="en-US" altLang="ko-KR" dirty="0" err="1"/>
              <a:t>cao</a:t>
            </a:r>
            <a:r>
              <a:rPr lang="en-US" altLang="ko-KR" dirty="0"/>
              <a:t> </a:t>
            </a:r>
            <a:r>
              <a:rPr lang="en-US" altLang="ko-KR" dirty="0" err="1"/>
              <a:t>rất</a:t>
            </a:r>
            <a:r>
              <a:rPr lang="en-US" altLang="ko-KR" dirty="0"/>
              <a:t> </a:t>
            </a:r>
            <a:r>
              <a:rPr lang="en-US" altLang="ko-KR" dirty="0" err="1"/>
              <a:t>mạnh</a:t>
            </a:r>
            <a:r>
              <a:rPr lang="en-US" altLang="ko-KR" dirty="0"/>
              <a:t> </a:t>
            </a:r>
            <a:r>
              <a:rPr lang="en-US" altLang="ko-KR" dirty="0" err="1"/>
              <a:t>mẽ</a:t>
            </a:r>
            <a:endParaRPr lang="en-US" altLang="ko-KR" dirty="0"/>
          </a:p>
          <a:p>
            <a:pPr lvl="1"/>
            <a:r>
              <a:rPr lang="en-US" altLang="ko-KR" dirty="0" err="1"/>
              <a:t>tiền</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Tốt</a:t>
            </a:r>
            <a:r>
              <a:rPr lang="en-US" altLang="ko-KR" dirty="0"/>
              <a:t> </a:t>
            </a:r>
            <a:r>
              <a:rPr lang="en-US" altLang="ko-KR" dirty="0" err="1"/>
              <a:t>trong</a:t>
            </a:r>
            <a:r>
              <a:rPr lang="en-US" altLang="ko-KR" dirty="0"/>
              <a:t> </a:t>
            </a:r>
            <a:r>
              <a:rPr lang="en-US" altLang="ko-KR" dirty="0" err="1"/>
              <a:t>các</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nhiều</a:t>
            </a:r>
            <a:r>
              <a:rPr lang="en-US" altLang="ko-KR" dirty="0"/>
              <a:t> </a:t>
            </a:r>
            <a:r>
              <a:rPr lang="en-US" altLang="ko-KR" dirty="0" err="1"/>
              <a:t>giai</a:t>
            </a:r>
            <a:r>
              <a:rPr lang="en-US" altLang="ko-KR" dirty="0"/>
              <a:t> </a:t>
            </a:r>
            <a:r>
              <a:rPr lang="en-US" altLang="ko-KR" dirty="0" err="1"/>
              <a:t>đoạn</a:t>
            </a:r>
            <a:r>
              <a:rPr lang="en-US" altLang="ko-KR" dirty="0"/>
              <a:t> </a:t>
            </a:r>
            <a:r>
              <a:rPr lang="en-US" altLang="ko-KR" dirty="0" err="1"/>
              <a:t>phức</a:t>
            </a:r>
            <a:r>
              <a:rPr lang="en-US" altLang="ko-KR" dirty="0"/>
              <a:t> </a:t>
            </a:r>
            <a:r>
              <a:rPr lang="en-US" altLang="ko-KR" dirty="0" err="1"/>
              <a:t>tạp</a:t>
            </a:r>
            <a:endParaRPr lang="en-US" altLang="ko-KR" dirty="0"/>
          </a:p>
          <a:p>
            <a:pPr lvl="1"/>
            <a:r>
              <a:rPr lang="en-US" altLang="ko-KR" dirty="0" err="1"/>
              <a:t>Học</a:t>
            </a:r>
            <a:r>
              <a:rPr lang="en-US" altLang="ko-KR" dirty="0"/>
              <a:t> </a:t>
            </a:r>
            <a:r>
              <a:rPr lang="en-US" altLang="ko-KR" dirty="0" err="1"/>
              <a:t>máy</a:t>
            </a:r>
            <a:endParaRPr lang="en-US" altLang="ko-KR" dirty="0"/>
          </a:p>
          <a:p>
            <a:pPr lvl="1"/>
            <a:r>
              <a:rPr lang="en-US" altLang="ko-KR" dirty="0" err="1"/>
              <a:t>Truy</a:t>
            </a:r>
            <a:r>
              <a:rPr lang="en-US" altLang="ko-KR" dirty="0"/>
              <a:t> </a:t>
            </a:r>
            <a:r>
              <a:rPr lang="en-US" altLang="ko-KR" dirty="0" err="1"/>
              <a:t>vẫn</a:t>
            </a:r>
            <a:r>
              <a:rPr lang="en-US" altLang="ko-KR" dirty="0"/>
              <a:t> </a:t>
            </a:r>
            <a:r>
              <a:rPr lang="en-US" altLang="ko-KR" dirty="0" err="1"/>
              <a:t>tương</a:t>
            </a:r>
            <a:r>
              <a:rPr lang="en-US" altLang="ko-KR" dirty="0"/>
              <a:t> </a:t>
            </a:r>
            <a:r>
              <a:rPr lang="en-US" altLang="ko-KR" dirty="0" err="1"/>
              <a:t>tác</a:t>
            </a:r>
            <a:r>
              <a:rPr lang="en-US" altLang="ko-KR" dirty="0"/>
              <a:t> </a:t>
            </a:r>
          </a:p>
          <a:p>
            <a:r>
              <a:rPr lang="en-US" altLang="ko-KR" dirty="0" err="1"/>
              <a:t>Cung</a:t>
            </a:r>
            <a:r>
              <a:rPr lang="en-US" altLang="ko-KR" dirty="0"/>
              <a:t> </a:t>
            </a:r>
            <a:r>
              <a:rPr lang="en-US" altLang="ko-KR" dirty="0" err="1"/>
              <a:t>cấp</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ko-KR" altLang="en-US" dirty="0"/>
          </a:p>
        </p:txBody>
      </p:sp>
      <p:pic>
        <p:nvPicPr>
          <p:cNvPr id="8" name="Picture 3" descr="spark-logo-trademark.png">
            <a:extLst>
              <a:ext uri="{FF2B5EF4-FFF2-40B4-BE49-F238E27FC236}">
                <a16:creationId xmlns:a16="http://schemas.microsoft.com/office/drawing/2014/main" id="{06991BC9-65BF-4030-989F-D50236CB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511" y="3122609"/>
            <a:ext cx="3337358" cy="1693400"/>
          </a:xfrm>
          <a:prstGeom prst="rect">
            <a:avLst/>
          </a:prstGeom>
        </p:spPr>
      </p:pic>
    </p:spTree>
    <p:extLst>
      <p:ext uri="{BB962C8B-B14F-4D97-AF65-F5344CB8AC3E}">
        <p14:creationId xmlns:p14="http://schemas.microsoft.com/office/powerpoint/2010/main" val="2854617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a:ea typeface="SamsungOneKorean 400" panose="020B0503030303020204" pitchFamily="50" charset="-127"/>
              </a:rPr>
              <a:t>Apache Spark Framework</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5FCC9546-B31F-4C7E-A085-E19C0D5EB124}"/>
              </a:ext>
            </a:extLst>
          </p:cNvPr>
          <p:cNvSpPr>
            <a:spLocks noGrp="1"/>
          </p:cNvSpPr>
          <p:nvPr>
            <p:ph type="body" sz="quarter" idx="15"/>
          </p:nvPr>
        </p:nvSpPr>
        <p:spPr>
          <a:xfrm>
            <a:off x="535872" y="2226568"/>
            <a:ext cx="3887538" cy="914400"/>
          </a:xfrm>
        </p:spPr>
        <p:txBody>
          <a:bodyPr/>
          <a:lstStyle/>
          <a:p>
            <a:r>
              <a:rPr lang="en-US" altLang="ko-KR" dirty="0"/>
              <a:t>Apache Spark </a:t>
            </a:r>
            <a:r>
              <a:rPr lang="en-US" altLang="ko-KR" dirty="0" err="1"/>
              <a:t>cung</a:t>
            </a:r>
            <a:r>
              <a:rPr lang="en-US" altLang="ko-KR" dirty="0"/>
              <a:t> </a:t>
            </a:r>
            <a:r>
              <a:rPr lang="en-US" altLang="ko-KR" dirty="0" err="1"/>
              <a:t>cấp</a:t>
            </a:r>
            <a:r>
              <a:rPr lang="en-US" altLang="ko-KR" dirty="0"/>
              <a:t> </a:t>
            </a:r>
            <a:r>
              <a:rPr lang="en-US" altLang="ko-KR" dirty="0" err="1"/>
              <a:t>nhiều</a:t>
            </a:r>
            <a:r>
              <a:rPr lang="en-US" altLang="ko-KR" dirty="0"/>
              <a:t> API </a:t>
            </a:r>
            <a:r>
              <a:rPr lang="en-US" altLang="ko-KR" dirty="0" err="1"/>
              <a:t>lập</a:t>
            </a:r>
            <a:r>
              <a:rPr lang="en-US" altLang="ko-KR" dirty="0"/>
              <a:t> </a:t>
            </a:r>
            <a:r>
              <a:rPr lang="en-US" altLang="ko-KR" dirty="0" err="1"/>
              <a:t>trình</a:t>
            </a:r>
            <a:r>
              <a:rPr lang="en-US" altLang="ko-KR" dirty="0"/>
              <a:t> </a:t>
            </a:r>
            <a:r>
              <a:rPr lang="en-US" altLang="ko-KR" dirty="0" err="1"/>
              <a:t>giải</a:t>
            </a:r>
            <a:r>
              <a:rPr lang="en-US" altLang="ko-KR" dirty="0"/>
              <a:t> </a:t>
            </a:r>
            <a:r>
              <a:rPr lang="en-US" altLang="ko-KR" dirty="0" err="1"/>
              <a:t>quyết</a:t>
            </a:r>
            <a:r>
              <a:rPr lang="en-US" altLang="ko-KR" dirty="0"/>
              <a:t> </a:t>
            </a:r>
            <a:r>
              <a:rPr lang="en-US" altLang="ko-KR" dirty="0" err="1"/>
              <a:t>các</a:t>
            </a:r>
            <a:r>
              <a:rPr lang="en-US" altLang="ko-KR" dirty="0"/>
              <a:t> </a:t>
            </a:r>
            <a:r>
              <a:rPr lang="en-US" altLang="ko-KR" dirty="0" err="1"/>
              <a:t>lĩnh</a:t>
            </a:r>
            <a:r>
              <a:rPr lang="en-US" altLang="ko-KR" dirty="0"/>
              <a:t> </a:t>
            </a:r>
            <a:r>
              <a:rPr lang="en-US" altLang="ko-KR" dirty="0" err="1"/>
              <a:t>vực</a:t>
            </a:r>
            <a:r>
              <a:rPr lang="en-US" altLang="ko-KR" dirty="0"/>
              <a:t> </a:t>
            </a:r>
            <a:r>
              <a:rPr lang="en-US" altLang="ko-KR" dirty="0" err="1"/>
              <a:t>khác</a:t>
            </a:r>
            <a:r>
              <a:rPr lang="en-US" altLang="ko-KR" dirty="0"/>
              <a:t> </a:t>
            </a:r>
            <a:r>
              <a:rPr lang="en-US" altLang="ko-KR" dirty="0" err="1"/>
              <a:t>nhau</a:t>
            </a:r>
            <a:endParaRPr lang="en-US" altLang="ko-KR" dirty="0"/>
          </a:p>
          <a:p>
            <a:r>
              <a:rPr lang="en-US" altLang="ko-KR" dirty="0" err="1"/>
              <a:t>Lõi</a:t>
            </a:r>
            <a:r>
              <a:rPr lang="en-US" altLang="ko-KR" dirty="0"/>
              <a:t> API</a:t>
            </a:r>
          </a:p>
          <a:p>
            <a:pPr lvl="1"/>
            <a:r>
              <a:rPr lang="en-US" altLang="ko-KR" dirty="0" err="1"/>
              <a:t>Tốt</a:t>
            </a:r>
            <a:r>
              <a:rPr lang="en-US" altLang="ko-KR" dirty="0"/>
              <a:t> </a:t>
            </a:r>
            <a:r>
              <a:rPr lang="en-US" altLang="ko-KR" dirty="0" err="1"/>
              <a:t>cho</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phi </a:t>
            </a:r>
            <a:r>
              <a:rPr lang="en-US" altLang="ko-KR" dirty="0" err="1"/>
              <a:t>cấu</a:t>
            </a:r>
            <a:r>
              <a:rPr lang="en-US" altLang="ko-KR" dirty="0"/>
              <a:t> </a:t>
            </a:r>
            <a:r>
              <a:rPr lang="en-US" altLang="ko-KR" dirty="0" err="1"/>
              <a:t>trúc</a:t>
            </a:r>
            <a:r>
              <a:rPr lang="en-US" altLang="ko-KR" dirty="0"/>
              <a:t> </a:t>
            </a:r>
            <a:r>
              <a:rPr lang="en-US" altLang="ko-KR" dirty="0" err="1"/>
              <a:t>và</a:t>
            </a:r>
            <a:r>
              <a:rPr lang="en-US" altLang="ko-KR" dirty="0"/>
              <a:t> </a:t>
            </a:r>
            <a:r>
              <a:rPr lang="en-US" altLang="ko-KR" dirty="0" err="1"/>
              <a:t>bán</a:t>
            </a:r>
            <a:r>
              <a:rPr lang="en-US" altLang="ko-KR" dirty="0"/>
              <a:t> </a:t>
            </a:r>
            <a:r>
              <a:rPr lang="en-US" altLang="ko-KR" dirty="0" err="1"/>
              <a:t>cấu</a:t>
            </a:r>
            <a:r>
              <a:rPr lang="en-US" altLang="ko-KR" dirty="0"/>
              <a:t> </a:t>
            </a:r>
            <a:r>
              <a:rPr lang="en-US" altLang="ko-KR" dirty="0" err="1"/>
              <a:t>trúc</a:t>
            </a:r>
            <a:endParaRPr lang="en-US" altLang="ko-KR" dirty="0"/>
          </a:p>
          <a:p>
            <a:r>
              <a:rPr lang="en-US" altLang="ko-KR" dirty="0"/>
              <a:t>Spark SQL – </a:t>
            </a:r>
            <a:r>
              <a:rPr lang="en-US" altLang="ko-KR" dirty="0" err="1"/>
              <a:t>Khung</a:t>
            </a:r>
            <a:r>
              <a:rPr lang="en-US" altLang="ko-KR" dirty="0"/>
              <a:t> </a:t>
            </a:r>
            <a:r>
              <a:rPr lang="en-US" altLang="ko-KR" dirty="0" err="1"/>
              <a:t>dữ</a:t>
            </a:r>
            <a:r>
              <a:rPr lang="en-US" altLang="ko-KR" dirty="0"/>
              <a:t> </a:t>
            </a:r>
            <a:r>
              <a:rPr lang="en-US" altLang="ko-KR" dirty="0" err="1"/>
              <a:t>liệu</a:t>
            </a:r>
            <a:r>
              <a:rPr lang="en-US" altLang="ko-KR" dirty="0"/>
              <a:t> API</a:t>
            </a:r>
          </a:p>
          <a:p>
            <a:pPr lvl="1"/>
            <a:r>
              <a:rPr lang="en-US" altLang="ko-KR" dirty="0" err="1"/>
              <a:t>Tốt</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có</a:t>
            </a:r>
            <a:r>
              <a:rPr lang="en-US" altLang="ko-KR" dirty="0"/>
              <a:t> </a:t>
            </a:r>
            <a:r>
              <a:rPr lang="en-US" altLang="ko-KR" dirty="0" err="1"/>
              <a:t>cấu</a:t>
            </a:r>
            <a:r>
              <a:rPr lang="en-US" altLang="ko-KR" dirty="0"/>
              <a:t> </a:t>
            </a:r>
            <a:r>
              <a:rPr lang="en-US" altLang="ko-KR" dirty="0" err="1"/>
              <a:t>trúc</a:t>
            </a:r>
            <a:endParaRPr lang="en-US" altLang="ko-KR" dirty="0"/>
          </a:p>
          <a:p>
            <a:r>
              <a:rPr lang="en-US" altLang="ko-KR" dirty="0"/>
              <a:t>Spark Streaming - API </a:t>
            </a:r>
            <a:r>
              <a:rPr lang="en-US" altLang="ko-KR" dirty="0" err="1"/>
              <a:t>truyền</a:t>
            </a:r>
            <a:r>
              <a:rPr lang="en-US" altLang="ko-KR" dirty="0"/>
              <a:t> </a:t>
            </a:r>
            <a:r>
              <a:rPr lang="en-US" altLang="ko-KR" dirty="0" err="1"/>
              <a:t>trực</a:t>
            </a:r>
            <a:r>
              <a:rPr lang="en-US" altLang="ko-KR" dirty="0"/>
              <a:t> </a:t>
            </a:r>
            <a:r>
              <a:rPr lang="en-US" altLang="ko-KR" dirty="0" err="1"/>
              <a:t>tuyến</a:t>
            </a:r>
            <a:r>
              <a:rPr lang="en-US" altLang="ko-KR" dirty="0"/>
              <a:t> </a:t>
            </a:r>
            <a:r>
              <a:rPr lang="en-US" altLang="ko-KR" dirty="0" err="1"/>
              <a:t>có</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và</a:t>
            </a:r>
            <a:r>
              <a:rPr lang="en-US" altLang="ko-KR" dirty="0"/>
              <a:t> </a:t>
            </a:r>
            <a:r>
              <a:rPr lang="en-US" altLang="ko-KR" dirty="0" err="1"/>
              <a:t>Dstream</a:t>
            </a:r>
            <a:endParaRPr lang="en-US" altLang="ko-KR" dirty="0"/>
          </a:p>
          <a:p>
            <a:pPr lvl="1"/>
            <a:r>
              <a:rPr lang="en-US" altLang="ko-KR" dirty="0" err="1"/>
              <a:t>Tốt</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thời</a:t>
            </a:r>
            <a:r>
              <a:rPr lang="en-US" altLang="ko-KR" dirty="0"/>
              <a:t> </a:t>
            </a:r>
            <a:r>
              <a:rPr lang="en-US" altLang="ko-KR" dirty="0" err="1"/>
              <a:t>gian</a:t>
            </a:r>
            <a:r>
              <a:rPr lang="en-US" altLang="ko-KR" dirty="0"/>
              <a:t> </a:t>
            </a:r>
            <a:r>
              <a:rPr lang="en-US" altLang="ko-KR" dirty="0" err="1"/>
              <a:t>thực</a:t>
            </a:r>
            <a:endParaRPr lang="en-US" altLang="ko-KR" dirty="0"/>
          </a:p>
          <a:p>
            <a:r>
              <a:rPr lang="en-US" altLang="ko-KR" dirty="0"/>
              <a:t>ML </a:t>
            </a:r>
            <a:r>
              <a:rPr lang="en-US" altLang="ko-KR" dirty="0" err="1"/>
              <a:t>và</a:t>
            </a:r>
            <a:r>
              <a:rPr lang="en-US" altLang="ko-KR" dirty="0"/>
              <a:t> Mllib API</a:t>
            </a:r>
          </a:p>
          <a:p>
            <a:pPr lvl="1"/>
            <a:r>
              <a:rPr lang="en-US" altLang="ko-KR" dirty="0" err="1"/>
              <a:t>Học</a:t>
            </a:r>
            <a:r>
              <a:rPr lang="en-US" altLang="ko-KR" dirty="0"/>
              <a:t> </a:t>
            </a:r>
            <a:r>
              <a:rPr lang="en-US" altLang="ko-KR" dirty="0" err="1"/>
              <a:t>máy</a:t>
            </a:r>
            <a:r>
              <a:rPr lang="en-US" altLang="ko-KR" dirty="0"/>
              <a:t> Spark</a:t>
            </a:r>
          </a:p>
          <a:p>
            <a:r>
              <a:rPr lang="en-US" altLang="ko-KR" dirty="0"/>
              <a:t>GraphX API</a:t>
            </a:r>
          </a:p>
          <a:p>
            <a:pPr lvl="1"/>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nút</a:t>
            </a:r>
            <a:r>
              <a:rPr lang="en-US" altLang="ko-KR" dirty="0"/>
              <a:t> </a:t>
            </a:r>
            <a:r>
              <a:rPr lang="en-US" altLang="ko-KR" dirty="0" err="1"/>
              <a:t>và</a:t>
            </a:r>
            <a:r>
              <a:rPr lang="en-US" altLang="ko-KR" dirty="0"/>
              <a:t> </a:t>
            </a:r>
            <a:r>
              <a:rPr lang="en-US" altLang="ko-KR" dirty="0" err="1"/>
              <a:t>cạnh</a:t>
            </a:r>
            <a:endParaRPr lang="ko-KR" altLang="en-US" dirty="0"/>
          </a:p>
        </p:txBody>
      </p:sp>
      <p:sp>
        <p:nvSpPr>
          <p:cNvPr id="9" name="모서리가 둥근 직사각형 4">
            <a:extLst>
              <a:ext uri="{FF2B5EF4-FFF2-40B4-BE49-F238E27FC236}">
                <a16:creationId xmlns:a16="http://schemas.microsoft.com/office/drawing/2014/main" id="{590FE64B-AD29-4E3C-A9B5-8436A5DA00C5}"/>
              </a:ext>
            </a:extLst>
          </p:cNvPr>
          <p:cNvSpPr/>
          <p:nvPr/>
        </p:nvSpPr>
        <p:spPr>
          <a:xfrm>
            <a:off x="4502415" y="4437738"/>
            <a:ext cx="998318" cy="587656"/>
          </a:xfrm>
          <a:prstGeom prst="roundRect">
            <a:avLst/>
          </a:prstGeom>
          <a:solidFill>
            <a:srgbClr val="A6A6A6"/>
          </a:solidFill>
          <a:ln>
            <a:solidFill>
              <a:srgbClr val="0043B2"/>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Spark</a:t>
            </a:r>
          </a:p>
          <a:p>
            <a:pPr algn="ctr"/>
            <a:r>
              <a:rPr lang="en-US" altLang="ko-KR" sz="1400" dirty="0">
                <a:solidFill>
                  <a:schemeClr val="bg1"/>
                </a:solidFill>
                <a:latin typeface="SamsungOne-600" panose="020B0703030303020204"/>
                <a:ea typeface="SamsungOne-600C" panose="020B0706030303020204" pitchFamily="34" charset="0"/>
              </a:rPr>
              <a:t>SQL</a:t>
            </a:r>
          </a:p>
        </p:txBody>
      </p:sp>
      <p:sp>
        <p:nvSpPr>
          <p:cNvPr id="10" name="모서리가 둥근 직사각형 5">
            <a:extLst>
              <a:ext uri="{FF2B5EF4-FFF2-40B4-BE49-F238E27FC236}">
                <a16:creationId xmlns:a16="http://schemas.microsoft.com/office/drawing/2014/main" id="{4FE2F1B3-A9B3-4197-872C-882323FBBCEA}"/>
              </a:ext>
            </a:extLst>
          </p:cNvPr>
          <p:cNvSpPr/>
          <p:nvPr/>
        </p:nvSpPr>
        <p:spPr>
          <a:xfrm>
            <a:off x="4502516" y="5080460"/>
            <a:ext cx="4727210" cy="509063"/>
          </a:xfrm>
          <a:prstGeom prst="roundRect">
            <a:avLst/>
          </a:prstGeom>
          <a:solidFill>
            <a:srgbClr val="0043B2"/>
          </a:solidFill>
          <a:ln>
            <a:solidFill>
              <a:srgbClr val="0043B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Apache Spark </a:t>
            </a:r>
            <a:r>
              <a:rPr lang="en-US" altLang="ko-KR" sz="1400" dirty="0" err="1">
                <a:solidFill>
                  <a:schemeClr val="bg1"/>
                </a:solidFill>
                <a:latin typeface="SamsungOne-600" panose="020B0703030303020204"/>
                <a:ea typeface="SamsungOne-600C" panose="020B0706030303020204" pitchFamily="34" charset="0"/>
              </a:rPr>
              <a:t>lõi</a:t>
            </a:r>
            <a:r>
              <a:rPr lang="en-US" altLang="ko-KR" sz="1400" dirty="0">
                <a:solidFill>
                  <a:schemeClr val="bg1"/>
                </a:solidFill>
                <a:latin typeface="SamsungOne-600" panose="020B0703030303020204"/>
                <a:ea typeface="SamsungOne-600C" panose="020B0706030303020204" pitchFamily="34" charset="0"/>
              </a:rPr>
              <a:t> API</a:t>
            </a:r>
          </a:p>
        </p:txBody>
      </p:sp>
      <p:sp>
        <p:nvSpPr>
          <p:cNvPr id="11" name="모서리가 둥근 직사각형 6">
            <a:extLst>
              <a:ext uri="{FF2B5EF4-FFF2-40B4-BE49-F238E27FC236}">
                <a16:creationId xmlns:a16="http://schemas.microsoft.com/office/drawing/2014/main" id="{C1BEBD6B-B634-40A2-9A3F-5E7EE4F23454}"/>
              </a:ext>
            </a:extLst>
          </p:cNvPr>
          <p:cNvSpPr/>
          <p:nvPr/>
        </p:nvSpPr>
        <p:spPr>
          <a:xfrm>
            <a:off x="5693679" y="4437738"/>
            <a:ext cx="1110821" cy="587656"/>
          </a:xfrm>
          <a:prstGeom prst="roundRect">
            <a:avLst/>
          </a:prstGeom>
          <a:solidFill>
            <a:srgbClr val="A6A6A6"/>
          </a:solidFill>
          <a:ln>
            <a:solidFill>
              <a:srgbClr val="0043B2"/>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Spark</a:t>
            </a:r>
          </a:p>
          <a:p>
            <a:pPr algn="ctr"/>
            <a:r>
              <a:rPr lang="en-US" altLang="ko-KR" sz="1400" dirty="0">
                <a:solidFill>
                  <a:schemeClr val="bg1"/>
                </a:solidFill>
                <a:latin typeface="SamsungOne-600" panose="020B0703030303020204"/>
                <a:ea typeface="SamsungOne-600C" panose="020B0706030303020204" pitchFamily="34" charset="0"/>
              </a:rPr>
              <a:t>Streaming</a:t>
            </a:r>
          </a:p>
        </p:txBody>
      </p:sp>
      <p:sp>
        <p:nvSpPr>
          <p:cNvPr id="12" name="모서리가 둥근 직사각형 8">
            <a:extLst>
              <a:ext uri="{FF2B5EF4-FFF2-40B4-BE49-F238E27FC236}">
                <a16:creationId xmlns:a16="http://schemas.microsoft.com/office/drawing/2014/main" id="{AE8D41A6-75AE-48AA-872B-AAA6AC7C1E26}"/>
              </a:ext>
            </a:extLst>
          </p:cNvPr>
          <p:cNvSpPr/>
          <p:nvPr/>
        </p:nvSpPr>
        <p:spPr>
          <a:xfrm>
            <a:off x="6997447" y="4437738"/>
            <a:ext cx="998318" cy="587656"/>
          </a:xfrm>
          <a:prstGeom prst="roundRect">
            <a:avLst/>
          </a:prstGeom>
          <a:solidFill>
            <a:srgbClr val="A6A6A6"/>
          </a:solidFill>
          <a:ln>
            <a:solidFill>
              <a:srgbClr val="0043B2"/>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MLlib</a:t>
            </a:r>
          </a:p>
        </p:txBody>
      </p:sp>
      <p:sp>
        <p:nvSpPr>
          <p:cNvPr id="13" name="모서리가 둥근 직사각형 9">
            <a:extLst>
              <a:ext uri="{FF2B5EF4-FFF2-40B4-BE49-F238E27FC236}">
                <a16:creationId xmlns:a16="http://schemas.microsoft.com/office/drawing/2014/main" id="{F7D01B5B-DA0E-4526-8672-5458576C4745}"/>
              </a:ext>
            </a:extLst>
          </p:cNvPr>
          <p:cNvSpPr/>
          <p:nvPr/>
        </p:nvSpPr>
        <p:spPr>
          <a:xfrm>
            <a:off x="8230781" y="4437738"/>
            <a:ext cx="998318" cy="587656"/>
          </a:xfrm>
          <a:prstGeom prst="roundRect">
            <a:avLst/>
          </a:prstGeom>
          <a:solidFill>
            <a:srgbClr val="A6A6A6"/>
          </a:solidFill>
          <a:ln>
            <a:solidFill>
              <a:srgbClr val="0043B2"/>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GraphX</a:t>
            </a:r>
          </a:p>
        </p:txBody>
      </p:sp>
      <p:sp>
        <p:nvSpPr>
          <p:cNvPr id="14" name="모서리가 둥근 직사각형 16">
            <a:extLst>
              <a:ext uri="{FF2B5EF4-FFF2-40B4-BE49-F238E27FC236}">
                <a16:creationId xmlns:a16="http://schemas.microsoft.com/office/drawing/2014/main" id="{80FC6175-F09D-4CB8-86E5-4EBD3FB13E25}"/>
              </a:ext>
            </a:extLst>
          </p:cNvPr>
          <p:cNvSpPr/>
          <p:nvPr/>
        </p:nvSpPr>
        <p:spPr>
          <a:xfrm>
            <a:off x="4502415" y="3897135"/>
            <a:ext cx="4726683" cy="441493"/>
          </a:xfrm>
          <a:prstGeom prst="roundRect">
            <a:avLst/>
          </a:prstGeom>
          <a:solidFill>
            <a:srgbClr val="66A1FE"/>
          </a:solidFill>
          <a:ln>
            <a:solidFill>
              <a:srgbClr val="0043B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ko-KR" sz="1400" dirty="0">
                <a:solidFill>
                  <a:schemeClr val="bg1"/>
                </a:solidFill>
                <a:latin typeface="SamsungOne-600" panose="020B0703030303020204"/>
                <a:ea typeface="SamsungOne-600C" panose="020B0706030303020204" pitchFamily="34" charset="0"/>
              </a:rPr>
              <a:t>Scala,   Python,   Java,  </a:t>
            </a:r>
            <a:r>
              <a:rPr lang="en-US" altLang="ko-KR" sz="1400" dirty="0" err="1">
                <a:solidFill>
                  <a:schemeClr val="bg1"/>
                </a:solidFill>
                <a:latin typeface="SamsungOne-600" panose="020B0703030303020204"/>
                <a:ea typeface="SamsungOne-600C" panose="020B0706030303020204" pitchFamily="34" charset="0"/>
              </a:rPr>
              <a:t>hoặc</a:t>
            </a:r>
            <a:r>
              <a:rPr lang="en-US" altLang="ko-KR" sz="1400" dirty="0">
                <a:solidFill>
                  <a:schemeClr val="bg1"/>
                </a:solidFill>
                <a:latin typeface="SamsungOne-600" panose="020B0703030303020204"/>
                <a:ea typeface="SamsungOne-600C" panose="020B0706030303020204" pitchFamily="34" charset="0"/>
              </a:rPr>
              <a:t>   R</a:t>
            </a:r>
          </a:p>
        </p:txBody>
      </p:sp>
    </p:spTree>
    <p:extLst>
      <p:ext uri="{BB962C8B-B14F-4D97-AF65-F5344CB8AC3E}">
        <p14:creationId xmlns:p14="http://schemas.microsoft.com/office/powerpoint/2010/main" val="38441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en-US" altLang="ko-KR" dirty="0">
                <a:ea typeface="SamsungOneKorean 400" panose="020B0503030303020204" pitchFamily="50" charset="-127"/>
              </a:rPr>
              <a:t>2.1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nền</a:t>
            </a:r>
            <a:r>
              <a:rPr lang="en-US" altLang="ko-KR" dirty="0">
                <a:ea typeface="SamsungOneKorean 400" panose="020B0503030303020204" pitchFamily="50" charset="-127"/>
              </a:rPr>
              <a:t> </a:t>
            </a:r>
            <a:r>
              <a:rPr lang="en-US" altLang="ko-KR" dirty="0" err="1">
                <a:ea typeface="SamsungOneKorean 400" panose="020B0503030303020204" pitchFamily="50" charset="-127"/>
              </a:rPr>
              <a:t>tảng</a:t>
            </a:r>
            <a:r>
              <a:rPr lang="en-US" altLang="ko-KR" dirty="0">
                <a:ea typeface="SamsungOneKorean 400" panose="020B0503030303020204" pitchFamily="50" charset="-127"/>
              </a:rPr>
              <a:t> Apache Hadoop &amp; Spark</a:t>
            </a: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a:xfrm>
            <a:off x="535872" y="1523052"/>
            <a:ext cx="8932128" cy="493776"/>
          </a:xfrm>
        </p:spPr>
        <p:txBody>
          <a:bodyPr/>
          <a:lstStyle/>
          <a:p>
            <a:r>
              <a:rPr lang="vi-VN" altLang="ko-KR" dirty="0">
                <a:ea typeface="SamsungOneKorean 400" panose="020B0503030303020204" pitchFamily="50" charset="-127"/>
              </a:rPr>
              <a:t>Ưu và nhược điểm của Hadoop và Spark</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AFBE24A8-9914-4373-B0AD-056F4CA0310A}"/>
              </a:ext>
            </a:extLst>
          </p:cNvPr>
          <p:cNvGrpSpPr/>
          <p:nvPr/>
        </p:nvGrpSpPr>
        <p:grpSpPr>
          <a:xfrm>
            <a:off x="1005840" y="2428274"/>
            <a:ext cx="7920990" cy="3657267"/>
            <a:chOff x="2029766" y="2428274"/>
            <a:chExt cx="5610367" cy="3657267"/>
          </a:xfrm>
        </p:grpSpPr>
        <p:grpSp>
          <p:nvGrpSpPr>
            <p:cNvPr id="9" name="그룹 8">
              <a:extLst>
                <a:ext uri="{FF2B5EF4-FFF2-40B4-BE49-F238E27FC236}">
                  <a16:creationId xmlns:a16="http://schemas.microsoft.com/office/drawing/2014/main" id="{E5F7AE1F-7AD5-4AA6-8125-24FD7F9CA320}"/>
                </a:ext>
              </a:extLst>
            </p:cNvPr>
            <p:cNvGrpSpPr/>
            <p:nvPr/>
          </p:nvGrpSpPr>
          <p:grpSpPr>
            <a:xfrm>
              <a:off x="2029766" y="2428274"/>
              <a:ext cx="1929285" cy="3657267"/>
              <a:chOff x="1768509" y="2432034"/>
              <a:chExt cx="1929285" cy="3657267"/>
            </a:xfrm>
          </p:grpSpPr>
          <p:sp>
            <p:nvSpPr>
              <p:cNvPr id="22" name="모서리가 둥근 직사각형 2">
                <a:extLst>
                  <a:ext uri="{FF2B5EF4-FFF2-40B4-BE49-F238E27FC236}">
                    <a16:creationId xmlns:a16="http://schemas.microsoft.com/office/drawing/2014/main" id="{651DACA9-0DF1-44B2-A3B6-10F62C341620}"/>
                  </a:ext>
                </a:extLst>
              </p:cNvPr>
              <p:cNvSpPr/>
              <p:nvPr/>
            </p:nvSpPr>
            <p:spPr>
              <a:xfrm>
                <a:off x="1768511" y="2432034"/>
                <a:ext cx="1929283" cy="731453"/>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vi-VN" altLang="ko-KR" sz="1400" dirty="0">
                    <a:solidFill>
                      <a:srgbClr val="1F45BC"/>
                    </a:solidFill>
                    <a:latin typeface="SamsungOne 700" panose="020B0803030303020204" pitchFamily="34" charset="0"/>
                    <a:ea typeface="SamsungOne 700" panose="020B0803030303020204" pitchFamily="34" charset="0"/>
                  </a:rPr>
                  <a:t>Công cụ xử lý dữ liệu cơ bản</a:t>
                </a:r>
                <a:endParaRPr lang="ko-KR" altLang="en-US" sz="1400" dirty="0">
                  <a:solidFill>
                    <a:srgbClr val="1F45BC"/>
                  </a:solidFill>
                  <a:latin typeface="SamsungOne 700" panose="020B0803030303020204" pitchFamily="34" charset="0"/>
                  <a:ea typeface="SamsungOneKorean 400" panose="020B0503030303020204" pitchFamily="50" charset="-127"/>
                </a:endParaRPr>
              </a:p>
            </p:txBody>
          </p:sp>
          <p:sp>
            <p:nvSpPr>
              <p:cNvPr id="23" name="모서리가 둥근 직사각형 28">
                <a:extLst>
                  <a:ext uri="{FF2B5EF4-FFF2-40B4-BE49-F238E27FC236}">
                    <a16:creationId xmlns:a16="http://schemas.microsoft.com/office/drawing/2014/main" id="{9C071D7C-BDEA-4F8E-8141-B23EDBFF5FE6}"/>
                  </a:ext>
                </a:extLst>
              </p:cNvPr>
              <p:cNvSpPr/>
              <p:nvPr/>
            </p:nvSpPr>
            <p:spPr>
              <a:xfrm>
                <a:off x="1768511" y="3163487"/>
                <a:ext cx="1929283" cy="731453"/>
              </a:xfrm>
              <a:prstGeom prst="roundRect">
                <a:avLst/>
              </a:prstGeom>
              <a:solidFill>
                <a:srgbClr val="B5D3F5"/>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vi-VN" altLang="ko-KR" sz="1400" dirty="0">
                    <a:solidFill>
                      <a:srgbClr val="1F45BC"/>
                    </a:solidFill>
                    <a:latin typeface="SamsungOne 400" panose="020B0503030303020204" pitchFamily="34" charset="0"/>
                    <a:ea typeface="SamsungOne 400" panose="020B0503030303020204" pitchFamily="34" charset="0"/>
                  </a:rPr>
                  <a:t>Xử lý hàng loạt với khối lượng dữ liệu </a:t>
                </a:r>
                <a:r>
                  <a:rPr lang="vi-VN" altLang="ko-KR" sz="1400" b="1" dirty="0">
                    <a:solidFill>
                      <a:srgbClr val="1F45BC"/>
                    </a:solidFill>
                    <a:latin typeface="SamsungOne 700" panose="020B0803030303020204" pitchFamily="34" charset="0"/>
                    <a:ea typeface="SamsungOne 700" panose="020B0803030303020204" pitchFamily="34" charset="0"/>
                  </a:rPr>
                  <a:t>khổng lồ</a:t>
                </a:r>
                <a:endParaRPr lang="ko-KR" altLang="en-US" sz="1400" b="1" dirty="0">
                  <a:solidFill>
                    <a:srgbClr val="1F45BC"/>
                  </a:solidFill>
                  <a:latin typeface="SamsungOne 700" panose="020B0803030303020204" pitchFamily="34" charset="0"/>
                  <a:ea typeface="SamsungOneKorean 400" panose="020B0503030303020204" pitchFamily="50" charset="-127"/>
                </a:endParaRPr>
              </a:p>
            </p:txBody>
          </p:sp>
          <p:sp>
            <p:nvSpPr>
              <p:cNvPr id="24" name="모서리가 둥근 직사각형 29">
                <a:extLst>
                  <a:ext uri="{FF2B5EF4-FFF2-40B4-BE49-F238E27FC236}">
                    <a16:creationId xmlns:a16="http://schemas.microsoft.com/office/drawing/2014/main" id="{C1EAF496-DB3E-4CE2-8052-AC1FD7CAA102}"/>
                  </a:ext>
                </a:extLst>
              </p:cNvPr>
              <p:cNvSpPr/>
              <p:nvPr/>
            </p:nvSpPr>
            <p:spPr>
              <a:xfrm>
                <a:off x="1768511" y="3894941"/>
                <a:ext cx="1929283" cy="731453"/>
              </a:xfrm>
              <a:prstGeom prst="roundRect">
                <a:avLst/>
              </a:prstGeom>
              <a:solidFill>
                <a:srgbClr val="94C0F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rgbClr val="1F45BC"/>
                    </a:solidFill>
                    <a:latin typeface="SamsungOne 400" panose="020B0503030303020204" pitchFamily="34" charset="0"/>
                    <a:ea typeface="SamsungOne 700" panose="020B0803030303020204" pitchFamily="34" charset="0"/>
                  </a:rPr>
                  <a:t>Tính</a:t>
                </a:r>
                <a:r>
                  <a:rPr lang="en-US" altLang="ko-KR" sz="1400" dirty="0">
                    <a:solidFill>
                      <a:srgbClr val="1F45BC"/>
                    </a:solidFill>
                    <a:latin typeface="SamsungOne 400" panose="020B0503030303020204" pitchFamily="34" charset="0"/>
                    <a:ea typeface="SamsungOne 700" panose="020B0803030303020204" pitchFamily="34" charset="0"/>
                  </a:rPr>
                  <a:t> </a:t>
                </a:r>
                <a:r>
                  <a:rPr lang="en-US" altLang="ko-KR" sz="1400" dirty="0" err="1">
                    <a:solidFill>
                      <a:srgbClr val="1F45BC"/>
                    </a:solidFill>
                    <a:latin typeface="SamsungOne 400" panose="020B0503030303020204" pitchFamily="34" charset="0"/>
                    <a:ea typeface="SamsungOne 700" panose="020B0803030303020204" pitchFamily="34" charset="0"/>
                  </a:rPr>
                  <a:t>toán</a:t>
                </a:r>
                <a:r>
                  <a:rPr lang="en-US" altLang="ko-KR" sz="1400" dirty="0">
                    <a:solidFill>
                      <a:srgbClr val="1F45BC"/>
                    </a:solidFill>
                    <a:latin typeface="SamsungOne 400" panose="020B05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độ</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trễ</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cao</a:t>
                </a:r>
                <a:endParaRPr lang="ko-KR" altLang="en-US" sz="1400" dirty="0">
                  <a:solidFill>
                    <a:srgbClr val="1F45BC"/>
                  </a:solidFill>
                  <a:latin typeface="SamsungOne 400" panose="020B0503030303020204" pitchFamily="34" charset="0"/>
                  <a:ea typeface="SamsungOneKorean 400" panose="020B0503030303020204" pitchFamily="50" charset="-127"/>
                </a:endParaRPr>
              </a:p>
            </p:txBody>
          </p:sp>
          <p:sp>
            <p:nvSpPr>
              <p:cNvPr id="25" name="모서리가 둥근 직사각형 30">
                <a:extLst>
                  <a:ext uri="{FF2B5EF4-FFF2-40B4-BE49-F238E27FC236}">
                    <a16:creationId xmlns:a16="http://schemas.microsoft.com/office/drawing/2014/main" id="{10FEFC24-C4AD-48AB-9FB1-D2F5BAF5E0F9}"/>
                  </a:ext>
                </a:extLst>
              </p:cNvPr>
              <p:cNvSpPr/>
              <p:nvPr/>
            </p:nvSpPr>
            <p:spPr>
              <a:xfrm>
                <a:off x="1768510" y="4626394"/>
                <a:ext cx="1929283" cy="731453"/>
              </a:xfrm>
              <a:prstGeom prst="roundRect">
                <a:avLst/>
              </a:prstGeom>
              <a:solidFill>
                <a:srgbClr val="71ABEB"/>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chemeClr val="bg1"/>
                    </a:solidFill>
                    <a:latin typeface="SamsungOne 400" panose="020B0503030303020204" pitchFamily="34" charset="0"/>
                    <a:ea typeface="SamsungOne 400" panose="020B0503030303020204" pitchFamily="34" charset="0"/>
                  </a:rPr>
                  <a:t>Xử</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lý</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dữ</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liệu</a:t>
                </a:r>
                <a:r>
                  <a:rPr lang="en-US" altLang="ko-KR" sz="1400" dirty="0">
                    <a:solidFill>
                      <a:schemeClr val="bg1"/>
                    </a:solidFill>
                    <a:latin typeface="SamsungOne 400" panose="020B0503030303020204" pitchFamily="34" charset="0"/>
                    <a:ea typeface="SamsungOne 400" panose="020B0503030303020204" pitchFamily="34" charset="0"/>
                  </a:rPr>
                  <a:t> ở </a:t>
                </a:r>
                <a:r>
                  <a:rPr lang="en-US" altLang="ko-KR" sz="1400" dirty="0" err="1">
                    <a:solidFill>
                      <a:schemeClr val="bg1"/>
                    </a:solidFill>
                    <a:latin typeface="SamsungOne 400" panose="020B0503030303020204" pitchFamily="34" charset="0"/>
                    <a:ea typeface="SamsungOne 400" panose="020B0503030303020204" pitchFamily="34" charset="0"/>
                  </a:rPr>
                  <a:t>chế</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độ</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hàng</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loạt</a:t>
                </a:r>
                <a:endParaRPr lang="ko-KR" altLang="en-US" sz="1400" dirty="0">
                  <a:solidFill>
                    <a:schemeClr val="bg1"/>
                  </a:solidFill>
                  <a:latin typeface="SamsungOne 700" panose="020B0803030303020204" pitchFamily="34" charset="0"/>
                  <a:ea typeface="SamsungOneKorean 400" panose="020B0503030303020204" pitchFamily="50" charset="-127"/>
                </a:endParaRPr>
              </a:p>
            </p:txBody>
          </p:sp>
          <p:sp>
            <p:nvSpPr>
              <p:cNvPr id="26" name="모서리가 둥근 직사각형 31">
                <a:extLst>
                  <a:ext uri="{FF2B5EF4-FFF2-40B4-BE49-F238E27FC236}">
                    <a16:creationId xmlns:a16="http://schemas.microsoft.com/office/drawing/2014/main" id="{817A5679-F0AA-4ED6-B69E-4601F9D31725}"/>
                  </a:ext>
                </a:extLst>
              </p:cNvPr>
              <p:cNvSpPr/>
              <p:nvPr/>
            </p:nvSpPr>
            <p:spPr>
              <a:xfrm>
                <a:off x="1768509" y="5357848"/>
                <a:ext cx="1929283" cy="731453"/>
              </a:xfrm>
              <a:prstGeom prst="roundRect">
                <a:avLst/>
              </a:prstGeom>
              <a:solidFill>
                <a:srgbClr val="579CE7"/>
              </a:solidFill>
              <a:ln>
                <a:solidFill>
                  <a:srgbClr val="244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chemeClr val="bg1"/>
                    </a:solidFill>
                    <a:latin typeface="SamsungOne 700" panose="020B0803030303020204" pitchFamily="34" charset="0"/>
                    <a:ea typeface="SamsungOne 700" panose="020B0803030303020204" pitchFamily="34" charset="0"/>
                  </a:rPr>
                  <a:t>Bảo</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mật</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cao</a:t>
                </a:r>
                <a:endParaRPr lang="ko-KR" altLang="en-US" sz="1400" dirty="0">
                  <a:solidFill>
                    <a:schemeClr val="bg1"/>
                  </a:solidFill>
                  <a:latin typeface="SamsungOne 700" panose="020B0803030303020204" pitchFamily="34" charset="0"/>
                  <a:ea typeface="SamsungOne-700C" panose="020B0806030303020204" pitchFamily="34" charset="0"/>
                </a:endParaRPr>
              </a:p>
            </p:txBody>
          </p:sp>
        </p:grpSp>
        <p:grpSp>
          <p:nvGrpSpPr>
            <p:cNvPr id="10" name="그룹 9">
              <a:extLst>
                <a:ext uri="{FF2B5EF4-FFF2-40B4-BE49-F238E27FC236}">
                  <a16:creationId xmlns:a16="http://schemas.microsoft.com/office/drawing/2014/main" id="{766E0D94-8AF7-4232-AD4F-6817565D4B90}"/>
                </a:ext>
              </a:extLst>
            </p:cNvPr>
            <p:cNvGrpSpPr/>
            <p:nvPr/>
          </p:nvGrpSpPr>
          <p:grpSpPr>
            <a:xfrm>
              <a:off x="5710848" y="2428274"/>
              <a:ext cx="1929285" cy="3657267"/>
              <a:chOff x="5435076" y="2424514"/>
              <a:chExt cx="1929285" cy="3657267"/>
            </a:xfrm>
          </p:grpSpPr>
          <p:sp>
            <p:nvSpPr>
              <p:cNvPr id="17" name="모서리가 둥근 직사각형 87">
                <a:extLst>
                  <a:ext uri="{FF2B5EF4-FFF2-40B4-BE49-F238E27FC236}">
                    <a16:creationId xmlns:a16="http://schemas.microsoft.com/office/drawing/2014/main" id="{6ED75861-031A-44C5-8F0F-7338E029DA44}"/>
                  </a:ext>
                </a:extLst>
              </p:cNvPr>
              <p:cNvSpPr/>
              <p:nvPr/>
            </p:nvSpPr>
            <p:spPr>
              <a:xfrm>
                <a:off x="5435078" y="2424514"/>
                <a:ext cx="1929283" cy="731453"/>
              </a:xfrm>
              <a:prstGeom prst="roundRect">
                <a:avLst/>
              </a:prstGeom>
              <a:solidFill>
                <a:srgbClr val="B7C5F3"/>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rgbClr val="1F45BC"/>
                    </a:solidFill>
                    <a:latin typeface="SamsungOne 700" panose="020B0803030303020204" pitchFamily="34" charset="0"/>
                    <a:ea typeface="SamsungOne 700" panose="020B0803030303020204" pitchFamily="34" charset="0"/>
                  </a:rPr>
                  <a:t>Công</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cụ</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phân</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tích</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dữ</a:t>
                </a:r>
                <a:r>
                  <a:rPr lang="en-US" altLang="ko-KR" sz="1400" dirty="0">
                    <a:solidFill>
                      <a:srgbClr val="1F45BC"/>
                    </a:solidFill>
                    <a:latin typeface="SamsungOne 700" panose="020B0803030303020204" pitchFamily="34" charset="0"/>
                    <a:ea typeface="SamsungOne 700" panose="020B0803030303020204" pitchFamily="34" charset="0"/>
                  </a:rPr>
                  <a:t> </a:t>
                </a:r>
                <a:r>
                  <a:rPr lang="en-US" altLang="ko-KR" sz="1400" dirty="0" err="1">
                    <a:solidFill>
                      <a:srgbClr val="1F45BC"/>
                    </a:solidFill>
                    <a:latin typeface="SamsungOne 700" panose="020B0803030303020204" pitchFamily="34" charset="0"/>
                    <a:ea typeface="SamsungOne 700" panose="020B0803030303020204" pitchFamily="34" charset="0"/>
                  </a:rPr>
                  <a:t>liệu</a:t>
                </a:r>
                <a:endParaRPr lang="ko-KR" altLang="en-US" sz="1400" dirty="0">
                  <a:solidFill>
                    <a:srgbClr val="1F45BC"/>
                  </a:solidFill>
                  <a:latin typeface="SamsungOne 700" panose="020B0803030303020204" pitchFamily="34" charset="0"/>
                  <a:ea typeface="SamsungOneKorean 400" panose="020B0503030303020204" pitchFamily="50" charset="-127"/>
                </a:endParaRPr>
              </a:p>
            </p:txBody>
          </p:sp>
          <p:sp>
            <p:nvSpPr>
              <p:cNvPr id="18" name="모서리가 둥근 직사각형 88">
                <a:extLst>
                  <a:ext uri="{FF2B5EF4-FFF2-40B4-BE49-F238E27FC236}">
                    <a16:creationId xmlns:a16="http://schemas.microsoft.com/office/drawing/2014/main" id="{5778C115-ED0B-4C97-8EF3-B13299A8FA77}"/>
                  </a:ext>
                </a:extLst>
              </p:cNvPr>
              <p:cNvSpPr/>
              <p:nvPr/>
            </p:nvSpPr>
            <p:spPr>
              <a:xfrm>
                <a:off x="5435078" y="3155967"/>
                <a:ext cx="1929283" cy="731453"/>
              </a:xfrm>
              <a:prstGeom prst="roundRect">
                <a:avLst/>
              </a:prstGeom>
              <a:solidFill>
                <a:srgbClr val="829BEA"/>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chemeClr val="bg1"/>
                    </a:solidFill>
                    <a:latin typeface="SamsungOne 400" panose="020B0503030303020204" pitchFamily="34" charset="0"/>
                    <a:ea typeface="SamsungOne 400" panose="020B0503030303020204" pitchFamily="34" charset="0"/>
                  </a:rPr>
                  <a:t>Xử</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lý</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luồng</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dữ</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liệu</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từ</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sự</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kiện</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thời</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gian</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thực</a:t>
                </a:r>
                <a:endParaRPr lang="ko-KR" altLang="en-US" sz="1400" dirty="0">
                  <a:solidFill>
                    <a:schemeClr val="bg1"/>
                  </a:solidFill>
                  <a:latin typeface="SamsungOne 400" panose="020B0503030303020204" pitchFamily="34" charset="0"/>
                  <a:ea typeface="SamsungOneKorean 400" panose="020B0503030303020204" pitchFamily="50" charset="-127"/>
                </a:endParaRPr>
              </a:p>
            </p:txBody>
          </p:sp>
          <p:sp>
            <p:nvSpPr>
              <p:cNvPr id="19" name="모서리가 둥근 직사각형 89">
                <a:extLst>
                  <a:ext uri="{FF2B5EF4-FFF2-40B4-BE49-F238E27FC236}">
                    <a16:creationId xmlns:a16="http://schemas.microsoft.com/office/drawing/2014/main" id="{BC386662-84F7-4C57-8573-985263EF2BB4}"/>
                  </a:ext>
                </a:extLst>
              </p:cNvPr>
              <p:cNvSpPr/>
              <p:nvPr/>
            </p:nvSpPr>
            <p:spPr>
              <a:xfrm>
                <a:off x="5435078" y="3887421"/>
                <a:ext cx="1929283" cy="731453"/>
              </a:xfrm>
              <a:prstGeom prst="roundRect">
                <a:avLst/>
              </a:prstGeom>
              <a:solidFill>
                <a:srgbClr val="688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chemeClr val="bg1"/>
                    </a:solidFill>
                    <a:latin typeface="SamsungOne 400" panose="020B0503030303020204" pitchFamily="34" charset="0"/>
                    <a:ea typeface="SamsungOne 700" panose="020B0803030303020204" pitchFamily="34" charset="0"/>
                  </a:rPr>
                  <a:t>Tính</a:t>
                </a:r>
                <a:r>
                  <a:rPr lang="en-US" altLang="ko-KR" sz="1400" dirty="0">
                    <a:solidFill>
                      <a:schemeClr val="bg1"/>
                    </a:solidFill>
                    <a:latin typeface="SamsungOne 400" panose="020B0503030303020204" pitchFamily="34" charset="0"/>
                    <a:ea typeface="SamsungOne 700" panose="020B0803030303020204" pitchFamily="34" charset="0"/>
                  </a:rPr>
                  <a:t> </a:t>
                </a:r>
                <a:r>
                  <a:rPr lang="en-US" altLang="ko-KR" sz="1400" dirty="0" err="1">
                    <a:solidFill>
                      <a:schemeClr val="bg1"/>
                    </a:solidFill>
                    <a:latin typeface="SamsungOne 400" panose="020B0503030303020204" pitchFamily="34" charset="0"/>
                    <a:ea typeface="SamsungOne 700" panose="020B0803030303020204" pitchFamily="34" charset="0"/>
                  </a:rPr>
                  <a:t>toán</a:t>
                </a:r>
                <a:r>
                  <a:rPr lang="en-US" altLang="ko-KR" sz="1400" dirty="0">
                    <a:solidFill>
                      <a:schemeClr val="bg1"/>
                    </a:solidFill>
                    <a:latin typeface="SamsungOne 400" panose="020B05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độ</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trễ</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thấp</a:t>
                </a:r>
                <a:endParaRPr lang="ko-KR" altLang="en-US" sz="1400" dirty="0">
                  <a:solidFill>
                    <a:schemeClr val="bg1"/>
                  </a:solidFill>
                  <a:latin typeface="SamsungOne 400" panose="020B0503030303020204" pitchFamily="34" charset="0"/>
                  <a:ea typeface="SamsungOneKorean 400" panose="020B0503030303020204" pitchFamily="50" charset="-127"/>
                </a:endParaRPr>
              </a:p>
            </p:txBody>
          </p:sp>
          <p:sp>
            <p:nvSpPr>
              <p:cNvPr id="20" name="모서리가 둥근 직사각형 90">
                <a:extLst>
                  <a:ext uri="{FF2B5EF4-FFF2-40B4-BE49-F238E27FC236}">
                    <a16:creationId xmlns:a16="http://schemas.microsoft.com/office/drawing/2014/main" id="{6F321CA7-AF91-4246-A508-918805F8B09E}"/>
                  </a:ext>
                </a:extLst>
              </p:cNvPr>
              <p:cNvSpPr/>
              <p:nvPr/>
            </p:nvSpPr>
            <p:spPr>
              <a:xfrm>
                <a:off x="5435077" y="4618874"/>
                <a:ext cx="1929283" cy="731453"/>
              </a:xfrm>
              <a:prstGeom prst="roundRect">
                <a:avLst/>
              </a:prstGeom>
              <a:solidFill>
                <a:srgbClr val="4066E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vi-VN" altLang="ko-KR" sz="1400" dirty="0">
                    <a:solidFill>
                      <a:schemeClr val="bg1"/>
                    </a:solidFill>
                    <a:latin typeface="SamsungOne 400" panose="020B0503030303020204" pitchFamily="34" charset="0"/>
                    <a:ea typeface="SamsungOne 400" panose="020B0503030303020204" pitchFamily="34" charset="0"/>
                  </a:rPr>
                  <a:t>Khả năng xử lý tương tác</a:t>
                </a:r>
                <a:endParaRPr lang="ko-KR" altLang="en-US" sz="1400" dirty="0">
                  <a:solidFill>
                    <a:schemeClr val="bg1"/>
                  </a:solidFill>
                  <a:latin typeface="SamsungOne 400" panose="020B0503030303020204" pitchFamily="34" charset="0"/>
                  <a:ea typeface="SamsungOneKorean 400" panose="020B0503030303020204" pitchFamily="50" charset="-127"/>
                </a:endParaRPr>
              </a:p>
            </p:txBody>
          </p:sp>
          <p:sp>
            <p:nvSpPr>
              <p:cNvPr id="21" name="모서리가 둥근 직사각형 91">
                <a:extLst>
                  <a:ext uri="{FF2B5EF4-FFF2-40B4-BE49-F238E27FC236}">
                    <a16:creationId xmlns:a16="http://schemas.microsoft.com/office/drawing/2014/main" id="{8E955A45-41FF-4ECE-AC5A-CDD2639B44A3}"/>
                  </a:ext>
                </a:extLst>
              </p:cNvPr>
              <p:cNvSpPr/>
              <p:nvPr/>
            </p:nvSpPr>
            <p:spPr>
              <a:xfrm>
                <a:off x="5435076" y="5350328"/>
                <a:ext cx="1929283" cy="731453"/>
              </a:xfrm>
              <a:prstGeom prst="roundRect">
                <a:avLst/>
              </a:prstGeom>
              <a:solidFill>
                <a:srgbClr val="335BDD"/>
              </a:solidFill>
              <a:ln>
                <a:solidFill>
                  <a:srgbClr val="244F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latinLnBrk="1"/>
                <a:r>
                  <a:rPr lang="en-US" altLang="ko-KR" sz="1400" dirty="0" err="1">
                    <a:solidFill>
                      <a:schemeClr val="bg1"/>
                    </a:solidFill>
                    <a:latin typeface="SamsungOne 700" panose="020B0803030303020204" pitchFamily="34" charset="0"/>
                    <a:ea typeface="SamsungOne 700" panose="020B0803030303020204" pitchFamily="34" charset="0"/>
                  </a:rPr>
                  <a:t>Bảo</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mật</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thấp</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hơn</a:t>
                </a:r>
                <a:endParaRPr lang="ko-KR" altLang="en-US" sz="1400" dirty="0">
                  <a:solidFill>
                    <a:schemeClr val="bg1"/>
                  </a:solidFill>
                  <a:latin typeface="SamsungOne 700" panose="020B0803030303020204" pitchFamily="34" charset="0"/>
                  <a:ea typeface="SamsungOne-700C" panose="020B0806030303020204" pitchFamily="34" charset="0"/>
                </a:endParaRPr>
              </a:p>
            </p:txBody>
          </p:sp>
        </p:grpSp>
        <p:grpSp>
          <p:nvGrpSpPr>
            <p:cNvPr id="11" name="그룹 10">
              <a:extLst>
                <a:ext uri="{FF2B5EF4-FFF2-40B4-BE49-F238E27FC236}">
                  <a16:creationId xmlns:a16="http://schemas.microsoft.com/office/drawing/2014/main" id="{3CB60E73-04DB-482C-B6C0-17CD497F61F9}"/>
                </a:ext>
              </a:extLst>
            </p:cNvPr>
            <p:cNvGrpSpPr/>
            <p:nvPr/>
          </p:nvGrpSpPr>
          <p:grpSpPr>
            <a:xfrm>
              <a:off x="3647464" y="3754215"/>
              <a:ext cx="1005384" cy="1005384"/>
              <a:chOff x="3647464" y="3750455"/>
              <a:chExt cx="1005384" cy="1005384"/>
            </a:xfrm>
          </p:grpSpPr>
          <p:sp>
            <p:nvSpPr>
              <p:cNvPr id="15" name="타원 14">
                <a:extLst>
                  <a:ext uri="{FF2B5EF4-FFF2-40B4-BE49-F238E27FC236}">
                    <a16:creationId xmlns:a16="http://schemas.microsoft.com/office/drawing/2014/main" id="{A7B366EE-7FAC-4E40-9082-BABD29FF0738}"/>
                  </a:ext>
                </a:extLst>
              </p:cNvPr>
              <p:cNvSpPr/>
              <p:nvPr/>
            </p:nvSpPr>
            <p:spPr>
              <a:xfrm>
                <a:off x="3647464" y="3750455"/>
                <a:ext cx="1005384" cy="100538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ea typeface="SamsungOneKorean 400" panose="020B0503030303020204" pitchFamily="50" charset="-127"/>
                </a:endParaRPr>
              </a:p>
            </p:txBody>
          </p:sp>
          <p:sp>
            <p:nvSpPr>
              <p:cNvPr id="16" name="직사각형 15">
                <a:extLst>
                  <a:ext uri="{FF2B5EF4-FFF2-40B4-BE49-F238E27FC236}">
                    <a16:creationId xmlns:a16="http://schemas.microsoft.com/office/drawing/2014/main" id="{680F6549-6754-4FA6-AC21-250FD722CEB7}"/>
                  </a:ext>
                </a:extLst>
              </p:cNvPr>
              <p:cNvSpPr/>
              <p:nvPr/>
            </p:nvSpPr>
            <p:spPr>
              <a:xfrm>
                <a:off x="3797958" y="4083624"/>
                <a:ext cx="704395" cy="338554"/>
              </a:xfrm>
              <a:prstGeom prst="rect">
                <a:avLst/>
              </a:prstGeom>
            </p:spPr>
            <p:txBody>
              <a:bodyPr wrap="none">
                <a:spAutoFit/>
              </a:bodyPr>
              <a:lstStyle/>
              <a:p>
                <a:pPr lvl="0" algn="ctr" latinLnBrk="1"/>
                <a:r>
                  <a:rPr lang="en-US" altLang="ko-KR" sz="1600" dirty="0">
                    <a:solidFill>
                      <a:srgbClr val="1F45BC"/>
                    </a:solidFill>
                    <a:latin typeface="SamsungOne 700" panose="020B0803030303020204" pitchFamily="34" charset="0"/>
                    <a:ea typeface="SamsungOne 700" panose="020B0803030303020204" pitchFamily="34" charset="0"/>
                  </a:rPr>
                  <a:t>Hadoop</a:t>
                </a:r>
                <a:endParaRPr lang="ko-KR" altLang="en-US" sz="1600" dirty="0">
                  <a:solidFill>
                    <a:srgbClr val="1F45BC"/>
                  </a:solidFill>
                  <a:latin typeface="SamsungOne 700" panose="020B0803030303020204" pitchFamily="34" charset="0"/>
                  <a:ea typeface="SamsungOneKorean 400" panose="020B0503030303020204" pitchFamily="50" charset="-127"/>
                </a:endParaRPr>
              </a:p>
            </p:txBody>
          </p:sp>
        </p:grpSp>
        <p:grpSp>
          <p:nvGrpSpPr>
            <p:cNvPr id="12" name="그룹 11">
              <a:extLst>
                <a:ext uri="{FF2B5EF4-FFF2-40B4-BE49-F238E27FC236}">
                  <a16:creationId xmlns:a16="http://schemas.microsoft.com/office/drawing/2014/main" id="{D77AC79F-9CA0-4010-A447-0A7341AF9175}"/>
                </a:ext>
              </a:extLst>
            </p:cNvPr>
            <p:cNvGrpSpPr/>
            <p:nvPr/>
          </p:nvGrpSpPr>
          <p:grpSpPr>
            <a:xfrm>
              <a:off x="4946254" y="3754215"/>
              <a:ext cx="1005384" cy="1005384"/>
              <a:chOff x="3647464" y="3750455"/>
              <a:chExt cx="1005384" cy="1005384"/>
            </a:xfrm>
          </p:grpSpPr>
          <p:sp>
            <p:nvSpPr>
              <p:cNvPr id="13" name="타원 12">
                <a:extLst>
                  <a:ext uri="{FF2B5EF4-FFF2-40B4-BE49-F238E27FC236}">
                    <a16:creationId xmlns:a16="http://schemas.microsoft.com/office/drawing/2014/main" id="{79DEF169-D4DA-4E26-AA8C-34919437E652}"/>
                  </a:ext>
                </a:extLst>
              </p:cNvPr>
              <p:cNvSpPr/>
              <p:nvPr/>
            </p:nvSpPr>
            <p:spPr>
              <a:xfrm>
                <a:off x="3647464" y="3750455"/>
                <a:ext cx="1005384" cy="1005384"/>
              </a:xfrm>
              <a:prstGeom prst="ellipse">
                <a:avLst/>
              </a:prstGeom>
              <a:solidFill>
                <a:srgbClr val="1F45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직사각형 13">
                <a:extLst>
                  <a:ext uri="{FF2B5EF4-FFF2-40B4-BE49-F238E27FC236}">
                    <a16:creationId xmlns:a16="http://schemas.microsoft.com/office/drawing/2014/main" id="{9099B765-EEE2-4D33-A2BF-CDEBF2F944A9}"/>
                  </a:ext>
                </a:extLst>
              </p:cNvPr>
              <p:cNvSpPr/>
              <p:nvPr/>
            </p:nvSpPr>
            <p:spPr>
              <a:xfrm>
                <a:off x="3846204" y="4083624"/>
                <a:ext cx="565855" cy="338554"/>
              </a:xfrm>
              <a:prstGeom prst="rect">
                <a:avLst/>
              </a:prstGeom>
            </p:spPr>
            <p:txBody>
              <a:bodyPr wrap="none">
                <a:spAutoFit/>
              </a:bodyPr>
              <a:lstStyle/>
              <a:p>
                <a:pPr lvl="0" algn="ctr" latinLnBrk="1"/>
                <a:r>
                  <a:rPr lang="en-US" altLang="ko-KR" sz="1600" dirty="0">
                    <a:solidFill>
                      <a:schemeClr val="bg1"/>
                    </a:solidFill>
                    <a:latin typeface="SamsungOne 700" panose="020B0803030303020204" pitchFamily="34" charset="0"/>
                    <a:ea typeface="SamsungOne 700" panose="020B0803030303020204" pitchFamily="34" charset="0"/>
                  </a:rPr>
                  <a:t>Spark</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2477957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ED9851F-A0F8-4397-B14D-41AE2EF491C3}"/>
              </a:ext>
            </a:extLst>
          </p:cNvPr>
          <p:cNvSpPr>
            <a:spLocks noGrp="1"/>
          </p:cNvSpPr>
          <p:nvPr>
            <p:ph type="body" sz="quarter" idx="10"/>
          </p:nvPr>
        </p:nvSpPr>
        <p:spPr/>
        <p:txBody>
          <a:bodyPr/>
          <a:lstStyle/>
          <a:p>
            <a:r>
              <a:rPr lang="en-US" altLang="ko-KR" dirty="0" err="1">
                <a:ea typeface="Samsung Sharp Sans Regular" pitchFamily="2" charset="0"/>
                <a:cs typeface="Samsung Sharp Sans Regular" pitchFamily="2" charset="0"/>
              </a:rPr>
              <a:t>Tổng</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quan</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về</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hệ</a:t>
            </a:r>
            <a:r>
              <a:rPr lang="en-US" altLang="ko-KR" dirty="0">
                <a:ea typeface="Samsung Sharp Sans Regular" pitchFamily="2" charset="0"/>
                <a:cs typeface="Samsung Sharp Sans Regular" pitchFamily="2" charset="0"/>
              </a:rPr>
              <a:t> </a:t>
            </a:r>
            <a:r>
              <a:rPr lang="en-US" altLang="ko-KR" dirty="0" err="1">
                <a:ea typeface="Samsung Sharp Sans Regular" pitchFamily="2" charset="0"/>
                <a:cs typeface="Samsung Sharp Sans Regular" pitchFamily="2" charset="0"/>
              </a:rPr>
              <a:t>thống</a:t>
            </a:r>
            <a:r>
              <a:rPr lang="en-US" altLang="ko-KR" dirty="0">
                <a:ea typeface="Samsung Sharp Sans Regular" pitchFamily="2" charset="0"/>
                <a:cs typeface="Samsung Sharp Sans Regular" pitchFamily="2" charset="0"/>
              </a:rPr>
              <a:t> Hadoop Core &amp; Eco</a:t>
            </a:r>
            <a:endParaRPr lang="en-US" altLang="ko-KR" sz="3600" dirty="0">
              <a:solidFill>
                <a:schemeClr val="tx1"/>
              </a:solidFill>
              <a:ea typeface="Samsung Sharp Sans Regular" pitchFamily="2" charset="0"/>
              <a:cs typeface="Samsung Sharp Sans Regular" pitchFamily="2" charset="0"/>
            </a:endParaRPr>
          </a:p>
        </p:txBody>
      </p:sp>
      <p:sp>
        <p:nvSpPr>
          <p:cNvPr id="3" name="텍스트 개체 틀 2">
            <a:extLst>
              <a:ext uri="{FF2B5EF4-FFF2-40B4-BE49-F238E27FC236}">
                <a16:creationId xmlns:a16="http://schemas.microsoft.com/office/drawing/2014/main" id="{F21214AF-B05A-434F-9571-A2D3B47A49B2}"/>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 </a:t>
            </a:r>
          </a:p>
        </p:txBody>
      </p:sp>
      <p:sp>
        <p:nvSpPr>
          <p:cNvPr id="4" name="직사각형 3">
            <a:extLst>
              <a:ext uri="{FF2B5EF4-FFF2-40B4-BE49-F238E27FC236}">
                <a16:creationId xmlns:a16="http://schemas.microsoft.com/office/drawing/2014/main" id="{9077B12A-92A0-4E5D-AE75-6E1C72AC3A16}"/>
              </a:ext>
            </a:extLst>
          </p:cNvPr>
          <p:cNvSpPr/>
          <p:nvPr/>
        </p:nvSpPr>
        <p:spPr>
          <a:xfrm>
            <a:off x="1172580" y="448932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50000"/>
                  </a:schemeClr>
                </a:solidFill>
                <a:latin typeface="SamsungOne-400" panose="020B0503030303020204" pitchFamily="34" charset="0"/>
                <a:ea typeface="SamsungOne-400" panose="020B0503030303020204" pitchFamily="34" charset="0"/>
              </a:rPr>
              <a:t>2.1 </a:t>
            </a:r>
            <a:r>
              <a:rPr lang="en-US" altLang="ko-KR" dirty="0" err="1">
                <a:solidFill>
                  <a:schemeClr val="bg1">
                    <a:lumMod val="50000"/>
                  </a:schemeClr>
                </a:solidFill>
                <a:latin typeface="SamsungOne-400" panose="020B0503030303020204" pitchFamily="34" charset="0"/>
                <a:ea typeface="SamsungOne-400" panose="020B0503030303020204" pitchFamily="34" charset="0"/>
              </a:rPr>
              <a:t>Tổng</a:t>
            </a:r>
            <a:r>
              <a:rPr lang="en-US" altLang="ko-KR" dirty="0">
                <a:solidFill>
                  <a:schemeClr val="bg1">
                    <a:lumMod val="50000"/>
                  </a:schemeClr>
                </a:solidFill>
                <a:latin typeface="SamsungOne-400" panose="020B0503030303020204" pitchFamily="34" charset="0"/>
                <a:ea typeface="SamsungOne-400" panose="020B0503030303020204" pitchFamily="34" charset="0"/>
              </a:rPr>
              <a:t> </a:t>
            </a:r>
            <a:r>
              <a:rPr lang="en-US" altLang="ko-KR" dirty="0" err="1">
                <a:solidFill>
                  <a:schemeClr val="bg1">
                    <a:lumMod val="50000"/>
                  </a:schemeClr>
                </a:solidFill>
                <a:latin typeface="SamsungOne-400" panose="020B0503030303020204" pitchFamily="34" charset="0"/>
                <a:ea typeface="SamsungOne-400" panose="020B0503030303020204" pitchFamily="34" charset="0"/>
              </a:rPr>
              <a:t>quan</a:t>
            </a:r>
            <a:r>
              <a:rPr lang="en-US" altLang="ko-KR" dirty="0">
                <a:solidFill>
                  <a:schemeClr val="bg1">
                    <a:lumMod val="50000"/>
                  </a:schemeClr>
                </a:solidFill>
                <a:latin typeface="SamsungOne-400" panose="020B0503030303020204" pitchFamily="34" charset="0"/>
                <a:ea typeface="SamsungOne-400" panose="020B0503030303020204" pitchFamily="34" charset="0"/>
              </a:rPr>
              <a:t> </a:t>
            </a:r>
            <a:r>
              <a:rPr lang="en-US" altLang="ko-KR" dirty="0" err="1">
                <a:solidFill>
                  <a:schemeClr val="bg1">
                    <a:lumMod val="50000"/>
                  </a:schemeClr>
                </a:solidFill>
                <a:latin typeface="SamsungOne-400" panose="020B0503030303020204" pitchFamily="34" charset="0"/>
                <a:ea typeface="SamsungOne-400" panose="020B0503030303020204" pitchFamily="34" charset="0"/>
              </a:rPr>
              <a:t>về</a:t>
            </a:r>
            <a:r>
              <a:rPr lang="en-US" altLang="ko-KR" dirty="0">
                <a:solidFill>
                  <a:schemeClr val="bg1">
                    <a:lumMod val="50000"/>
                  </a:schemeClr>
                </a:solidFill>
                <a:latin typeface="SamsungOne-400" panose="020B0503030303020204" pitchFamily="34" charset="0"/>
                <a:ea typeface="SamsungOne-400" panose="020B0503030303020204" pitchFamily="34" charset="0"/>
              </a:rPr>
              <a:t> </a:t>
            </a:r>
            <a:r>
              <a:rPr lang="en-US" altLang="ko-KR" dirty="0" err="1">
                <a:solidFill>
                  <a:schemeClr val="bg1">
                    <a:lumMod val="50000"/>
                  </a:schemeClr>
                </a:solidFill>
                <a:latin typeface="SamsungOne-400" panose="020B0503030303020204" pitchFamily="34" charset="0"/>
                <a:ea typeface="SamsungOne-400" panose="020B0503030303020204" pitchFamily="34" charset="0"/>
              </a:rPr>
              <a:t>nền</a:t>
            </a:r>
            <a:r>
              <a:rPr lang="en-US" altLang="ko-KR" dirty="0">
                <a:solidFill>
                  <a:schemeClr val="bg1">
                    <a:lumMod val="50000"/>
                  </a:schemeClr>
                </a:solidFill>
                <a:latin typeface="SamsungOne-400" panose="020B0503030303020204" pitchFamily="34" charset="0"/>
                <a:ea typeface="SamsungOne-400" panose="020B0503030303020204" pitchFamily="34" charset="0"/>
              </a:rPr>
              <a:t> </a:t>
            </a:r>
            <a:r>
              <a:rPr lang="en-US" altLang="ko-KR" dirty="0" err="1">
                <a:solidFill>
                  <a:schemeClr val="bg1">
                    <a:lumMod val="50000"/>
                  </a:schemeClr>
                </a:solidFill>
                <a:latin typeface="SamsungOne-400" panose="020B0503030303020204" pitchFamily="34" charset="0"/>
                <a:ea typeface="SamsungOne-400" panose="020B0503030303020204" pitchFamily="34" charset="0"/>
              </a:rPr>
              <a:t>tảng</a:t>
            </a:r>
            <a:r>
              <a:rPr lang="en-US" altLang="ko-KR" dirty="0">
                <a:solidFill>
                  <a:schemeClr val="bg1">
                    <a:lumMod val="50000"/>
                  </a:schemeClr>
                </a:solidFill>
                <a:latin typeface="SamsungOne-400" panose="020B0503030303020204" pitchFamily="34" charset="0"/>
                <a:ea typeface="SamsungOne-400" panose="020B0503030303020204" pitchFamily="34" charset="0"/>
              </a:rPr>
              <a:t> Apache Hadoop &amp; Spark</a:t>
            </a:r>
          </a:p>
        </p:txBody>
      </p:sp>
      <p:sp>
        <p:nvSpPr>
          <p:cNvPr id="5" name="직사각형 4">
            <a:extLst>
              <a:ext uri="{FF2B5EF4-FFF2-40B4-BE49-F238E27FC236}">
                <a16:creationId xmlns:a16="http://schemas.microsoft.com/office/drawing/2014/main" id="{81848CE3-4785-4F74-85F3-4356ED7A3A41}"/>
              </a:ext>
            </a:extLst>
          </p:cNvPr>
          <p:cNvSpPr/>
          <p:nvPr/>
        </p:nvSpPr>
        <p:spPr>
          <a:xfrm>
            <a:off x="989700" y="448814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A84CA779-05F2-45E1-A7BA-999AC80EB8DC}"/>
              </a:ext>
            </a:extLst>
          </p:cNvPr>
          <p:cNvSpPr/>
          <p:nvPr/>
        </p:nvSpPr>
        <p:spPr>
          <a:xfrm>
            <a:off x="1172580" y="491915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2.2. Tổng quan về đường ống Big Data</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7" name="직사각형 6">
            <a:extLst>
              <a:ext uri="{FF2B5EF4-FFF2-40B4-BE49-F238E27FC236}">
                <a16:creationId xmlns:a16="http://schemas.microsoft.com/office/drawing/2014/main" id="{C459092D-7A74-404E-8B39-3077481B4EC7}"/>
              </a:ext>
            </a:extLst>
          </p:cNvPr>
          <p:cNvSpPr/>
          <p:nvPr/>
        </p:nvSpPr>
        <p:spPr>
          <a:xfrm>
            <a:off x="989700" y="491798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82118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337D29-F63E-45CF-8DDA-BFFDD5DD5D94}"/>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3A76DE6C-A167-459B-B7AE-94D3DB3EB98E}"/>
              </a:ext>
            </a:extLst>
          </p:cNvPr>
          <p:cNvSpPr>
            <a:spLocks noGrp="1"/>
          </p:cNvSpPr>
          <p:nvPr>
            <p:ph type="body" sz="quarter" idx="11"/>
          </p:nvPr>
        </p:nvSpPr>
        <p:spPr/>
        <p:txBody>
          <a:bodyPr/>
          <a:lstStyle/>
          <a:p>
            <a:r>
              <a:rPr lang="en-US" altLang="ko-KR" dirty="0" err="1">
                <a:ea typeface="SamsungOneKorean 400" panose="020B0503030303020204" pitchFamily="50" charset="-127"/>
              </a:rPr>
              <a:t>Mục</a:t>
            </a:r>
            <a:r>
              <a:rPr lang="en-US" altLang="ko-KR" dirty="0">
                <a:ea typeface="SamsungOneKorean 400" panose="020B0503030303020204" pitchFamily="50" charset="-127"/>
              </a:rPr>
              <a:t> </a:t>
            </a:r>
            <a:r>
              <a:rPr lang="en-US" altLang="ko-KR" dirty="0" err="1">
                <a:ea typeface="SamsungOneKorean 400" panose="020B0503030303020204" pitchFamily="50" charset="-127"/>
              </a:rPr>
              <a:t>tiêu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xử</a:t>
            </a:r>
            <a:r>
              <a:rPr lang="en-US" altLang="ko-KR" dirty="0">
                <a:ea typeface="SamsungOneKorean 400" panose="020B0503030303020204" pitchFamily="50" charset="-127"/>
              </a:rPr>
              <a:t> </a:t>
            </a:r>
            <a:r>
              <a:rPr lang="en-US" altLang="ko-KR" dirty="0" err="1">
                <a:ea typeface="SamsungOneKorean 400" panose="020B0503030303020204" pitchFamily="50" charset="-127"/>
              </a:rPr>
              <a:t>lý</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Big Data</a:t>
            </a:r>
          </a:p>
        </p:txBody>
      </p:sp>
      <p:sp>
        <p:nvSpPr>
          <p:cNvPr id="4" name="텍스트 개체 틀 3">
            <a:extLst>
              <a:ext uri="{FF2B5EF4-FFF2-40B4-BE49-F238E27FC236}">
                <a16:creationId xmlns:a16="http://schemas.microsoft.com/office/drawing/2014/main" id="{FCEC3F90-03A9-482F-8698-04AA000735E3}"/>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C9D5EFD-2F25-44B5-BB09-6BEAEB95A635}"/>
              </a:ext>
            </a:extLst>
          </p:cNvPr>
          <p:cNvSpPr>
            <a:spLocks noGrp="1"/>
          </p:cNvSpPr>
          <p:nvPr>
            <p:ph type="body" sz="quarter" idx="15"/>
          </p:nvPr>
        </p:nvSpPr>
        <p:spPr/>
        <p:txBody>
          <a:bodyPr/>
          <a:lstStyle/>
          <a:p>
            <a:r>
              <a:rPr lang="en-US" altLang="ko-KR" dirty="0" err="1"/>
              <a:t>Từ</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đến</a:t>
            </a:r>
            <a:r>
              <a:rPr lang="en-US" altLang="ko-KR" dirty="0"/>
              <a:t> </a:t>
            </a:r>
            <a:r>
              <a:rPr lang="en-US" altLang="ko-KR" dirty="0" err="1"/>
              <a:t>Phân</a:t>
            </a:r>
            <a:r>
              <a:rPr lang="en-US" altLang="ko-KR" dirty="0"/>
              <a:t> </a:t>
            </a:r>
            <a:r>
              <a:rPr lang="en-US" altLang="ko-KR" dirty="0" err="1"/>
              <a:t>tích</a:t>
            </a:r>
            <a:r>
              <a:rPr lang="en-US" altLang="ko-KR" dirty="0"/>
              <a:t> </a:t>
            </a:r>
            <a:r>
              <a:rPr lang="en-US" altLang="ko-KR" dirty="0" err="1"/>
              <a:t>theo</a:t>
            </a:r>
            <a:r>
              <a:rPr lang="en-US" altLang="ko-KR" dirty="0"/>
              <a:t> </a:t>
            </a:r>
            <a:r>
              <a:rPr lang="en-US" altLang="ko-KR" dirty="0" err="1"/>
              <a:t>quy</a:t>
            </a:r>
            <a:r>
              <a:rPr lang="en-US" altLang="ko-KR" dirty="0"/>
              <a:t> </a:t>
            </a:r>
            <a:r>
              <a:rPr lang="en-US" altLang="ko-KR" dirty="0" err="1"/>
              <a:t>định</a:t>
            </a:r>
            <a:endParaRPr lang="ko-KR" altLang="en-US" dirty="0"/>
          </a:p>
        </p:txBody>
      </p:sp>
      <p:grpSp>
        <p:nvGrpSpPr>
          <p:cNvPr id="17" name="그룹 16">
            <a:extLst>
              <a:ext uri="{FF2B5EF4-FFF2-40B4-BE49-F238E27FC236}">
                <a16:creationId xmlns:a16="http://schemas.microsoft.com/office/drawing/2014/main" id="{56D871B1-4D9E-478F-BAD4-4035C90E2D46}"/>
              </a:ext>
            </a:extLst>
          </p:cNvPr>
          <p:cNvGrpSpPr/>
          <p:nvPr/>
        </p:nvGrpSpPr>
        <p:grpSpPr>
          <a:xfrm>
            <a:off x="639295" y="3350708"/>
            <a:ext cx="8589681" cy="2762248"/>
            <a:chOff x="794230" y="3302217"/>
            <a:chExt cx="8589681" cy="2762248"/>
          </a:xfrm>
        </p:grpSpPr>
        <p:sp>
          <p:nvSpPr>
            <p:cNvPr id="18" name="Rectangle 16">
              <a:extLst>
                <a:ext uri="{FF2B5EF4-FFF2-40B4-BE49-F238E27FC236}">
                  <a16:creationId xmlns:a16="http://schemas.microsoft.com/office/drawing/2014/main" id="{88AC0275-547C-46DE-BBFC-C4F67B382F9D}"/>
                </a:ext>
              </a:extLst>
            </p:cNvPr>
            <p:cNvSpPr/>
            <p:nvPr/>
          </p:nvSpPr>
          <p:spPr>
            <a:xfrm>
              <a:off x="7809302" y="3302217"/>
              <a:ext cx="1574609" cy="2762248"/>
            </a:xfrm>
            <a:prstGeom prst="roundRect">
              <a:avLst>
                <a:gd name="adj" fmla="val 18295"/>
              </a:avLst>
            </a:prstGeom>
            <a:solidFill>
              <a:srgbClr val="2D95E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 700" panose="020B0803030303020204" pitchFamily="34" charset="0"/>
                  <a:ea typeface="SamsungOne 700" panose="020B0803030303020204" pitchFamily="34" charset="0"/>
                </a:rPr>
                <a:t>Hành</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động</a:t>
              </a:r>
              <a:endParaRPr lang="en-US" sz="1600" dirty="0">
                <a:solidFill>
                  <a:schemeClr val="bg1"/>
                </a:solidFill>
                <a:latin typeface="SamsungOne 700" panose="020B0803030303020204" pitchFamily="34" charset="0"/>
                <a:ea typeface="SamsungOne 700" panose="020B0803030303020204" pitchFamily="34" charset="0"/>
              </a:endParaRPr>
            </a:p>
          </p:txBody>
        </p:sp>
        <p:sp>
          <p:nvSpPr>
            <p:cNvPr id="19" name="Rectangle 8">
              <a:extLst>
                <a:ext uri="{FF2B5EF4-FFF2-40B4-BE49-F238E27FC236}">
                  <a16:creationId xmlns:a16="http://schemas.microsoft.com/office/drawing/2014/main" id="{3AB13FF9-729E-4A95-B57F-723B1B99724F}"/>
                </a:ext>
              </a:extLst>
            </p:cNvPr>
            <p:cNvSpPr/>
            <p:nvPr/>
          </p:nvSpPr>
          <p:spPr>
            <a:xfrm>
              <a:off x="6188272" y="3302217"/>
              <a:ext cx="1866902" cy="2762248"/>
            </a:xfrm>
            <a:prstGeom prst="roundRect">
              <a:avLst>
                <a:gd name="adj" fmla="val 11788"/>
              </a:avLst>
            </a:prstGeom>
            <a:solidFill>
              <a:schemeClr val="bg1">
                <a:lumMod val="75000"/>
              </a:schemeClr>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 700" panose="020B0803030303020204" pitchFamily="34" charset="0"/>
                  <a:ea typeface="SamsungOne 700" panose="020B0803030303020204" pitchFamily="34" charset="0"/>
                </a:rPr>
                <a:t>Quyết</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định</a:t>
              </a:r>
              <a:endParaRPr lang="en-US" sz="1600" dirty="0">
                <a:solidFill>
                  <a:srgbClr val="0043B2"/>
                </a:solidFill>
                <a:latin typeface="SamsungOne 700" panose="020B0803030303020204" pitchFamily="34" charset="0"/>
                <a:ea typeface="SamsungOne 700" panose="020B0803030303020204" pitchFamily="34" charset="0"/>
              </a:endParaRPr>
            </a:p>
          </p:txBody>
        </p:sp>
        <p:grpSp>
          <p:nvGrpSpPr>
            <p:cNvPr id="20" name="그룹 19">
              <a:extLst>
                <a:ext uri="{FF2B5EF4-FFF2-40B4-BE49-F238E27FC236}">
                  <a16:creationId xmlns:a16="http://schemas.microsoft.com/office/drawing/2014/main" id="{8D6890FF-81E3-42AF-8D6A-7B7BA95CCB97}"/>
                </a:ext>
              </a:extLst>
            </p:cNvPr>
            <p:cNvGrpSpPr/>
            <p:nvPr/>
          </p:nvGrpSpPr>
          <p:grpSpPr>
            <a:xfrm>
              <a:off x="1622905" y="3302217"/>
              <a:ext cx="6126383" cy="647700"/>
              <a:chOff x="1622905" y="3302217"/>
              <a:chExt cx="6126383" cy="647700"/>
            </a:xfrm>
          </p:grpSpPr>
          <p:sp>
            <p:nvSpPr>
              <p:cNvPr id="40" name="Pentagon 17">
                <a:extLst>
                  <a:ext uri="{FF2B5EF4-FFF2-40B4-BE49-F238E27FC236}">
                    <a16:creationId xmlns:a16="http://schemas.microsoft.com/office/drawing/2014/main" id="{AEE0B3B5-8954-4A8D-86B4-16D18781DC4D}"/>
                  </a:ext>
                </a:extLst>
              </p:cNvPr>
              <p:cNvSpPr/>
              <p:nvPr/>
            </p:nvSpPr>
            <p:spPr>
              <a:xfrm>
                <a:off x="1622905" y="3302217"/>
                <a:ext cx="5760875" cy="647700"/>
              </a:xfrm>
              <a:prstGeom prst="homePlate">
                <a:avLst>
                  <a:gd name="adj" fmla="val 0"/>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 700" panose="020B0803030303020204" pitchFamily="34" charset="0"/>
                    <a:ea typeface="SamsungOne 700" panose="020B0803030303020204" pitchFamily="34" charset="0"/>
                  </a:rPr>
                  <a:t>Tôi</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nên</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làm</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gì</a:t>
                </a:r>
                <a:endParaRPr lang="en-US" sz="1600" dirty="0">
                  <a:solidFill>
                    <a:schemeClr val="bg1"/>
                  </a:solidFill>
                  <a:latin typeface="SamsungOne 700" panose="020B0803030303020204" pitchFamily="34" charset="0"/>
                  <a:ea typeface="SamsungOne 700" panose="020B0803030303020204" pitchFamily="34" charset="0"/>
                </a:endParaRPr>
              </a:p>
            </p:txBody>
          </p:sp>
          <p:sp>
            <p:nvSpPr>
              <p:cNvPr id="41" name="타원 40">
                <a:extLst>
                  <a:ext uri="{FF2B5EF4-FFF2-40B4-BE49-F238E27FC236}">
                    <a16:creationId xmlns:a16="http://schemas.microsoft.com/office/drawing/2014/main" id="{5B5C979B-7CDC-4874-8D4E-DE2F54A924D4}"/>
                  </a:ext>
                </a:extLst>
              </p:cNvPr>
              <p:cNvSpPr/>
              <p:nvPr/>
            </p:nvSpPr>
            <p:spPr>
              <a:xfrm>
                <a:off x="7101588" y="3302217"/>
                <a:ext cx="647700" cy="647700"/>
              </a:xfrm>
              <a:prstGeom prst="ellipse">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046D665B-2C02-43B6-93E1-BC6C5A7AC794}"/>
                </a:ext>
              </a:extLst>
            </p:cNvPr>
            <p:cNvGrpSpPr/>
            <p:nvPr/>
          </p:nvGrpSpPr>
          <p:grpSpPr>
            <a:xfrm>
              <a:off x="3413605" y="4016591"/>
              <a:ext cx="3262188" cy="647700"/>
              <a:chOff x="3413605" y="4016591"/>
              <a:chExt cx="3262188" cy="647700"/>
            </a:xfrm>
          </p:grpSpPr>
          <p:sp>
            <p:nvSpPr>
              <p:cNvPr id="38" name="Chevron 13">
                <a:extLst>
                  <a:ext uri="{FF2B5EF4-FFF2-40B4-BE49-F238E27FC236}">
                    <a16:creationId xmlns:a16="http://schemas.microsoft.com/office/drawing/2014/main" id="{2BCDC0CE-9616-473F-B09B-04E986519599}"/>
                  </a:ext>
                </a:extLst>
              </p:cNvPr>
              <p:cNvSpPr/>
              <p:nvPr/>
            </p:nvSpPr>
            <p:spPr>
              <a:xfrm>
                <a:off x="3413605" y="4016591"/>
                <a:ext cx="2949767" cy="647700"/>
              </a:xfrm>
              <a:prstGeom prst="chevron">
                <a:avLst>
                  <a:gd name="adj" fmla="val 0"/>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1429A0"/>
                  </a:solidFill>
                  <a:latin typeface="SamsungOne 700" panose="020B0803030303020204" pitchFamily="34" charset="0"/>
                  <a:ea typeface="SamsungOne 700" panose="020B0803030303020204" pitchFamily="34" charset="0"/>
                </a:endParaRPr>
              </a:p>
            </p:txBody>
          </p:sp>
          <p:sp>
            <p:nvSpPr>
              <p:cNvPr id="39" name="타원 38">
                <a:extLst>
                  <a:ext uri="{FF2B5EF4-FFF2-40B4-BE49-F238E27FC236}">
                    <a16:creationId xmlns:a16="http://schemas.microsoft.com/office/drawing/2014/main" id="{8FDCDDE1-F6EE-4177-AA0F-4EC6F3A0145B}"/>
                  </a:ext>
                </a:extLst>
              </p:cNvPr>
              <p:cNvSpPr/>
              <p:nvPr/>
            </p:nvSpPr>
            <p:spPr>
              <a:xfrm>
                <a:off x="6028093" y="4016591"/>
                <a:ext cx="647700" cy="647700"/>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2" name="그룹 21">
              <a:extLst>
                <a:ext uri="{FF2B5EF4-FFF2-40B4-BE49-F238E27FC236}">
                  <a16:creationId xmlns:a16="http://schemas.microsoft.com/office/drawing/2014/main" id="{1D082629-ECFB-48B8-BEB6-D4F69ADE703C}"/>
                </a:ext>
              </a:extLst>
            </p:cNvPr>
            <p:cNvGrpSpPr/>
            <p:nvPr/>
          </p:nvGrpSpPr>
          <p:grpSpPr>
            <a:xfrm>
              <a:off x="3413605" y="4716678"/>
              <a:ext cx="3262188" cy="652463"/>
              <a:chOff x="3413605" y="4716678"/>
              <a:chExt cx="3262188" cy="652463"/>
            </a:xfrm>
          </p:grpSpPr>
          <p:sp>
            <p:nvSpPr>
              <p:cNvPr id="36" name="Chevron 12">
                <a:extLst>
                  <a:ext uri="{FF2B5EF4-FFF2-40B4-BE49-F238E27FC236}">
                    <a16:creationId xmlns:a16="http://schemas.microsoft.com/office/drawing/2014/main" id="{FF8F3DDA-0BE8-42B8-AC43-65D71F6E0D42}"/>
                  </a:ext>
                </a:extLst>
              </p:cNvPr>
              <p:cNvSpPr/>
              <p:nvPr/>
            </p:nvSpPr>
            <p:spPr>
              <a:xfrm>
                <a:off x="3413605" y="4721441"/>
                <a:ext cx="2949767" cy="647700"/>
              </a:xfrm>
              <a:prstGeom prst="chevron">
                <a:avLst>
                  <a:gd name="adj" fmla="val 0"/>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1429A0"/>
                  </a:solidFill>
                  <a:latin typeface="SamsungOne 700" panose="020B0803030303020204" pitchFamily="34" charset="0"/>
                  <a:ea typeface="SamsungOne 700" panose="020B0803030303020204" pitchFamily="34" charset="0"/>
                </a:endParaRPr>
              </a:p>
            </p:txBody>
          </p:sp>
          <p:sp>
            <p:nvSpPr>
              <p:cNvPr id="37" name="타원 36">
                <a:extLst>
                  <a:ext uri="{FF2B5EF4-FFF2-40B4-BE49-F238E27FC236}">
                    <a16:creationId xmlns:a16="http://schemas.microsoft.com/office/drawing/2014/main" id="{EFBA5DF7-0153-4090-BFB0-20878A95ED85}"/>
                  </a:ext>
                </a:extLst>
              </p:cNvPr>
              <p:cNvSpPr/>
              <p:nvPr/>
            </p:nvSpPr>
            <p:spPr>
              <a:xfrm>
                <a:off x="6028093" y="4716678"/>
                <a:ext cx="647700" cy="647700"/>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3" name="그룹 22">
              <a:extLst>
                <a:ext uri="{FF2B5EF4-FFF2-40B4-BE49-F238E27FC236}">
                  <a16:creationId xmlns:a16="http://schemas.microsoft.com/office/drawing/2014/main" id="{FEBA53E5-0FC7-46B7-8D2C-EE5F9C2AC7A9}"/>
                </a:ext>
              </a:extLst>
            </p:cNvPr>
            <p:cNvGrpSpPr/>
            <p:nvPr/>
          </p:nvGrpSpPr>
          <p:grpSpPr>
            <a:xfrm>
              <a:off x="3273343" y="5416765"/>
              <a:ext cx="3402450" cy="647700"/>
              <a:chOff x="3273343" y="5416765"/>
              <a:chExt cx="3402450" cy="647700"/>
            </a:xfrm>
          </p:grpSpPr>
          <p:sp>
            <p:nvSpPr>
              <p:cNvPr id="34" name="Chevron 11">
                <a:extLst>
                  <a:ext uri="{FF2B5EF4-FFF2-40B4-BE49-F238E27FC236}">
                    <a16:creationId xmlns:a16="http://schemas.microsoft.com/office/drawing/2014/main" id="{ADA309F8-21A6-4EB6-AFCB-589B2F0A5D75}"/>
                  </a:ext>
                </a:extLst>
              </p:cNvPr>
              <p:cNvSpPr/>
              <p:nvPr/>
            </p:nvSpPr>
            <p:spPr>
              <a:xfrm>
                <a:off x="3273343" y="5416765"/>
                <a:ext cx="2949767" cy="647700"/>
              </a:xfrm>
              <a:prstGeom prst="chevron">
                <a:avLst>
                  <a:gd name="adj" fmla="val 0"/>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Quy</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trình</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thủ</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công</a:t>
                </a:r>
                <a:endParaRPr lang="en-US" sz="1600" dirty="0">
                  <a:solidFill>
                    <a:srgbClr val="0043B2"/>
                  </a:solidFill>
                  <a:latin typeface="SamsungOne 700" panose="020B0803030303020204" pitchFamily="34" charset="0"/>
                  <a:ea typeface="SamsungOne 700" panose="020B0803030303020204" pitchFamily="34" charset="0"/>
                </a:endParaRPr>
              </a:p>
            </p:txBody>
          </p:sp>
          <p:sp>
            <p:nvSpPr>
              <p:cNvPr id="35" name="타원 34">
                <a:extLst>
                  <a:ext uri="{FF2B5EF4-FFF2-40B4-BE49-F238E27FC236}">
                    <a16:creationId xmlns:a16="http://schemas.microsoft.com/office/drawing/2014/main" id="{EC07B9ED-FFF6-44EB-8B85-BFDE8931E104}"/>
                  </a:ext>
                </a:extLst>
              </p:cNvPr>
              <p:cNvSpPr/>
              <p:nvPr/>
            </p:nvSpPr>
            <p:spPr>
              <a:xfrm>
                <a:off x="6028093" y="5416765"/>
                <a:ext cx="647700" cy="647700"/>
              </a:xfrm>
              <a:prstGeom prst="ellipse">
                <a:avLst/>
              </a:prstGeom>
              <a:solidFill>
                <a:srgbClr val="CD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C85FE19B-F209-49B8-ACEA-D8C20A565516}"/>
                </a:ext>
              </a:extLst>
            </p:cNvPr>
            <p:cNvGrpSpPr/>
            <p:nvPr/>
          </p:nvGrpSpPr>
          <p:grpSpPr>
            <a:xfrm>
              <a:off x="1622904" y="4016591"/>
              <a:ext cx="3956466" cy="647700"/>
              <a:chOff x="1622904" y="4016591"/>
              <a:chExt cx="3956466" cy="647700"/>
            </a:xfrm>
          </p:grpSpPr>
          <p:sp>
            <p:nvSpPr>
              <p:cNvPr id="32" name="Pentagon 15">
                <a:extLst>
                  <a:ext uri="{FF2B5EF4-FFF2-40B4-BE49-F238E27FC236}">
                    <a16:creationId xmlns:a16="http://schemas.microsoft.com/office/drawing/2014/main" id="{3B69EEB0-DBB9-4029-8AF6-8BA59E65FB04}"/>
                  </a:ext>
                </a:extLst>
              </p:cNvPr>
              <p:cNvSpPr/>
              <p:nvPr/>
            </p:nvSpPr>
            <p:spPr>
              <a:xfrm>
                <a:off x="1622904" y="4016591"/>
                <a:ext cx="3619500" cy="647700"/>
              </a:xfrm>
              <a:prstGeom prst="homePlate">
                <a:avLst>
                  <a:gd name="adj" fmla="val 0"/>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bg1"/>
                    </a:solidFill>
                    <a:latin typeface="SamsungOne 700" panose="020B0803030303020204" pitchFamily="34" charset="0"/>
                    <a:ea typeface="SamsungOne 700" panose="020B0803030303020204" pitchFamily="34" charset="0"/>
                  </a:rPr>
                  <a:t>Chuyện</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gì</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sẽ</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xảy</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ra</a:t>
                </a:r>
                <a:r>
                  <a:rPr lang="en-US" sz="1600" dirty="0">
                    <a:solidFill>
                      <a:schemeClr val="bg1"/>
                    </a:solidFill>
                    <a:latin typeface="SamsungOne 700" panose="020B0803030303020204" pitchFamily="34" charset="0"/>
                    <a:ea typeface="SamsungOne 700" panose="020B0803030303020204" pitchFamily="34" charset="0"/>
                  </a:rPr>
                  <a:t>?</a:t>
                </a:r>
              </a:p>
            </p:txBody>
          </p:sp>
          <p:sp>
            <p:nvSpPr>
              <p:cNvPr id="33" name="타원 32">
                <a:extLst>
                  <a:ext uri="{FF2B5EF4-FFF2-40B4-BE49-F238E27FC236}">
                    <a16:creationId xmlns:a16="http://schemas.microsoft.com/office/drawing/2014/main" id="{193E809C-7F2E-40EB-B2EB-4FCEA5987FA1}"/>
                  </a:ext>
                </a:extLst>
              </p:cNvPr>
              <p:cNvSpPr/>
              <p:nvPr/>
            </p:nvSpPr>
            <p:spPr>
              <a:xfrm>
                <a:off x="4931670" y="4016591"/>
                <a:ext cx="647700" cy="647700"/>
              </a:xfrm>
              <a:prstGeom prst="ellipse">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5" name="그룹 24">
              <a:extLst>
                <a:ext uri="{FF2B5EF4-FFF2-40B4-BE49-F238E27FC236}">
                  <a16:creationId xmlns:a16="http://schemas.microsoft.com/office/drawing/2014/main" id="{46E25A71-1D1D-478C-B42C-DADB4F3B4BAF}"/>
                </a:ext>
              </a:extLst>
            </p:cNvPr>
            <p:cNvGrpSpPr/>
            <p:nvPr/>
          </p:nvGrpSpPr>
          <p:grpSpPr>
            <a:xfrm>
              <a:off x="1622904" y="4722631"/>
              <a:ext cx="3119438" cy="647700"/>
              <a:chOff x="1622904" y="4722631"/>
              <a:chExt cx="3119438" cy="647700"/>
            </a:xfrm>
          </p:grpSpPr>
          <p:sp>
            <p:nvSpPr>
              <p:cNvPr id="30" name="Pentagon 14">
                <a:extLst>
                  <a:ext uri="{FF2B5EF4-FFF2-40B4-BE49-F238E27FC236}">
                    <a16:creationId xmlns:a16="http://schemas.microsoft.com/office/drawing/2014/main" id="{5FA8BF0D-D09C-4487-9641-E48E0B9C97A0}"/>
                  </a:ext>
                </a:extLst>
              </p:cNvPr>
              <p:cNvSpPr/>
              <p:nvPr/>
            </p:nvSpPr>
            <p:spPr>
              <a:xfrm>
                <a:off x="1622904" y="4722631"/>
                <a:ext cx="2800350" cy="647700"/>
              </a:xfrm>
              <a:prstGeom prst="homePlate">
                <a:avLst>
                  <a:gd name="adj" fmla="val 0"/>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bg1"/>
                    </a:solidFill>
                    <a:latin typeface="SamsungOne 700" panose="020B0803030303020204" pitchFamily="34" charset="0"/>
                    <a:ea typeface="SamsungOne 700" panose="020B0803030303020204" pitchFamily="34" charset="0"/>
                  </a:rPr>
                  <a:t>Tại</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sao</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nó</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xảy</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ra</a:t>
                </a:r>
                <a:r>
                  <a:rPr lang="en-US" altLang="ko-KR" sz="1600" dirty="0">
                    <a:solidFill>
                      <a:schemeClr val="bg1"/>
                    </a:solidFill>
                    <a:latin typeface="SamsungOne 700" panose="020B0803030303020204" pitchFamily="34" charset="0"/>
                    <a:ea typeface="SamsungOne 700" panose="020B0803030303020204" pitchFamily="34" charset="0"/>
                  </a:rPr>
                  <a:t>?</a:t>
                </a:r>
                <a:endParaRPr lang="en-US" sz="1600" dirty="0">
                  <a:solidFill>
                    <a:schemeClr val="bg1"/>
                  </a:solidFill>
                  <a:latin typeface="SamsungOne 700" panose="020B0803030303020204" pitchFamily="34" charset="0"/>
                  <a:ea typeface="SamsungOne 700" panose="020B0803030303020204" pitchFamily="34" charset="0"/>
                </a:endParaRPr>
              </a:p>
            </p:txBody>
          </p:sp>
          <p:sp>
            <p:nvSpPr>
              <p:cNvPr id="31" name="타원 30">
                <a:extLst>
                  <a:ext uri="{FF2B5EF4-FFF2-40B4-BE49-F238E27FC236}">
                    <a16:creationId xmlns:a16="http://schemas.microsoft.com/office/drawing/2014/main" id="{1F3CB673-8001-483D-8F9B-1AF6FC2774C5}"/>
                  </a:ext>
                </a:extLst>
              </p:cNvPr>
              <p:cNvSpPr/>
              <p:nvPr/>
            </p:nvSpPr>
            <p:spPr>
              <a:xfrm>
                <a:off x="4094642" y="4722631"/>
                <a:ext cx="647700" cy="647700"/>
              </a:xfrm>
              <a:prstGeom prst="ellipse">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6" name="그룹 25">
              <a:extLst>
                <a:ext uri="{FF2B5EF4-FFF2-40B4-BE49-F238E27FC236}">
                  <a16:creationId xmlns:a16="http://schemas.microsoft.com/office/drawing/2014/main" id="{89ED90DE-5854-4649-A591-DF503E4FA7F7}"/>
                </a:ext>
              </a:extLst>
            </p:cNvPr>
            <p:cNvGrpSpPr/>
            <p:nvPr/>
          </p:nvGrpSpPr>
          <p:grpSpPr>
            <a:xfrm>
              <a:off x="1622904" y="5416765"/>
              <a:ext cx="2505389" cy="647700"/>
              <a:chOff x="1622904" y="5416765"/>
              <a:chExt cx="2505389" cy="647700"/>
            </a:xfrm>
          </p:grpSpPr>
          <p:sp>
            <p:nvSpPr>
              <p:cNvPr id="28" name="타원 27">
                <a:extLst>
                  <a:ext uri="{FF2B5EF4-FFF2-40B4-BE49-F238E27FC236}">
                    <a16:creationId xmlns:a16="http://schemas.microsoft.com/office/drawing/2014/main" id="{FCBD4DCB-D5E5-4142-B3A8-0366A469EBAC}"/>
                  </a:ext>
                </a:extLst>
              </p:cNvPr>
              <p:cNvSpPr/>
              <p:nvPr/>
            </p:nvSpPr>
            <p:spPr>
              <a:xfrm>
                <a:off x="3480593" y="5416765"/>
                <a:ext cx="647700" cy="647700"/>
              </a:xfrm>
              <a:prstGeom prst="ellipse">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Pentagon 10">
                <a:extLst>
                  <a:ext uri="{FF2B5EF4-FFF2-40B4-BE49-F238E27FC236}">
                    <a16:creationId xmlns:a16="http://schemas.microsoft.com/office/drawing/2014/main" id="{9E0F874E-42D0-4A0F-9DF0-209F9700FA9A}"/>
                  </a:ext>
                </a:extLst>
              </p:cNvPr>
              <p:cNvSpPr/>
              <p:nvPr/>
            </p:nvSpPr>
            <p:spPr>
              <a:xfrm>
                <a:off x="1622904" y="5416765"/>
                <a:ext cx="2152651" cy="647700"/>
              </a:xfrm>
              <a:prstGeom prst="homePlate">
                <a:avLst>
                  <a:gd name="adj" fmla="val 0"/>
                </a:avLst>
              </a:prstGeom>
              <a:solidFill>
                <a:srgbClr val="0043B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bg1"/>
                    </a:solidFill>
                    <a:latin typeface="SamsungOne 700" panose="020B0803030303020204" pitchFamily="34" charset="0"/>
                    <a:ea typeface="SamsungOne 700" panose="020B0803030303020204" pitchFamily="34" charset="0"/>
                  </a:rPr>
                  <a:t>Chuyện</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gì</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đã</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xảy</a:t>
                </a:r>
                <a:r>
                  <a:rPr lang="en-US" sz="1600" dirty="0">
                    <a:solidFill>
                      <a:schemeClr val="bg1"/>
                    </a:solidFill>
                    <a:latin typeface="SamsungOne 700" panose="020B0803030303020204" pitchFamily="34" charset="0"/>
                    <a:ea typeface="SamsungOne 700" panose="020B0803030303020204" pitchFamily="34" charset="0"/>
                  </a:rPr>
                  <a:t> </a:t>
                </a:r>
                <a:r>
                  <a:rPr lang="en-US" sz="1600" dirty="0" err="1">
                    <a:solidFill>
                      <a:schemeClr val="bg1"/>
                    </a:solidFill>
                    <a:latin typeface="SamsungOne 700" panose="020B0803030303020204" pitchFamily="34" charset="0"/>
                    <a:ea typeface="SamsungOne 700" panose="020B0803030303020204" pitchFamily="34" charset="0"/>
                  </a:rPr>
                  <a:t>ra</a:t>
                </a:r>
                <a:r>
                  <a:rPr lang="en-US" sz="1600" dirty="0">
                    <a:solidFill>
                      <a:schemeClr val="bg1"/>
                    </a:solidFill>
                    <a:latin typeface="SamsungOne 700" panose="020B0803030303020204" pitchFamily="34" charset="0"/>
                    <a:ea typeface="SamsungOne 700" panose="020B0803030303020204" pitchFamily="34" charset="0"/>
                  </a:rPr>
                  <a:t>?</a:t>
                </a:r>
              </a:p>
            </p:txBody>
          </p:sp>
        </p:grpSp>
        <p:sp>
          <p:nvSpPr>
            <p:cNvPr id="27" name="Rectangle 9">
              <a:extLst>
                <a:ext uri="{FF2B5EF4-FFF2-40B4-BE49-F238E27FC236}">
                  <a16:creationId xmlns:a16="http://schemas.microsoft.com/office/drawing/2014/main" id="{B4D372B9-F46A-42ED-ACD4-683EDD5019EE}"/>
                </a:ext>
              </a:extLst>
            </p:cNvPr>
            <p:cNvSpPr/>
            <p:nvPr/>
          </p:nvSpPr>
          <p:spPr>
            <a:xfrm>
              <a:off x="794230" y="3302217"/>
              <a:ext cx="914712" cy="2762248"/>
            </a:xfrm>
            <a:prstGeom prst="roundRect">
              <a:avLst>
                <a:gd name="adj" fmla="val 1130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 700" panose="020B0803030303020204" pitchFamily="34" charset="0"/>
                  <a:ea typeface="SamsungOne 700" panose="020B0803030303020204" pitchFamily="34" charset="0"/>
                </a:rPr>
                <a:t>Dữ</a:t>
              </a:r>
              <a:r>
                <a:rPr lang="en-US" sz="1600" dirty="0">
                  <a:solidFill>
                    <a:srgbClr val="0043B2"/>
                  </a:solidFill>
                  <a:latin typeface="SamsungOne 700" panose="020B0803030303020204" pitchFamily="34" charset="0"/>
                  <a:ea typeface="SamsungOne 700" panose="020B0803030303020204" pitchFamily="34" charset="0"/>
                </a:rPr>
                <a:t> </a:t>
              </a:r>
              <a:r>
                <a:rPr lang="en-US" sz="1600" dirty="0" err="1">
                  <a:solidFill>
                    <a:srgbClr val="0043B2"/>
                  </a:solidFill>
                  <a:latin typeface="SamsungOne 700" panose="020B0803030303020204" pitchFamily="34" charset="0"/>
                  <a:ea typeface="SamsungOne 700" panose="020B0803030303020204" pitchFamily="34" charset="0"/>
                </a:rPr>
                <a:t>liệu</a:t>
              </a:r>
              <a:endParaRPr lang="en-US" sz="1600" dirty="0">
                <a:solidFill>
                  <a:srgbClr val="0043B2"/>
                </a:solidFill>
                <a:latin typeface="SamsungOne 700" panose="020B0803030303020204" pitchFamily="34" charset="0"/>
                <a:ea typeface="SamsungOne 700" panose="020B0803030303020204" pitchFamily="34" charset="0"/>
              </a:endParaRPr>
            </a:p>
          </p:txBody>
        </p:sp>
      </p:grpSp>
    </p:spTree>
    <p:extLst>
      <p:ext uri="{BB962C8B-B14F-4D97-AF65-F5344CB8AC3E}">
        <p14:creationId xmlns:p14="http://schemas.microsoft.com/office/powerpoint/2010/main" val="1105156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vi-VN" altLang="ko-KR" dirty="0">
                <a:ea typeface="SamsungOneKorean 400" panose="020B0503030303020204" pitchFamily="50" charset="-127"/>
              </a:rPr>
              <a:t>Đường ống dữ liệu cho </a:t>
            </a:r>
            <a:r>
              <a:rPr lang="en-US" altLang="ko-KR" dirty="0">
                <a:ea typeface="SamsungOneKorean 400" panose="020B0503030303020204" pitchFamily="50" charset="-127"/>
              </a:rPr>
              <a:t>Big Data</a:t>
            </a: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14BA1E81-D9F8-4B1B-88FC-41DBA2B471EC}"/>
              </a:ext>
            </a:extLst>
          </p:cNvPr>
          <p:cNvGrpSpPr/>
          <p:nvPr/>
        </p:nvGrpSpPr>
        <p:grpSpPr>
          <a:xfrm>
            <a:off x="941703" y="2174866"/>
            <a:ext cx="8268972" cy="4033069"/>
            <a:chOff x="941703" y="2209156"/>
            <a:chExt cx="8268972" cy="4033069"/>
          </a:xfrm>
        </p:grpSpPr>
        <p:grpSp>
          <p:nvGrpSpPr>
            <p:cNvPr id="9" name="그룹 8">
              <a:extLst>
                <a:ext uri="{FF2B5EF4-FFF2-40B4-BE49-F238E27FC236}">
                  <a16:creationId xmlns:a16="http://schemas.microsoft.com/office/drawing/2014/main" id="{A2C26D51-0519-4A88-B01B-281D03875E01}"/>
                </a:ext>
              </a:extLst>
            </p:cNvPr>
            <p:cNvGrpSpPr/>
            <p:nvPr/>
          </p:nvGrpSpPr>
          <p:grpSpPr>
            <a:xfrm>
              <a:off x="2582022" y="2629857"/>
              <a:ext cx="1330129" cy="2532828"/>
              <a:chOff x="2258891" y="2994886"/>
              <a:chExt cx="1330129" cy="2532828"/>
            </a:xfrm>
          </p:grpSpPr>
          <p:grpSp>
            <p:nvGrpSpPr>
              <p:cNvPr id="91" name="그룹 90">
                <a:extLst>
                  <a:ext uri="{FF2B5EF4-FFF2-40B4-BE49-F238E27FC236}">
                    <a16:creationId xmlns:a16="http://schemas.microsoft.com/office/drawing/2014/main" id="{E2C85BA8-5397-40F5-AB7B-498168657FB0}"/>
                  </a:ext>
                </a:extLst>
              </p:cNvPr>
              <p:cNvGrpSpPr/>
              <p:nvPr/>
            </p:nvGrpSpPr>
            <p:grpSpPr>
              <a:xfrm>
                <a:off x="2258891" y="2994886"/>
                <a:ext cx="1330129" cy="2532828"/>
                <a:chOff x="878005" y="3940229"/>
                <a:chExt cx="1330129" cy="2532828"/>
              </a:xfrm>
            </p:grpSpPr>
            <p:sp>
              <p:nvSpPr>
                <p:cNvPr id="97" name="모서리가 둥근 직사각형 145">
                  <a:extLst>
                    <a:ext uri="{FF2B5EF4-FFF2-40B4-BE49-F238E27FC236}">
                      <a16:creationId xmlns:a16="http://schemas.microsoft.com/office/drawing/2014/main" id="{BB85BB79-C71A-4E15-A676-6AD17B169416}"/>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8" name="TextBox 97">
                  <a:extLst>
                    <a:ext uri="{FF2B5EF4-FFF2-40B4-BE49-F238E27FC236}">
                      <a16:creationId xmlns:a16="http://schemas.microsoft.com/office/drawing/2014/main" id="{4F3DD516-2C97-461A-AC5C-5931B110198E}"/>
                    </a:ext>
                  </a:extLst>
                </p:cNvPr>
                <p:cNvSpPr txBox="1"/>
                <p:nvPr/>
              </p:nvSpPr>
              <p:spPr>
                <a:xfrm>
                  <a:off x="1158057" y="3940229"/>
                  <a:ext cx="780984"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NHẬP</a:t>
                  </a:r>
                </a:p>
              </p:txBody>
            </p:sp>
          </p:grpSp>
          <p:grpSp>
            <p:nvGrpSpPr>
              <p:cNvPr id="92" name="그룹 91">
                <a:extLst>
                  <a:ext uri="{FF2B5EF4-FFF2-40B4-BE49-F238E27FC236}">
                    <a16:creationId xmlns:a16="http://schemas.microsoft.com/office/drawing/2014/main" id="{F5F0E3A7-6E99-4B84-901B-C3F7C02FEBEA}"/>
                  </a:ext>
                </a:extLst>
              </p:cNvPr>
              <p:cNvGrpSpPr/>
              <p:nvPr/>
            </p:nvGrpSpPr>
            <p:grpSpPr>
              <a:xfrm>
                <a:off x="2359220" y="3366173"/>
                <a:ext cx="1135821" cy="2044704"/>
                <a:chOff x="2365570" y="3366173"/>
                <a:chExt cx="1135821" cy="2044704"/>
              </a:xfrm>
            </p:grpSpPr>
            <p:sp>
              <p:nvSpPr>
                <p:cNvPr id="93" name="Rechteck 7">
                  <a:extLst>
                    <a:ext uri="{FF2B5EF4-FFF2-40B4-BE49-F238E27FC236}">
                      <a16:creationId xmlns:a16="http://schemas.microsoft.com/office/drawing/2014/main" id="{DC34DF73-BB29-4367-A64A-75D8750DED42}"/>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4" name="Rechteck 7">
                  <a:extLst>
                    <a:ext uri="{FF2B5EF4-FFF2-40B4-BE49-F238E27FC236}">
                      <a16:creationId xmlns:a16="http://schemas.microsoft.com/office/drawing/2014/main" id="{836BCFC0-18A2-4C3D-B331-D4B58F4AA633}"/>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5" name="Rechteck 7">
                  <a:extLst>
                    <a:ext uri="{FF2B5EF4-FFF2-40B4-BE49-F238E27FC236}">
                      <a16:creationId xmlns:a16="http://schemas.microsoft.com/office/drawing/2014/main" id="{A07F1E8A-93FC-45E4-9143-EC421E41478B}"/>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6" name="Rechteck 7">
                  <a:extLst>
                    <a:ext uri="{FF2B5EF4-FFF2-40B4-BE49-F238E27FC236}">
                      <a16:creationId xmlns:a16="http://schemas.microsoft.com/office/drawing/2014/main" id="{1F7BE717-F651-457F-A99B-F1D622A32E2F}"/>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36B658FB-5B18-4A3C-8657-7B1CEC7F7915}"/>
                </a:ext>
              </a:extLst>
            </p:cNvPr>
            <p:cNvGrpSpPr/>
            <p:nvPr/>
          </p:nvGrpSpPr>
          <p:grpSpPr>
            <a:xfrm>
              <a:off x="4238123" y="2629857"/>
              <a:ext cx="1330129" cy="2532828"/>
              <a:chOff x="3831073" y="2948172"/>
              <a:chExt cx="1330129" cy="2532828"/>
            </a:xfrm>
          </p:grpSpPr>
          <p:grpSp>
            <p:nvGrpSpPr>
              <p:cNvPr id="84" name="그룹 83">
                <a:extLst>
                  <a:ext uri="{FF2B5EF4-FFF2-40B4-BE49-F238E27FC236}">
                    <a16:creationId xmlns:a16="http://schemas.microsoft.com/office/drawing/2014/main" id="{0BC8A29C-8349-476C-A04B-3D1A5312468B}"/>
                  </a:ext>
                </a:extLst>
              </p:cNvPr>
              <p:cNvGrpSpPr/>
              <p:nvPr/>
            </p:nvGrpSpPr>
            <p:grpSpPr>
              <a:xfrm>
                <a:off x="3831073" y="2948172"/>
                <a:ext cx="1330129" cy="2532828"/>
                <a:chOff x="878005" y="3940229"/>
                <a:chExt cx="1330129" cy="2532828"/>
              </a:xfrm>
            </p:grpSpPr>
            <p:sp>
              <p:nvSpPr>
                <p:cNvPr id="89" name="모서리가 둥근 직사각형 156">
                  <a:extLst>
                    <a:ext uri="{FF2B5EF4-FFF2-40B4-BE49-F238E27FC236}">
                      <a16:creationId xmlns:a16="http://schemas.microsoft.com/office/drawing/2014/main" id="{6561D39F-790F-4083-A344-FD53471C2CBC}"/>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0" name="TextBox 89">
                  <a:extLst>
                    <a:ext uri="{FF2B5EF4-FFF2-40B4-BE49-F238E27FC236}">
                      <a16:creationId xmlns:a16="http://schemas.microsoft.com/office/drawing/2014/main" id="{ABBB5E7D-23C8-464A-B309-AF29525EA69C}"/>
                    </a:ext>
                  </a:extLst>
                </p:cNvPr>
                <p:cNvSpPr txBox="1"/>
                <p:nvPr/>
              </p:nvSpPr>
              <p:spPr>
                <a:xfrm>
                  <a:off x="949670" y="3940229"/>
                  <a:ext cx="1197764"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CHUYỂN ĐỔI </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(ETL)</a:t>
                  </a:r>
                </a:p>
              </p:txBody>
            </p:sp>
          </p:grpSp>
          <p:grpSp>
            <p:nvGrpSpPr>
              <p:cNvPr id="85" name="그룹 84">
                <a:extLst>
                  <a:ext uri="{FF2B5EF4-FFF2-40B4-BE49-F238E27FC236}">
                    <a16:creationId xmlns:a16="http://schemas.microsoft.com/office/drawing/2014/main" id="{B2B7BCD7-A62E-4E0B-B01D-9CDFDEA2A16B}"/>
                  </a:ext>
                </a:extLst>
              </p:cNvPr>
              <p:cNvGrpSpPr/>
              <p:nvPr/>
            </p:nvGrpSpPr>
            <p:grpSpPr>
              <a:xfrm>
                <a:off x="3941567" y="3499527"/>
                <a:ext cx="1123500" cy="1676339"/>
                <a:chOff x="3960617" y="3499527"/>
                <a:chExt cx="1123500" cy="1676339"/>
              </a:xfrm>
            </p:grpSpPr>
            <p:sp>
              <p:nvSpPr>
                <p:cNvPr id="86" name="Rechteck 7">
                  <a:extLst>
                    <a:ext uri="{FF2B5EF4-FFF2-40B4-BE49-F238E27FC236}">
                      <a16:creationId xmlns:a16="http://schemas.microsoft.com/office/drawing/2014/main" id="{0537C520-3AC6-4F54-BD70-0993E61CF5CB}"/>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87" name="Rechteck 7">
                  <a:extLst>
                    <a:ext uri="{FF2B5EF4-FFF2-40B4-BE49-F238E27FC236}">
                      <a16:creationId xmlns:a16="http://schemas.microsoft.com/office/drawing/2014/main" id="{767F16C9-05C8-4A8A-B645-1E3C50390691}"/>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8" name="Rechteck 7">
                  <a:extLst>
                    <a:ext uri="{FF2B5EF4-FFF2-40B4-BE49-F238E27FC236}">
                      <a16:creationId xmlns:a16="http://schemas.microsoft.com/office/drawing/2014/main" id="{AE61E150-4013-4D47-A4AF-38E5937AE944}"/>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grpSp>
          <p:nvGrpSpPr>
            <p:cNvPr id="11" name="그룹 10">
              <a:extLst>
                <a:ext uri="{FF2B5EF4-FFF2-40B4-BE49-F238E27FC236}">
                  <a16:creationId xmlns:a16="http://schemas.microsoft.com/office/drawing/2014/main" id="{5D37AA60-7139-4C0C-9360-63D635ED3EF0}"/>
                </a:ext>
              </a:extLst>
            </p:cNvPr>
            <p:cNvGrpSpPr/>
            <p:nvPr/>
          </p:nvGrpSpPr>
          <p:grpSpPr>
            <a:xfrm>
              <a:off x="941703" y="2633117"/>
              <a:ext cx="1335268" cy="2532828"/>
              <a:chOff x="823098" y="2704904"/>
              <a:chExt cx="1134080" cy="2532828"/>
            </a:xfrm>
          </p:grpSpPr>
          <p:grpSp>
            <p:nvGrpSpPr>
              <p:cNvPr id="75" name="그룹 74">
                <a:extLst>
                  <a:ext uri="{FF2B5EF4-FFF2-40B4-BE49-F238E27FC236}">
                    <a16:creationId xmlns:a16="http://schemas.microsoft.com/office/drawing/2014/main" id="{C8A22520-5EC9-41AD-9D22-7A7B037E7958}"/>
                  </a:ext>
                </a:extLst>
              </p:cNvPr>
              <p:cNvGrpSpPr/>
              <p:nvPr/>
            </p:nvGrpSpPr>
            <p:grpSpPr>
              <a:xfrm>
                <a:off x="823098" y="2704904"/>
                <a:ext cx="1134080" cy="2532828"/>
                <a:chOff x="870386" y="3940229"/>
                <a:chExt cx="1134080" cy="2532828"/>
              </a:xfrm>
            </p:grpSpPr>
            <p:sp>
              <p:nvSpPr>
                <p:cNvPr id="82" name="모서리가 둥근 직사각형 194">
                  <a:extLst>
                    <a:ext uri="{FF2B5EF4-FFF2-40B4-BE49-F238E27FC236}">
                      <a16:creationId xmlns:a16="http://schemas.microsoft.com/office/drawing/2014/main" id="{BC31304D-A810-4446-8060-980A5802C01A}"/>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3" name="TextBox 82">
                  <a:extLst>
                    <a:ext uri="{FF2B5EF4-FFF2-40B4-BE49-F238E27FC236}">
                      <a16:creationId xmlns:a16="http://schemas.microsoft.com/office/drawing/2014/main" id="{E876E001-1209-4C0E-B289-86EBB0AF5F04}"/>
                    </a:ext>
                  </a:extLst>
                </p:cNvPr>
                <p:cNvSpPr txBox="1"/>
                <p:nvPr/>
              </p:nvSpPr>
              <p:spPr>
                <a:xfrm>
                  <a:off x="963497" y="3940229"/>
                  <a:ext cx="947859" cy="246221"/>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NGUỒN DỮ LIỆU</a:t>
                  </a:r>
                  <a:endParaRPr kumimoji="1" lang="ko-KR" altLang="en-US" sz="1000" i="0" u="none" strike="noStrike" kern="0" cap="none" spc="0" normalizeH="0" baseline="0" noProof="0" dirty="0">
                    <a:ln>
                      <a:noFill/>
                    </a:ln>
                    <a:solidFill>
                      <a:srgbClr val="1F45BC"/>
                    </a:solidFill>
                    <a:effectLst/>
                    <a:uLnTx/>
                    <a:uFillTx/>
                    <a:latin typeface="SamsungOne 700" panose="020B0803030303020204" pitchFamily="34" charset="0"/>
                    <a:ea typeface="SamsungOneKorean 400" panose="020B0503030303020204" pitchFamily="50" charset="-127"/>
                  </a:endParaRPr>
                </a:p>
              </p:txBody>
            </p:sp>
          </p:grpSp>
          <p:grpSp>
            <p:nvGrpSpPr>
              <p:cNvPr id="76" name="그룹 75">
                <a:extLst>
                  <a:ext uri="{FF2B5EF4-FFF2-40B4-BE49-F238E27FC236}">
                    <a16:creationId xmlns:a16="http://schemas.microsoft.com/office/drawing/2014/main" id="{1EC42291-1BED-465D-88AA-F4A9E3F05EEB}"/>
                  </a:ext>
                </a:extLst>
              </p:cNvPr>
              <p:cNvGrpSpPr/>
              <p:nvPr/>
            </p:nvGrpSpPr>
            <p:grpSpPr>
              <a:xfrm>
                <a:off x="933528" y="3091260"/>
                <a:ext cx="924407" cy="1966810"/>
                <a:chOff x="933528" y="3060780"/>
                <a:chExt cx="924407" cy="1966810"/>
              </a:xfrm>
            </p:grpSpPr>
            <p:sp>
              <p:nvSpPr>
                <p:cNvPr id="77" name="Rechteck 7">
                  <a:extLst>
                    <a:ext uri="{FF2B5EF4-FFF2-40B4-BE49-F238E27FC236}">
                      <a16:creationId xmlns:a16="http://schemas.microsoft.com/office/drawing/2014/main" id="{F9BCC33E-4DDC-448D-8D06-D3FA6136FA04}"/>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78" name="Rechteck 7">
                  <a:extLst>
                    <a:ext uri="{FF2B5EF4-FFF2-40B4-BE49-F238E27FC236}">
                      <a16:creationId xmlns:a16="http://schemas.microsoft.com/office/drawing/2014/main" id="{0024CA8D-5085-4EE1-9201-1C63BC4FE1F9}"/>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79" name="Rechteck 7">
                  <a:extLst>
                    <a:ext uri="{FF2B5EF4-FFF2-40B4-BE49-F238E27FC236}">
                      <a16:creationId xmlns:a16="http://schemas.microsoft.com/office/drawing/2014/main" id="{8DFE1317-CA39-4BE0-9FD1-1601B7849DE7}"/>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0" name="Rechteck 7">
                  <a:extLst>
                    <a:ext uri="{FF2B5EF4-FFF2-40B4-BE49-F238E27FC236}">
                      <a16:creationId xmlns:a16="http://schemas.microsoft.com/office/drawing/2014/main" id="{43B46361-10A2-46A0-B55F-21B5609A542F}"/>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1" name="Rechteck 7">
                  <a:extLst>
                    <a:ext uri="{FF2B5EF4-FFF2-40B4-BE49-F238E27FC236}">
                      <a16:creationId xmlns:a16="http://schemas.microsoft.com/office/drawing/2014/main" id="{D61F7BE8-B28A-44A1-BD92-662526AC52DC}"/>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grpSp>
          <p:nvGrpSpPr>
            <p:cNvPr id="12" name="그룹 11">
              <a:extLst>
                <a:ext uri="{FF2B5EF4-FFF2-40B4-BE49-F238E27FC236}">
                  <a16:creationId xmlns:a16="http://schemas.microsoft.com/office/drawing/2014/main" id="{D1D0489B-5999-4FD8-9F76-5B2300E0640D}"/>
                </a:ext>
              </a:extLst>
            </p:cNvPr>
            <p:cNvGrpSpPr/>
            <p:nvPr/>
          </p:nvGrpSpPr>
          <p:grpSpPr>
            <a:xfrm>
              <a:off x="5871858" y="2629857"/>
              <a:ext cx="1330129" cy="2075730"/>
              <a:chOff x="5881383" y="2850744"/>
              <a:chExt cx="1330129" cy="2075730"/>
            </a:xfrm>
          </p:grpSpPr>
          <p:grpSp>
            <p:nvGrpSpPr>
              <p:cNvPr id="61" name="그룹 60">
                <a:extLst>
                  <a:ext uri="{FF2B5EF4-FFF2-40B4-BE49-F238E27FC236}">
                    <a16:creationId xmlns:a16="http://schemas.microsoft.com/office/drawing/2014/main" id="{D2C4CCC3-3E3E-472D-842B-252DA5B59F42}"/>
                  </a:ext>
                </a:extLst>
              </p:cNvPr>
              <p:cNvGrpSpPr/>
              <p:nvPr/>
            </p:nvGrpSpPr>
            <p:grpSpPr>
              <a:xfrm>
                <a:off x="5881383" y="2850744"/>
                <a:ext cx="1330129" cy="2075730"/>
                <a:chOff x="878005" y="3940229"/>
                <a:chExt cx="1330129" cy="2075730"/>
              </a:xfrm>
            </p:grpSpPr>
            <p:sp>
              <p:nvSpPr>
                <p:cNvPr id="73" name="모서리가 둥근 직사각형 175">
                  <a:extLst>
                    <a:ext uri="{FF2B5EF4-FFF2-40B4-BE49-F238E27FC236}">
                      <a16:creationId xmlns:a16="http://schemas.microsoft.com/office/drawing/2014/main" id="{3E37BB90-CD0B-4F53-AFE9-007239864181}"/>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4" name="TextBox 73">
                  <a:extLst>
                    <a:ext uri="{FF2B5EF4-FFF2-40B4-BE49-F238E27FC236}">
                      <a16:creationId xmlns:a16="http://schemas.microsoft.com/office/drawing/2014/main" id="{526DE92A-09AA-42CB-B039-C59B0B50790A}"/>
                    </a:ext>
                  </a:extLst>
                </p:cNvPr>
                <p:cNvSpPr txBox="1"/>
                <p:nvPr/>
              </p:nvSpPr>
              <p:spPr>
                <a:xfrm>
                  <a:off x="981846" y="3940229"/>
                  <a:ext cx="1074333"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PHÂN TÍCH</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62" name="그룹 61">
                <a:extLst>
                  <a:ext uri="{FF2B5EF4-FFF2-40B4-BE49-F238E27FC236}">
                    <a16:creationId xmlns:a16="http://schemas.microsoft.com/office/drawing/2014/main" id="{2820B41B-EA14-49B1-B2D3-C5A76421D1EA}"/>
                  </a:ext>
                </a:extLst>
              </p:cNvPr>
              <p:cNvGrpSpPr/>
              <p:nvPr/>
            </p:nvGrpSpPr>
            <p:grpSpPr>
              <a:xfrm>
                <a:off x="5902079" y="3097054"/>
                <a:ext cx="1236802" cy="1790425"/>
                <a:chOff x="5902079" y="3236754"/>
                <a:chExt cx="1236802" cy="1790425"/>
              </a:xfrm>
            </p:grpSpPr>
            <p:sp>
              <p:nvSpPr>
                <p:cNvPr id="63" name="Rechteck 8">
                  <a:extLst>
                    <a:ext uri="{FF2B5EF4-FFF2-40B4-BE49-F238E27FC236}">
                      <a16:creationId xmlns:a16="http://schemas.microsoft.com/office/drawing/2014/main" id="{4A2C9759-47AB-4A8E-867D-1A4C2AC31826}"/>
                    </a:ext>
                  </a:extLst>
                </p:cNvPr>
                <p:cNvSpPr/>
                <p:nvPr/>
              </p:nvSpPr>
              <p:spPr>
                <a:xfrm>
                  <a:off x="6349532" y="3236754"/>
                  <a:ext cx="785843" cy="586495"/>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Thời</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gian</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thực</a:t>
                  </a:r>
                  <a:endPar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4" name="Rechteck 8">
                  <a:extLst>
                    <a:ext uri="{FF2B5EF4-FFF2-40B4-BE49-F238E27FC236}">
                      <a16:creationId xmlns:a16="http://schemas.microsoft.com/office/drawing/2014/main" id="{23C508C6-558A-41E5-89D2-A4989FAB4125}"/>
                    </a:ext>
                  </a:extLst>
                </p:cNvPr>
                <p:cNvSpPr/>
                <p:nvPr/>
              </p:nvSpPr>
              <p:spPr>
                <a:xfrm>
                  <a:off x="6352917" y="3966730"/>
                  <a:ext cx="785964" cy="558705"/>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Chế</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độ</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hàng</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loạt</a:t>
                  </a:r>
                  <a:endPar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5" name="Rechteck 8">
                  <a:extLst>
                    <a:ext uri="{FF2B5EF4-FFF2-40B4-BE49-F238E27FC236}">
                      <a16:creationId xmlns:a16="http://schemas.microsoft.com/office/drawing/2014/main" id="{746F9DA4-2CC9-462B-A9BC-3EE884832640}"/>
                    </a:ext>
                  </a:extLst>
                </p:cNvPr>
                <p:cNvSpPr/>
                <p:nvPr/>
              </p:nvSpPr>
              <p:spPr>
                <a:xfrm>
                  <a:off x="6352302" y="461621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lvl="0" algn="ctr" defTabSz="914145" fontAlgn="base" latinLnBrk="1">
                    <a:spcBef>
                      <a:spcPct val="0"/>
                    </a:spcBef>
                    <a:spcAft>
                      <a:spcPct val="0"/>
                    </a:spcAft>
                    <a:defRPr/>
                  </a:pPr>
                  <a:r>
                    <a:rPr kumimoji="1" lang="vi-VN" altLang="ko-KR" sz="900" kern="0" dirty="0">
                      <a:solidFill>
                        <a:srgbClr val="1F45BC"/>
                      </a:solidFill>
                      <a:latin typeface="SamsungOne-600" panose="020B0703030303020204"/>
                      <a:ea typeface="SamsungOne-600C" panose="020B0706030303020204" pitchFamily="34" charset="0"/>
                      <a:cs typeface="Calibri Light"/>
                    </a:rPr>
                    <a:t>Truy vấn tương tác</a:t>
                  </a:r>
                  <a:endParaRPr kumimoji="1" lang="en-US" altLang="ko-KR" sz="900" kern="0" dirty="0">
                    <a:solidFill>
                      <a:srgbClr val="1F45BC"/>
                    </a:solidFill>
                    <a:latin typeface="SamsungOne-600" panose="020B0703030303020204"/>
                    <a:ea typeface="SamsungOne-600C" panose="020B0706030303020204" pitchFamily="34" charset="0"/>
                    <a:cs typeface="Calibri Light"/>
                  </a:endParaRPr>
                </a:p>
                <a:p>
                  <a:pPr lvl="0" algn="ctr" defTabSz="914145" fontAlgn="base" latinLnBrk="1">
                    <a:spcBef>
                      <a:spcPct val="0"/>
                    </a:spcBef>
                    <a:spcAft>
                      <a:spcPct val="0"/>
                    </a:spcAf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66" name="그룹 65">
                  <a:extLst>
                    <a:ext uri="{FF2B5EF4-FFF2-40B4-BE49-F238E27FC236}">
                      <a16:creationId xmlns:a16="http://schemas.microsoft.com/office/drawing/2014/main" id="{5BE74B50-B3FE-4D32-8B86-E5A7D320E670}"/>
                    </a:ext>
                  </a:extLst>
                </p:cNvPr>
                <p:cNvGrpSpPr/>
                <p:nvPr/>
              </p:nvGrpSpPr>
              <p:grpSpPr>
                <a:xfrm>
                  <a:off x="5902079" y="3426926"/>
                  <a:ext cx="454458" cy="309198"/>
                  <a:chOff x="5859214" y="3441215"/>
                  <a:chExt cx="454458" cy="309198"/>
                </a:xfrm>
              </p:grpSpPr>
              <p:sp>
                <p:nvSpPr>
                  <p:cNvPr id="71" name="모서리가 둥근 직사각형 14">
                    <a:extLst>
                      <a:ext uri="{FF2B5EF4-FFF2-40B4-BE49-F238E27FC236}">
                        <a16:creationId xmlns:a16="http://schemas.microsoft.com/office/drawing/2014/main" id="{F3D13549-D192-4C4A-B495-6963FFD22136}"/>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2" name="직사각형 71">
                    <a:extLst>
                      <a:ext uri="{FF2B5EF4-FFF2-40B4-BE49-F238E27FC236}">
                        <a16:creationId xmlns:a16="http://schemas.microsoft.com/office/drawing/2014/main" id="{8E5D68E2-E58F-4714-82AA-CEE6B7191F10}"/>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tốc</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độ</a:t>
                    </a:r>
                    <a:endParaRPr kumimoji="1" lang="en-US" altLang="ko-KR" sz="700" kern="0" dirty="0">
                      <a:solidFill>
                        <a:schemeClr val="bg1"/>
                      </a:solidFill>
                      <a:latin typeface="SamsungOne-600" panose="020B0703030303020204"/>
                      <a:ea typeface="SamsungOne-600C" panose="020B0706030303020204" pitchFamily="34" charset="0"/>
                    </a:endParaRPr>
                  </a:p>
                </p:txBody>
              </p:sp>
            </p:grpSp>
            <p:grpSp>
              <p:nvGrpSpPr>
                <p:cNvPr id="67" name="그룹 66">
                  <a:extLst>
                    <a:ext uri="{FF2B5EF4-FFF2-40B4-BE49-F238E27FC236}">
                      <a16:creationId xmlns:a16="http://schemas.microsoft.com/office/drawing/2014/main" id="{F3F48422-06C6-4B94-9E73-50F0CC34F657}"/>
                    </a:ext>
                  </a:extLst>
                </p:cNvPr>
                <p:cNvGrpSpPr/>
                <p:nvPr/>
              </p:nvGrpSpPr>
              <p:grpSpPr>
                <a:xfrm>
                  <a:off x="5910850" y="4285167"/>
                  <a:ext cx="454458" cy="309198"/>
                  <a:chOff x="5859214" y="3477732"/>
                  <a:chExt cx="454458" cy="309198"/>
                </a:xfrm>
              </p:grpSpPr>
              <p:sp>
                <p:nvSpPr>
                  <p:cNvPr id="69" name="모서리가 둥근 직사각형 205">
                    <a:extLst>
                      <a:ext uri="{FF2B5EF4-FFF2-40B4-BE49-F238E27FC236}">
                        <a16:creationId xmlns:a16="http://schemas.microsoft.com/office/drawing/2014/main" id="{D9BB0BDD-3BE3-4991-9D74-1139259EEDAE}"/>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0" name="직사각형 69">
                    <a:extLst>
                      <a:ext uri="{FF2B5EF4-FFF2-40B4-BE49-F238E27FC236}">
                        <a16:creationId xmlns:a16="http://schemas.microsoft.com/office/drawing/2014/main" id="{7B0EA486-922C-4970-AC92-3F9709A7E3CF}"/>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Batch</a:t>
                    </a:r>
                  </a:p>
                </p:txBody>
              </p:sp>
            </p:grpSp>
            <p:cxnSp>
              <p:nvCxnSpPr>
                <p:cNvPr id="68" name="직선 연결선 67">
                  <a:extLst>
                    <a:ext uri="{FF2B5EF4-FFF2-40B4-BE49-F238E27FC236}">
                      <a16:creationId xmlns:a16="http://schemas.microsoft.com/office/drawing/2014/main" id="{F6DF4AC2-B63F-442A-B719-55CE917E9E3F}"/>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13" name="오른쪽 화살표 24">
              <a:extLst>
                <a:ext uri="{FF2B5EF4-FFF2-40B4-BE49-F238E27FC236}">
                  <a16:creationId xmlns:a16="http://schemas.microsoft.com/office/drawing/2014/main" id="{31AE1660-82B8-4406-8DB0-DA0DD8DC2911}"/>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오른쪽 화살표 290">
              <a:extLst>
                <a:ext uri="{FF2B5EF4-FFF2-40B4-BE49-F238E27FC236}">
                  <a16:creationId xmlns:a16="http://schemas.microsoft.com/office/drawing/2014/main" id="{7F625413-4082-4EC4-86AC-FA4BD57D2713}"/>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오른쪽 화살표 291">
              <a:extLst>
                <a:ext uri="{FF2B5EF4-FFF2-40B4-BE49-F238E27FC236}">
                  <a16:creationId xmlns:a16="http://schemas.microsoft.com/office/drawing/2014/main" id="{AEE19EBE-3ABB-44A1-AC5E-15512BB308AB}"/>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6" name="그룹 15">
              <a:extLst>
                <a:ext uri="{FF2B5EF4-FFF2-40B4-BE49-F238E27FC236}">
                  <a16:creationId xmlns:a16="http://schemas.microsoft.com/office/drawing/2014/main" id="{110043A1-7439-41DC-A4C1-ACFA70ED5C1B}"/>
                </a:ext>
              </a:extLst>
            </p:cNvPr>
            <p:cNvGrpSpPr/>
            <p:nvPr/>
          </p:nvGrpSpPr>
          <p:grpSpPr>
            <a:xfrm>
              <a:off x="946194" y="2209156"/>
              <a:ext cx="7901982" cy="361836"/>
              <a:chOff x="955719" y="2363368"/>
              <a:chExt cx="7901982" cy="361836"/>
            </a:xfrm>
          </p:grpSpPr>
          <p:sp>
            <p:nvSpPr>
              <p:cNvPr id="57" name="AutoShape 137">
                <a:extLst>
                  <a:ext uri="{FF2B5EF4-FFF2-40B4-BE49-F238E27FC236}">
                    <a16:creationId xmlns:a16="http://schemas.microsoft.com/office/drawing/2014/main" id="{0BF48313-79FC-4122-A00E-A1FB03D0C1AB}"/>
                  </a:ext>
                </a:extLst>
              </p:cNvPr>
              <p:cNvSpPr>
                <a:spLocks noChangeArrowheads="1"/>
              </p:cNvSpPr>
              <p:nvPr/>
            </p:nvSpPr>
            <p:spPr bwMode="auto">
              <a:xfrm>
                <a:off x="5864295" y="2363368"/>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err="1">
                    <a:ln>
                      <a:noFill/>
                    </a:ln>
                    <a:solidFill>
                      <a:srgbClr val="FFFFFF"/>
                    </a:solidFill>
                    <a:effectLst/>
                    <a:uLnTx/>
                    <a:uFillTx/>
                    <a:latin typeface="SamsungOne 700" panose="020B0803030303020204" pitchFamily="34" charset="0"/>
                    <a:ea typeface="SamsungOne 700" panose="020B0803030303020204" pitchFamily="34" charset="0"/>
                  </a:rPr>
                  <a:t>Phân</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tích</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Big Data</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58" name="AutoShape 136">
                <a:extLst>
                  <a:ext uri="{FF2B5EF4-FFF2-40B4-BE49-F238E27FC236}">
                    <a16:creationId xmlns:a16="http://schemas.microsoft.com/office/drawing/2014/main" id="{31F8BAA0-4C64-46D8-8D1B-1005BBC0BB9F}"/>
                  </a:ext>
                </a:extLst>
              </p:cNvPr>
              <p:cNvSpPr>
                <a:spLocks noChangeArrowheads="1"/>
              </p:cNvSpPr>
              <p:nvPr/>
            </p:nvSpPr>
            <p:spPr bwMode="auto">
              <a:xfrm>
                <a:off x="955719" y="2363368"/>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vi-VN" altLang="ko-KR" sz="984" kern="0" dirty="0">
                    <a:solidFill>
                      <a:srgbClr val="FFFFFF"/>
                    </a:solidFill>
                    <a:latin typeface="SamsungOne 700" panose="020B0803030303020204" pitchFamily="34" charset="0"/>
                    <a:ea typeface="SamsungOne 700" panose="020B0803030303020204" pitchFamily="34" charset="0"/>
                  </a:rPr>
                  <a:t>Nhập và lưu trữ </a:t>
                </a:r>
                <a:r>
                  <a:rPr kumimoji="1" lang="en-US" altLang="ko-KR" sz="984" kern="0" dirty="0">
                    <a:solidFill>
                      <a:srgbClr val="FFFFFF"/>
                    </a:solidFill>
                    <a:latin typeface="SamsungOne 700" panose="020B0803030303020204" pitchFamily="34" charset="0"/>
                    <a:ea typeface="SamsungOne 700" panose="020B0803030303020204" pitchFamily="34" charset="0"/>
                  </a:rPr>
                  <a:t>Big Data</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59" name="AutoShape 136">
                <a:extLst>
                  <a:ext uri="{FF2B5EF4-FFF2-40B4-BE49-F238E27FC236}">
                    <a16:creationId xmlns:a16="http://schemas.microsoft.com/office/drawing/2014/main" id="{F590FF3E-C1ED-4611-8B71-E6B1FAD19BAA}"/>
                  </a:ext>
                </a:extLst>
              </p:cNvPr>
              <p:cNvSpPr>
                <a:spLocks noChangeArrowheads="1"/>
              </p:cNvSpPr>
              <p:nvPr/>
            </p:nvSpPr>
            <p:spPr bwMode="auto">
              <a:xfrm>
                <a:off x="4247648" y="2363368"/>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err="1">
                    <a:ln>
                      <a:noFill/>
                    </a:ln>
                    <a:solidFill>
                      <a:srgbClr val="FFFFFF"/>
                    </a:solidFill>
                    <a:effectLst/>
                    <a:uLnTx/>
                    <a:uFillTx/>
                    <a:latin typeface="SamsungOne 700" panose="020B0803030303020204" pitchFamily="34" charset="0"/>
                    <a:ea typeface="SamsungOne 700" panose="020B0803030303020204" pitchFamily="34" charset="0"/>
                  </a:rPr>
                  <a:t>Tiền</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xử</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lý</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60" name="AutoShape 139">
                <a:extLst>
                  <a:ext uri="{FF2B5EF4-FFF2-40B4-BE49-F238E27FC236}">
                    <a16:creationId xmlns:a16="http://schemas.microsoft.com/office/drawing/2014/main" id="{ED0D1D9A-AF5A-488A-AB9F-D2CE8294FC74}"/>
                  </a:ext>
                </a:extLst>
              </p:cNvPr>
              <p:cNvSpPr>
                <a:spLocks noChangeArrowheads="1"/>
              </p:cNvSpPr>
              <p:nvPr/>
            </p:nvSpPr>
            <p:spPr bwMode="auto">
              <a:xfrm>
                <a:off x="7527572" y="2363368"/>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Mô</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hình</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hóa</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dữ</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liệu</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học</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máy</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grpSp>
        <p:grpSp>
          <p:nvGrpSpPr>
            <p:cNvPr id="17" name="그룹 16">
              <a:extLst>
                <a:ext uri="{FF2B5EF4-FFF2-40B4-BE49-F238E27FC236}">
                  <a16:creationId xmlns:a16="http://schemas.microsoft.com/office/drawing/2014/main" id="{17EDBD16-04B8-4AAF-BC29-3410E72E3B05}"/>
                </a:ext>
              </a:extLst>
            </p:cNvPr>
            <p:cNvGrpSpPr/>
            <p:nvPr/>
          </p:nvGrpSpPr>
          <p:grpSpPr>
            <a:xfrm>
              <a:off x="2594894" y="5414486"/>
              <a:ext cx="3009598" cy="656393"/>
              <a:chOff x="2604419" y="5519261"/>
              <a:chExt cx="3009598" cy="656393"/>
            </a:xfrm>
          </p:grpSpPr>
          <p:sp>
            <p:nvSpPr>
              <p:cNvPr id="49" name="모서리가 둥근 직사각형 26">
                <a:extLst>
                  <a:ext uri="{FF2B5EF4-FFF2-40B4-BE49-F238E27FC236}">
                    <a16:creationId xmlns:a16="http://schemas.microsoft.com/office/drawing/2014/main" id="{818FD5DF-D8B0-4AA8-AA8C-188EEF0C28EB}"/>
                  </a:ext>
                </a:extLst>
              </p:cNvPr>
              <p:cNvSpPr/>
              <p:nvPr/>
            </p:nvSpPr>
            <p:spPr>
              <a:xfrm>
                <a:off x="2604419"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0" name="그룹 49">
                <a:extLst>
                  <a:ext uri="{FF2B5EF4-FFF2-40B4-BE49-F238E27FC236}">
                    <a16:creationId xmlns:a16="http://schemas.microsoft.com/office/drawing/2014/main" id="{13F9B812-ACC8-40A3-92AD-D33D525BC53D}"/>
                  </a:ext>
                </a:extLst>
              </p:cNvPr>
              <p:cNvGrpSpPr/>
              <p:nvPr/>
            </p:nvGrpSpPr>
            <p:grpSpPr>
              <a:xfrm>
                <a:off x="2716908" y="5608346"/>
                <a:ext cx="2784620" cy="286557"/>
                <a:chOff x="2661832" y="5574200"/>
                <a:chExt cx="2784620" cy="286557"/>
              </a:xfrm>
            </p:grpSpPr>
            <p:sp>
              <p:nvSpPr>
                <p:cNvPr id="52" name="Rechteck 12">
                  <a:extLst>
                    <a:ext uri="{FF2B5EF4-FFF2-40B4-BE49-F238E27FC236}">
                      <a16:creationId xmlns:a16="http://schemas.microsoft.com/office/drawing/2014/main" id="{102AAFF1-422C-4121-9BD3-C804FE86AECA}"/>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53" name="Rechteck 12">
                  <a:extLst>
                    <a:ext uri="{FF2B5EF4-FFF2-40B4-BE49-F238E27FC236}">
                      <a16:creationId xmlns:a16="http://schemas.microsoft.com/office/drawing/2014/main" id="{F5500CBC-BF9D-4E6F-9A8F-040EFAE8C89D}"/>
                    </a:ext>
                  </a:extLst>
                </p:cNvPr>
                <p:cNvSpPr/>
                <p:nvPr/>
              </p:nvSpPr>
              <p:spPr>
                <a:xfrm>
                  <a:off x="2661832" y="5575154"/>
                  <a:ext cx="454559"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54" name="Rechteck 12">
                  <a:extLst>
                    <a:ext uri="{FF2B5EF4-FFF2-40B4-BE49-F238E27FC236}">
                      <a16:creationId xmlns:a16="http://schemas.microsoft.com/office/drawing/2014/main" id="{9D05C37F-ED21-40D7-9770-344876C5078D}"/>
                    </a:ext>
                  </a:extLst>
                </p:cNvPr>
                <p:cNvSpPr/>
                <p:nvPr/>
              </p:nvSpPr>
              <p:spPr>
                <a:xfrm>
                  <a:off x="4106216" y="5574200"/>
                  <a:ext cx="738733"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CSDL trong bộ</a:t>
                  </a:r>
                  <a:r>
                    <a:rPr kumimoji="1" lang="de-DE" sz="80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nhớ</a:t>
                  </a:r>
                  <a:endPar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5" name="Rechteck 12">
                  <a:extLst>
                    <a:ext uri="{FF2B5EF4-FFF2-40B4-BE49-F238E27FC236}">
                      <a16:creationId xmlns:a16="http://schemas.microsoft.com/office/drawing/2014/main" id="{58E015AE-3DA3-4085-97B3-49619377BBA4}"/>
                    </a:ext>
                  </a:extLst>
                </p:cNvPr>
                <p:cNvSpPr/>
                <p:nvPr/>
              </p:nvSpPr>
              <p:spPr>
                <a:xfrm>
                  <a:off x="487479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56" name="Rechteck 12">
                  <a:extLst>
                    <a:ext uri="{FF2B5EF4-FFF2-40B4-BE49-F238E27FC236}">
                      <a16:creationId xmlns:a16="http://schemas.microsoft.com/office/drawing/2014/main" id="{8DF29988-F3FA-4F3C-9229-057F96F56BB0}"/>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51" name="TextBox 50">
                <a:extLst>
                  <a:ext uri="{FF2B5EF4-FFF2-40B4-BE49-F238E27FC236}">
                    <a16:creationId xmlns:a16="http://schemas.microsoft.com/office/drawing/2014/main" id="{45C5AC9B-B8F6-4177-9A98-E73D0DA81416}"/>
                  </a:ext>
                </a:extLst>
              </p:cNvPr>
              <p:cNvSpPr txBox="1"/>
              <p:nvPr/>
            </p:nvSpPr>
            <p:spPr>
              <a:xfrm>
                <a:off x="2716908" y="5944822"/>
                <a:ext cx="2722220" cy="230832"/>
              </a:xfrm>
              <a:prstGeom prst="rect">
                <a:avLst/>
              </a:prstGeom>
              <a:noFill/>
              <a:ln>
                <a:noFill/>
              </a:ln>
            </p:spPr>
            <p:txBody>
              <a:bodyPr wrap="none" rtlCol="0">
                <a:spAutoFit/>
              </a:bodyPr>
              <a:lstStyle/>
              <a:p>
                <a:pPr lvl="0" defTabSz="914400" fontAlgn="base" latinLnBrk="1">
                  <a:spcBef>
                    <a:spcPct val="0"/>
                  </a:spcBef>
                  <a:spcAft>
                    <a:spcPct val="0"/>
                  </a:spcAft>
                  <a:defRPr/>
                </a:pPr>
                <a:r>
                  <a:rPr kumimoji="1" lang="vi-VN" altLang="ko-KR" sz="900" kern="0" dirty="0">
                    <a:solidFill>
                      <a:srgbClr val="1F45BC"/>
                    </a:solidFill>
                    <a:latin typeface="SamsungOne-600" panose="020B0703030303020204"/>
                    <a:ea typeface="SamsungOne-600C" panose="020B0706030303020204" pitchFamily="34" charset="0"/>
                    <a:cs typeface="Calibri Light"/>
                  </a:rPr>
                  <a:t>TẦNG LƯU TRỮ DỮ LIỆU (Hồ dữ liệu doanh nghiệp)</a:t>
                </a:r>
                <a:endParaRPr kumimoji="1" lang="en-US" altLang="ko-KR" sz="900" kern="0" dirty="0">
                  <a:solidFill>
                    <a:srgbClr val="1F45BC"/>
                  </a:solidFill>
                  <a:latin typeface="SamsungOne-600" panose="020B0703030303020204"/>
                  <a:ea typeface="SamsungOne-600C" panose="020B0706030303020204" pitchFamily="34" charset="0"/>
                  <a:cs typeface="Calibri Light"/>
                </a:endParaRPr>
              </a:p>
            </p:txBody>
          </p:sp>
        </p:grpSp>
        <p:grpSp>
          <p:nvGrpSpPr>
            <p:cNvPr id="18" name="그룹 17">
              <a:extLst>
                <a:ext uri="{FF2B5EF4-FFF2-40B4-BE49-F238E27FC236}">
                  <a16:creationId xmlns:a16="http://schemas.microsoft.com/office/drawing/2014/main" id="{E0351AB4-126E-42D8-BD58-DA7CC7548286}"/>
                </a:ext>
              </a:extLst>
            </p:cNvPr>
            <p:cNvGrpSpPr/>
            <p:nvPr/>
          </p:nvGrpSpPr>
          <p:grpSpPr>
            <a:xfrm>
              <a:off x="5861559" y="5414486"/>
              <a:ext cx="3009598" cy="691282"/>
              <a:chOff x="5871084" y="5519261"/>
              <a:chExt cx="3009598" cy="691282"/>
            </a:xfrm>
          </p:grpSpPr>
          <p:sp>
            <p:nvSpPr>
              <p:cNvPr id="42" name="모서리가 둥근 직사각형 303">
                <a:extLst>
                  <a:ext uri="{FF2B5EF4-FFF2-40B4-BE49-F238E27FC236}">
                    <a16:creationId xmlns:a16="http://schemas.microsoft.com/office/drawing/2014/main" id="{872AB49F-D1E9-400D-BD99-BC4CBBF3715A}"/>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3" name="TextBox 42">
                <a:extLst>
                  <a:ext uri="{FF2B5EF4-FFF2-40B4-BE49-F238E27FC236}">
                    <a16:creationId xmlns:a16="http://schemas.microsoft.com/office/drawing/2014/main" id="{3E6A9AC7-D653-46EC-90F7-250D9032793F}"/>
                  </a:ext>
                </a:extLst>
              </p:cNvPr>
              <p:cNvSpPr txBox="1"/>
              <p:nvPr/>
            </p:nvSpPr>
            <p:spPr>
              <a:xfrm>
                <a:off x="6895249" y="5979711"/>
                <a:ext cx="976549"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LỚP TRÌNH BÀY</a:t>
                </a:r>
              </a:p>
            </p:txBody>
          </p:sp>
          <p:grpSp>
            <p:nvGrpSpPr>
              <p:cNvPr id="44" name="그룹 43">
                <a:extLst>
                  <a:ext uri="{FF2B5EF4-FFF2-40B4-BE49-F238E27FC236}">
                    <a16:creationId xmlns:a16="http://schemas.microsoft.com/office/drawing/2014/main" id="{E7C1511D-3312-4EDB-94FB-97F38CA2E998}"/>
                  </a:ext>
                </a:extLst>
              </p:cNvPr>
              <p:cNvGrpSpPr/>
              <p:nvPr/>
            </p:nvGrpSpPr>
            <p:grpSpPr>
              <a:xfrm>
                <a:off x="5982561" y="5589123"/>
                <a:ext cx="2798540" cy="325003"/>
                <a:chOff x="6200750" y="6382965"/>
                <a:chExt cx="2766586" cy="325003"/>
              </a:xfrm>
            </p:grpSpPr>
            <p:sp>
              <p:nvSpPr>
                <p:cNvPr id="45" name="Rechteck 7">
                  <a:extLst>
                    <a:ext uri="{FF2B5EF4-FFF2-40B4-BE49-F238E27FC236}">
                      <a16:creationId xmlns:a16="http://schemas.microsoft.com/office/drawing/2014/main" id="{7DAD2303-A873-4A3C-8EE5-D6E371E72548}"/>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6" name="Rechteck 7">
                  <a:extLst>
                    <a:ext uri="{FF2B5EF4-FFF2-40B4-BE49-F238E27FC236}">
                      <a16:creationId xmlns:a16="http://schemas.microsoft.com/office/drawing/2014/main" id="{499CFDF5-1B40-487E-A9D4-CBB91B4ADB36}"/>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47" name="Rechteck 7">
                  <a:extLst>
                    <a:ext uri="{FF2B5EF4-FFF2-40B4-BE49-F238E27FC236}">
                      <a16:creationId xmlns:a16="http://schemas.microsoft.com/office/drawing/2014/main" id="{862A39B9-5737-4B9B-A19C-618F1D929136}"/>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8" name="Rechteck 7">
                  <a:extLst>
                    <a:ext uri="{FF2B5EF4-FFF2-40B4-BE49-F238E27FC236}">
                      <a16:creationId xmlns:a16="http://schemas.microsoft.com/office/drawing/2014/main" id="{2733D8DD-39CD-4342-A7B5-731E4ABFDACB}"/>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9" name="오른쪽 화살표 315">
              <a:extLst>
                <a:ext uri="{FF2B5EF4-FFF2-40B4-BE49-F238E27FC236}">
                  <a16:creationId xmlns:a16="http://schemas.microsoft.com/office/drawing/2014/main" id="{32374F18-72EA-4493-AB19-2E43967EACDD}"/>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왼쪽/오른쪽 화살표 32">
              <a:extLst>
                <a:ext uri="{FF2B5EF4-FFF2-40B4-BE49-F238E27FC236}">
                  <a16:creationId xmlns:a16="http://schemas.microsoft.com/office/drawing/2014/main" id="{08DEABAA-B322-4366-AE35-C49CA0B66CF1}"/>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왼쪽/오른쪽 화살표 317">
              <a:extLst>
                <a:ext uri="{FF2B5EF4-FFF2-40B4-BE49-F238E27FC236}">
                  <a16:creationId xmlns:a16="http://schemas.microsoft.com/office/drawing/2014/main" id="{958FD061-AC97-4F6F-A6F1-80B9E20487D4}"/>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22" name="직선 화살표 연결선 21">
              <a:extLst>
                <a:ext uri="{FF2B5EF4-FFF2-40B4-BE49-F238E27FC236}">
                  <a16:creationId xmlns:a16="http://schemas.microsoft.com/office/drawing/2014/main" id="{B72D038F-1A3A-4358-BF43-ECB393EF07F3}"/>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5D7361B-6442-41C0-9A41-D6EB6F1DF30D}"/>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id="{A62603BC-FACF-41F4-9686-598BBC817900}"/>
                </a:ext>
              </a:extLst>
            </p:cNvPr>
            <p:cNvGrpSpPr/>
            <p:nvPr/>
          </p:nvGrpSpPr>
          <p:grpSpPr>
            <a:xfrm>
              <a:off x="4068493" y="4962467"/>
              <a:ext cx="5142182" cy="1279758"/>
              <a:chOff x="4078018" y="5067242"/>
              <a:chExt cx="5142182" cy="1279758"/>
            </a:xfrm>
          </p:grpSpPr>
          <p:cxnSp>
            <p:nvCxnSpPr>
              <p:cNvPr id="39" name="직선 연결선 38">
                <a:extLst>
                  <a:ext uri="{FF2B5EF4-FFF2-40B4-BE49-F238E27FC236}">
                    <a16:creationId xmlns:a16="http://schemas.microsoft.com/office/drawing/2014/main" id="{781FBE15-EB10-434B-A40C-F423C7DEE6BF}"/>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223E6BF7-CB0A-49B0-BF99-79265190AECF}"/>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41" name="꺾인 연결선 53">
                <a:extLst>
                  <a:ext uri="{FF2B5EF4-FFF2-40B4-BE49-F238E27FC236}">
                    <a16:creationId xmlns:a16="http://schemas.microsoft.com/office/drawing/2014/main" id="{F6EBD1F4-8DC7-436A-AE6C-2173A820E315}"/>
                  </a:ext>
                </a:extLst>
              </p:cNvPr>
              <p:cNvCxnSpPr>
                <a:endCxn id="51" idx="2"/>
              </p:cNvCxnSpPr>
              <p:nvPr/>
            </p:nvCxnSpPr>
            <p:spPr>
              <a:xfrm rot="10800000">
                <a:off x="4078018" y="6175655"/>
                <a:ext cx="4926640" cy="171345"/>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9D70E4A4-23D2-4DE3-8E6E-6531C707276B}"/>
                </a:ext>
              </a:extLst>
            </p:cNvPr>
            <p:cNvGrpSpPr/>
            <p:nvPr/>
          </p:nvGrpSpPr>
          <p:grpSpPr>
            <a:xfrm>
              <a:off x="7518047" y="2629857"/>
              <a:ext cx="1330129" cy="2731925"/>
              <a:chOff x="7518047" y="2629857"/>
              <a:chExt cx="1330129" cy="2731925"/>
            </a:xfrm>
          </p:grpSpPr>
          <p:sp>
            <p:nvSpPr>
              <p:cNvPr id="26" name="오른쪽 화살표 316">
                <a:extLst>
                  <a:ext uri="{FF2B5EF4-FFF2-40B4-BE49-F238E27FC236}">
                    <a16:creationId xmlns:a16="http://schemas.microsoft.com/office/drawing/2014/main" id="{8578DEAF-B1D4-4D7A-89FC-995392464FDD}"/>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7" name="그룹 26">
                <a:extLst>
                  <a:ext uri="{FF2B5EF4-FFF2-40B4-BE49-F238E27FC236}">
                    <a16:creationId xmlns:a16="http://schemas.microsoft.com/office/drawing/2014/main" id="{B33FAFCB-48ED-4754-8787-7D55F6F7DC37}"/>
                  </a:ext>
                </a:extLst>
              </p:cNvPr>
              <p:cNvGrpSpPr/>
              <p:nvPr/>
            </p:nvGrpSpPr>
            <p:grpSpPr>
              <a:xfrm>
                <a:off x="7518047" y="2629857"/>
                <a:ext cx="1330129" cy="2532828"/>
                <a:chOff x="7518047" y="2629857"/>
                <a:chExt cx="1330129" cy="2532828"/>
              </a:xfrm>
            </p:grpSpPr>
            <p:grpSp>
              <p:nvGrpSpPr>
                <p:cNvPr id="28" name="그룹 27">
                  <a:extLst>
                    <a:ext uri="{FF2B5EF4-FFF2-40B4-BE49-F238E27FC236}">
                      <a16:creationId xmlns:a16="http://schemas.microsoft.com/office/drawing/2014/main" id="{BC03AF73-92BC-4103-8F3B-089FB975CA54}"/>
                    </a:ext>
                  </a:extLst>
                </p:cNvPr>
                <p:cNvGrpSpPr/>
                <p:nvPr/>
              </p:nvGrpSpPr>
              <p:grpSpPr>
                <a:xfrm>
                  <a:off x="7518047" y="2629857"/>
                  <a:ext cx="1330129" cy="2532828"/>
                  <a:chOff x="878005" y="3940229"/>
                  <a:chExt cx="1330129" cy="2532828"/>
                </a:xfrm>
              </p:grpSpPr>
              <p:sp>
                <p:nvSpPr>
                  <p:cNvPr id="37" name="모서리가 둥근 직사각형 183">
                    <a:extLst>
                      <a:ext uri="{FF2B5EF4-FFF2-40B4-BE49-F238E27FC236}">
                        <a16:creationId xmlns:a16="http://schemas.microsoft.com/office/drawing/2014/main" id="{C443132C-DCF7-4FC7-9E3F-B131A3A38322}"/>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8" name="TextBox 37">
                    <a:extLst>
                      <a:ext uri="{FF2B5EF4-FFF2-40B4-BE49-F238E27FC236}">
                        <a16:creationId xmlns:a16="http://schemas.microsoft.com/office/drawing/2014/main" id="{B4ADDCA5-9025-4BD2-A702-44C17CB1B7A7}"/>
                      </a:ext>
                    </a:extLst>
                  </p:cNvPr>
                  <p:cNvSpPr txBox="1"/>
                  <p:nvPr/>
                </p:nvSpPr>
                <p:spPr>
                  <a:xfrm>
                    <a:off x="1213711" y="3940229"/>
                    <a:ext cx="56297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AI</a:t>
                    </a:r>
                  </a:p>
                </p:txBody>
              </p:sp>
            </p:grpSp>
            <p:sp>
              <p:nvSpPr>
                <p:cNvPr id="29" name="Rounded Rectangle 158">
                  <a:extLst>
                    <a:ext uri="{FF2B5EF4-FFF2-40B4-BE49-F238E27FC236}">
                      <a16:creationId xmlns:a16="http://schemas.microsoft.com/office/drawing/2014/main" id="{397EE025-F79B-459F-902B-76F90E9B5657}"/>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lvl="0" algn="ctr" defTabSz="914400" fontAlgn="base" latinLnBrk="1">
                    <a:spcBef>
                      <a:spcPct val="0"/>
                    </a:spcBef>
                    <a:spcAft>
                      <a:spcPct val="0"/>
                    </a:spcAft>
                    <a:defRPr/>
                  </a:pPr>
                  <a:r>
                    <a:rPr kumimoji="1" lang="en-US" sz="703" kern="0" dirty="0" err="1">
                      <a:solidFill>
                        <a:prstClr val="white"/>
                      </a:solidFill>
                      <a:latin typeface="SamsungOne-600" panose="020B0703030303020204"/>
                      <a:ea typeface="SamsungOne-600C" panose="020B0706030303020204" pitchFamily="34" charset="0"/>
                    </a:rPr>
                    <a:t>Lớp</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mô</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hình</a:t>
                  </a:r>
                  <a:endPar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endParaRPr>
                </a:p>
              </p:txBody>
            </p:sp>
            <p:sp>
              <p:nvSpPr>
                <p:cNvPr id="30" name="Rounded Rectangle 156">
                  <a:extLst>
                    <a:ext uri="{FF2B5EF4-FFF2-40B4-BE49-F238E27FC236}">
                      <a16:creationId xmlns:a16="http://schemas.microsoft.com/office/drawing/2014/main" id="{E911EB65-9B0A-42DD-AE2E-5F695C49B025}"/>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lvl="0" algn="ctr" defTabSz="914400" fontAlgn="base" latinLnBrk="1">
                    <a:spcBef>
                      <a:spcPct val="0"/>
                    </a:spcBef>
                    <a:spcAft>
                      <a:spcPct val="0"/>
                    </a:spcAft>
                    <a:defRPr/>
                  </a:pPr>
                  <a:r>
                    <a:rPr kumimoji="1" lang="en-US" sz="703" kern="0" dirty="0" err="1">
                      <a:solidFill>
                        <a:prstClr val="white"/>
                      </a:solidFill>
                      <a:latin typeface="SamsungOne-600" panose="020B0703030303020204"/>
                      <a:ea typeface="SamsungOne-600C" panose="020B0706030303020204" pitchFamily="34" charset="0"/>
                    </a:rPr>
                    <a:t>Lớp</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suy</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luận</a:t>
                  </a:r>
                  <a:endPar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endParaRPr>
                </a:p>
              </p:txBody>
            </p:sp>
            <p:cxnSp>
              <p:nvCxnSpPr>
                <p:cNvPr id="31" name="직선 연결선 30">
                  <a:extLst>
                    <a:ext uri="{FF2B5EF4-FFF2-40B4-BE49-F238E27FC236}">
                      <a16:creationId xmlns:a16="http://schemas.microsoft.com/office/drawing/2014/main" id="{8BD49A64-4989-4D12-AA21-CCD725595298}"/>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4336E53-DD1F-4B17-B413-67C5F73C753E}"/>
                    </a:ext>
                  </a:extLst>
                </p:cNvPr>
                <p:cNvCxnSpPr>
                  <a:stCxn id="29" idx="0"/>
                  <a:endCxn id="30"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7D0FCA7A-FE69-4122-BC14-498DD48B454D}"/>
                    </a:ext>
                  </a:extLst>
                </p:cNvPr>
                <p:cNvGrpSpPr/>
                <p:nvPr/>
              </p:nvGrpSpPr>
              <p:grpSpPr>
                <a:xfrm>
                  <a:off x="7623845" y="3005929"/>
                  <a:ext cx="1118533" cy="1701785"/>
                  <a:chOff x="8798366" y="3438875"/>
                  <a:chExt cx="1118533" cy="1701785"/>
                </a:xfrm>
                <a:solidFill>
                  <a:srgbClr val="E9F2FC"/>
                </a:solidFill>
              </p:grpSpPr>
              <p:sp>
                <p:nvSpPr>
                  <p:cNvPr id="34" name="Rechteck 7">
                    <a:extLst>
                      <a:ext uri="{FF2B5EF4-FFF2-40B4-BE49-F238E27FC236}">
                        <a16:creationId xmlns:a16="http://schemas.microsoft.com/office/drawing/2014/main" id="{5F3FBEE3-1970-4BCB-8A02-6490D8A14F30}"/>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35" name="Rechteck 7">
                    <a:extLst>
                      <a:ext uri="{FF2B5EF4-FFF2-40B4-BE49-F238E27FC236}">
                        <a16:creationId xmlns:a16="http://schemas.microsoft.com/office/drawing/2014/main" id="{68E42012-3B9F-4812-9FA7-C2E877557520}"/>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Công</a:t>
                    </a:r>
                    <a:r>
                      <a:rPr kumimoji="1" lang="de-DE" sz="844"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cụ</a:t>
                    </a: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ML / DL</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36" name="Rechteck 7">
                    <a:extLst>
                      <a:ext uri="{FF2B5EF4-FFF2-40B4-BE49-F238E27FC236}">
                        <a16:creationId xmlns:a16="http://schemas.microsoft.com/office/drawing/2014/main" id="{10CC6370-519F-46D0-AF6B-DFF575D431C1}"/>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(TensorFrames)</a:t>
                    </a:r>
                  </a:p>
                </p:txBody>
              </p:sp>
            </p:grpSp>
          </p:grpSp>
        </p:grpSp>
      </p:grpSp>
    </p:spTree>
    <p:extLst>
      <p:ext uri="{BB962C8B-B14F-4D97-AF65-F5344CB8AC3E}">
        <p14:creationId xmlns:p14="http://schemas.microsoft.com/office/powerpoint/2010/main" val="3200092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vi-VN" altLang="ko-KR" dirty="0">
                <a:ea typeface="SamsungOneKorean 400" panose="020B0503030303020204" pitchFamily="50" charset="-127"/>
              </a:rPr>
              <a:t>Thu thập và lưu trữ dữ liệu</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53D1D76A-F8F9-49BA-87AE-0FBF75D1E5FB}"/>
              </a:ext>
            </a:extLst>
          </p:cNvPr>
          <p:cNvGrpSpPr/>
          <p:nvPr/>
        </p:nvGrpSpPr>
        <p:grpSpPr>
          <a:xfrm>
            <a:off x="941703" y="2126756"/>
            <a:ext cx="8551697" cy="4260752"/>
            <a:chOff x="941703" y="2126756"/>
            <a:chExt cx="8551697" cy="4260752"/>
          </a:xfrm>
        </p:grpSpPr>
        <p:grpSp>
          <p:nvGrpSpPr>
            <p:cNvPr id="9" name="그룹 8">
              <a:extLst>
                <a:ext uri="{FF2B5EF4-FFF2-40B4-BE49-F238E27FC236}">
                  <a16:creationId xmlns:a16="http://schemas.microsoft.com/office/drawing/2014/main" id="{4998472B-F7AF-41D4-852D-311773798CE3}"/>
                </a:ext>
              </a:extLst>
            </p:cNvPr>
            <p:cNvGrpSpPr/>
            <p:nvPr/>
          </p:nvGrpSpPr>
          <p:grpSpPr>
            <a:xfrm>
              <a:off x="2582022" y="2629857"/>
              <a:ext cx="1330129" cy="2532828"/>
              <a:chOff x="2258891" y="2994886"/>
              <a:chExt cx="1330129" cy="2532828"/>
            </a:xfrm>
          </p:grpSpPr>
          <p:grpSp>
            <p:nvGrpSpPr>
              <p:cNvPr id="92" name="그룹 91">
                <a:extLst>
                  <a:ext uri="{FF2B5EF4-FFF2-40B4-BE49-F238E27FC236}">
                    <a16:creationId xmlns:a16="http://schemas.microsoft.com/office/drawing/2014/main" id="{21D51C56-DB1D-4CA8-BE28-E30C4E81357B}"/>
                  </a:ext>
                </a:extLst>
              </p:cNvPr>
              <p:cNvGrpSpPr/>
              <p:nvPr/>
            </p:nvGrpSpPr>
            <p:grpSpPr>
              <a:xfrm>
                <a:off x="2258891" y="2994886"/>
                <a:ext cx="1330129" cy="2532828"/>
                <a:chOff x="878005" y="3940229"/>
                <a:chExt cx="1330129" cy="2532828"/>
              </a:xfrm>
            </p:grpSpPr>
            <p:sp>
              <p:nvSpPr>
                <p:cNvPr id="98" name="모서리가 둥근 직사각형 289">
                  <a:extLst>
                    <a:ext uri="{FF2B5EF4-FFF2-40B4-BE49-F238E27FC236}">
                      <a16:creationId xmlns:a16="http://schemas.microsoft.com/office/drawing/2014/main" id="{08B2B9C3-C8AF-476C-B813-79DCFCB735AD}"/>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9" name="TextBox 98">
                  <a:extLst>
                    <a:ext uri="{FF2B5EF4-FFF2-40B4-BE49-F238E27FC236}">
                      <a16:creationId xmlns:a16="http://schemas.microsoft.com/office/drawing/2014/main" id="{D624B9F7-1AB7-460B-A6A4-43151B68722D}"/>
                    </a:ext>
                  </a:extLst>
                </p:cNvPr>
                <p:cNvSpPr txBox="1"/>
                <p:nvPr/>
              </p:nvSpPr>
              <p:spPr>
                <a:xfrm>
                  <a:off x="1158060" y="3940229"/>
                  <a:ext cx="780983"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NHẬP</a:t>
                  </a:r>
                </a:p>
              </p:txBody>
            </p:sp>
          </p:grpSp>
          <p:grpSp>
            <p:nvGrpSpPr>
              <p:cNvPr id="93" name="그룹 92">
                <a:extLst>
                  <a:ext uri="{FF2B5EF4-FFF2-40B4-BE49-F238E27FC236}">
                    <a16:creationId xmlns:a16="http://schemas.microsoft.com/office/drawing/2014/main" id="{E6B6E278-99BD-4F3C-A0D7-1FBE99613709}"/>
                  </a:ext>
                </a:extLst>
              </p:cNvPr>
              <p:cNvGrpSpPr/>
              <p:nvPr/>
            </p:nvGrpSpPr>
            <p:grpSpPr>
              <a:xfrm>
                <a:off x="2359220" y="3366173"/>
                <a:ext cx="1135821" cy="2044704"/>
                <a:chOff x="2365570" y="3366173"/>
                <a:chExt cx="1135821" cy="2044704"/>
              </a:xfrm>
            </p:grpSpPr>
            <p:sp>
              <p:nvSpPr>
                <p:cNvPr id="94" name="Rechteck 7">
                  <a:extLst>
                    <a:ext uri="{FF2B5EF4-FFF2-40B4-BE49-F238E27FC236}">
                      <a16:creationId xmlns:a16="http://schemas.microsoft.com/office/drawing/2014/main" id="{510652E0-DDFB-4D23-A708-7DF6E581C3AE}"/>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5" name="Rechteck 7">
                  <a:extLst>
                    <a:ext uri="{FF2B5EF4-FFF2-40B4-BE49-F238E27FC236}">
                      <a16:creationId xmlns:a16="http://schemas.microsoft.com/office/drawing/2014/main" id="{1535352D-3B69-4D52-9636-4FEE1EF9B65B}"/>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6" name="Rechteck 7">
                  <a:extLst>
                    <a:ext uri="{FF2B5EF4-FFF2-40B4-BE49-F238E27FC236}">
                      <a16:creationId xmlns:a16="http://schemas.microsoft.com/office/drawing/2014/main" id="{E35246DE-3500-4657-8F8E-9193BCFD151E}"/>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7" name="Rechteck 7">
                  <a:extLst>
                    <a:ext uri="{FF2B5EF4-FFF2-40B4-BE49-F238E27FC236}">
                      <a16:creationId xmlns:a16="http://schemas.microsoft.com/office/drawing/2014/main" id="{9E459FA7-EC82-4623-B6AE-CCD9A8BB45BF}"/>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21E70B54-D590-4098-95AB-B2538732F194}"/>
                </a:ext>
              </a:extLst>
            </p:cNvPr>
            <p:cNvGrpSpPr/>
            <p:nvPr/>
          </p:nvGrpSpPr>
          <p:grpSpPr>
            <a:xfrm>
              <a:off x="4238123" y="2629857"/>
              <a:ext cx="1330129" cy="2532828"/>
              <a:chOff x="3831073" y="2948172"/>
              <a:chExt cx="1330129" cy="2532828"/>
            </a:xfrm>
          </p:grpSpPr>
          <p:grpSp>
            <p:nvGrpSpPr>
              <p:cNvPr id="85" name="그룹 84">
                <a:extLst>
                  <a:ext uri="{FF2B5EF4-FFF2-40B4-BE49-F238E27FC236}">
                    <a16:creationId xmlns:a16="http://schemas.microsoft.com/office/drawing/2014/main" id="{53330E68-6D35-4CA7-AC88-64DAFB5A924D}"/>
                  </a:ext>
                </a:extLst>
              </p:cNvPr>
              <p:cNvGrpSpPr/>
              <p:nvPr/>
            </p:nvGrpSpPr>
            <p:grpSpPr>
              <a:xfrm>
                <a:off x="3831073" y="2948172"/>
                <a:ext cx="1330129" cy="2532828"/>
                <a:chOff x="878005" y="3940229"/>
                <a:chExt cx="1330129" cy="2532828"/>
              </a:xfrm>
            </p:grpSpPr>
            <p:sp>
              <p:nvSpPr>
                <p:cNvPr id="90" name="모서리가 둥근 직사각형 281">
                  <a:extLst>
                    <a:ext uri="{FF2B5EF4-FFF2-40B4-BE49-F238E27FC236}">
                      <a16:creationId xmlns:a16="http://schemas.microsoft.com/office/drawing/2014/main" id="{BE0C015C-1244-42B2-AD28-1540F573F834}"/>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1" name="TextBox 90">
                  <a:extLst>
                    <a:ext uri="{FF2B5EF4-FFF2-40B4-BE49-F238E27FC236}">
                      <a16:creationId xmlns:a16="http://schemas.microsoft.com/office/drawing/2014/main" id="{378AD1EC-EDA0-4254-9BD9-FBDA0ED3A378}"/>
                    </a:ext>
                  </a:extLst>
                </p:cNvPr>
                <p:cNvSpPr txBox="1"/>
                <p:nvPr/>
              </p:nvSpPr>
              <p:spPr>
                <a:xfrm>
                  <a:off x="904785" y="3940229"/>
                  <a:ext cx="1287533"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TRANSFORMATION</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 LAYER (ETL)</a:t>
                  </a:r>
                </a:p>
              </p:txBody>
            </p:sp>
          </p:grpSp>
          <p:grpSp>
            <p:nvGrpSpPr>
              <p:cNvPr id="86" name="그룹 85">
                <a:extLst>
                  <a:ext uri="{FF2B5EF4-FFF2-40B4-BE49-F238E27FC236}">
                    <a16:creationId xmlns:a16="http://schemas.microsoft.com/office/drawing/2014/main" id="{499AABCB-1682-4F4E-8FA7-093BDF7D0539}"/>
                  </a:ext>
                </a:extLst>
              </p:cNvPr>
              <p:cNvGrpSpPr/>
              <p:nvPr/>
            </p:nvGrpSpPr>
            <p:grpSpPr>
              <a:xfrm>
                <a:off x="3941567" y="3499527"/>
                <a:ext cx="1123500" cy="1676339"/>
                <a:chOff x="3960617" y="3499527"/>
                <a:chExt cx="1123500" cy="1676339"/>
              </a:xfrm>
            </p:grpSpPr>
            <p:sp>
              <p:nvSpPr>
                <p:cNvPr id="87" name="Rechteck 7">
                  <a:extLst>
                    <a:ext uri="{FF2B5EF4-FFF2-40B4-BE49-F238E27FC236}">
                      <a16:creationId xmlns:a16="http://schemas.microsoft.com/office/drawing/2014/main" id="{E6671056-7C9B-4371-BCFA-DFBE69A4823F}"/>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88" name="Rechteck 7">
                  <a:extLst>
                    <a:ext uri="{FF2B5EF4-FFF2-40B4-BE49-F238E27FC236}">
                      <a16:creationId xmlns:a16="http://schemas.microsoft.com/office/drawing/2014/main" id="{80FECB85-FFCC-4C95-8EE5-F0509517D90C}"/>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9" name="Rechteck 7">
                  <a:extLst>
                    <a:ext uri="{FF2B5EF4-FFF2-40B4-BE49-F238E27FC236}">
                      <a16:creationId xmlns:a16="http://schemas.microsoft.com/office/drawing/2014/main" id="{16DD5E3C-276F-48AE-955F-C51F0271B101}"/>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grpSp>
          <p:nvGrpSpPr>
            <p:cNvPr id="11" name="그룹 10">
              <a:extLst>
                <a:ext uri="{FF2B5EF4-FFF2-40B4-BE49-F238E27FC236}">
                  <a16:creationId xmlns:a16="http://schemas.microsoft.com/office/drawing/2014/main" id="{A55E9229-B2ED-4E8E-AEBD-EAC85B4275EA}"/>
                </a:ext>
              </a:extLst>
            </p:cNvPr>
            <p:cNvGrpSpPr/>
            <p:nvPr/>
          </p:nvGrpSpPr>
          <p:grpSpPr>
            <a:xfrm>
              <a:off x="941703" y="2633117"/>
              <a:ext cx="1335268" cy="2532828"/>
              <a:chOff x="823098" y="2704904"/>
              <a:chExt cx="1134080" cy="2532828"/>
            </a:xfrm>
          </p:grpSpPr>
          <p:grpSp>
            <p:nvGrpSpPr>
              <p:cNvPr id="76" name="그룹 75">
                <a:extLst>
                  <a:ext uri="{FF2B5EF4-FFF2-40B4-BE49-F238E27FC236}">
                    <a16:creationId xmlns:a16="http://schemas.microsoft.com/office/drawing/2014/main" id="{E05C70BF-7D50-4A33-B096-6EB0E8CBD5F8}"/>
                  </a:ext>
                </a:extLst>
              </p:cNvPr>
              <p:cNvGrpSpPr/>
              <p:nvPr/>
            </p:nvGrpSpPr>
            <p:grpSpPr>
              <a:xfrm>
                <a:off x="823098" y="2704904"/>
                <a:ext cx="1134080" cy="2532828"/>
                <a:chOff x="870386" y="3940229"/>
                <a:chExt cx="1134080" cy="2532828"/>
              </a:xfrm>
            </p:grpSpPr>
            <p:sp>
              <p:nvSpPr>
                <p:cNvPr id="83" name="모서리가 둥근 직사각형 274">
                  <a:extLst>
                    <a:ext uri="{FF2B5EF4-FFF2-40B4-BE49-F238E27FC236}">
                      <a16:creationId xmlns:a16="http://schemas.microsoft.com/office/drawing/2014/main" id="{322266B7-C1BC-4AA8-806C-427DAD769610}"/>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4" name="TextBox 83">
                  <a:extLst>
                    <a:ext uri="{FF2B5EF4-FFF2-40B4-BE49-F238E27FC236}">
                      <a16:creationId xmlns:a16="http://schemas.microsoft.com/office/drawing/2014/main" id="{6AA9D032-40A8-4389-B86D-FD9E51946E26}"/>
                    </a:ext>
                  </a:extLst>
                </p:cNvPr>
                <p:cNvSpPr txBox="1"/>
                <p:nvPr/>
              </p:nvSpPr>
              <p:spPr>
                <a:xfrm>
                  <a:off x="963497" y="3940229"/>
                  <a:ext cx="947859" cy="246221"/>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NGUỒN DỮ LIỆU</a:t>
                  </a:r>
                  <a:endParaRPr kumimoji="1" lang="ko-KR" altLang="en-US" sz="1000" kern="0" dirty="0">
                    <a:solidFill>
                      <a:srgbClr val="1F45BC"/>
                    </a:solidFill>
                    <a:latin typeface="SamsungOne 700" panose="020B0803030303020204" pitchFamily="34" charset="0"/>
                    <a:ea typeface="SamsungOneKorean 400" panose="020B0503030303020204" pitchFamily="50" charset="-127"/>
                  </a:endParaRPr>
                </a:p>
              </p:txBody>
            </p:sp>
          </p:grpSp>
          <p:grpSp>
            <p:nvGrpSpPr>
              <p:cNvPr id="77" name="그룹 76">
                <a:extLst>
                  <a:ext uri="{FF2B5EF4-FFF2-40B4-BE49-F238E27FC236}">
                    <a16:creationId xmlns:a16="http://schemas.microsoft.com/office/drawing/2014/main" id="{F3BA975E-61C3-4B44-A66E-229978401ED8}"/>
                  </a:ext>
                </a:extLst>
              </p:cNvPr>
              <p:cNvGrpSpPr/>
              <p:nvPr/>
            </p:nvGrpSpPr>
            <p:grpSpPr>
              <a:xfrm>
                <a:off x="933528" y="3091260"/>
                <a:ext cx="924407" cy="1966810"/>
                <a:chOff x="933528" y="3060780"/>
                <a:chExt cx="924407" cy="1966810"/>
              </a:xfrm>
            </p:grpSpPr>
            <p:sp>
              <p:nvSpPr>
                <p:cNvPr id="78" name="Rechteck 7">
                  <a:extLst>
                    <a:ext uri="{FF2B5EF4-FFF2-40B4-BE49-F238E27FC236}">
                      <a16:creationId xmlns:a16="http://schemas.microsoft.com/office/drawing/2014/main" id="{135760AE-3C92-4A9F-9C89-6A9F1A532B02}"/>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79" name="Rechteck 7">
                  <a:extLst>
                    <a:ext uri="{FF2B5EF4-FFF2-40B4-BE49-F238E27FC236}">
                      <a16:creationId xmlns:a16="http://schemas.microsoft.com/office/drawing/2014/main" id="{C7B54D75-73F6-4E28-977D-ECE259FAC5F2}"/>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0" name="Rechteck 7">
                  <a:extLst>
                    <a:ext uri="{FF2B5EF4-FFF2-40B4-BE49-F238E27FC236}">
                      <a16:creationId xmlns:a16="http://schemas.microsoft.com/office/drawing/2014/main" id="{C4037286-07FA-45A8-BBE2-2D80396F4FCD}"/>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1" name="Rechteck 7">
                  <a:extLst>
                    <a:ext uri="{FF2B5EF4-FFF2-40B4-BE49-F238E27FC236}">
                      <a16:creationId xmlns:a16="http://schemas.microsoft.com/office/drawing/2014/main" id="{0CB8E1A7-33E8-4640-A90F-6C8F819655B9}"/>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2" name="Rechteck 7">
                  <a:extLst>
                    <a:ext uri="{FF2B5EF4-FFF2-40B4-BE49-F238E27FC236}">
                      <a16:creationId xmlns:a16="http://schemas.microsoft.com/office/drawing/2014/main" id="{6B1A257D-6343-4CC3-9F35-A76DF8C04485}"/>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grpSp>
          <p:nvGrpSpPr>
            <p:cNvPr id="12" name="그룹 11">
              <a:extLst>
                <a:ext uri="{FF2B5EF4-FFF2-40B4-BE49-F238E27FC236}">
                  <a16:creationId xmlns:a16="http://schemas.microsoft.com/office/drawing/2014/main" id="{0C8D6488-C972-4738-9285-F75A75A118BD}"/>
                </a:ext>
              </a:extLst>
            </p:cNvPr>
            <p:cNvGrpSpPr/>
            <p:nvPr/>
          </p:nvGrpSpPr>
          <p:grpSpPr>
            <a:xfrm>
              <a:off x="5871858" y="2629857"/>
              <a:ext cx="1330129" cy="2075730"/>
              <a:chOff x="5881383" y="2850744"/>
              <a:chExt cx="1330129" cy="2075730"/>
            </a:xfrm>
          </p:grpSpPr>
          <p:grpSp>
            <p:nvGrpSpPr>
              <p:cNvPr id="62" name="그룹 61">
                <a:extLst>
                  <a:ext uri="{FF2B5EF4-FFF2-40B4-BE49-F238E27FC236}">
                    <a16:creationId xmlns:a16="http://schemas.microsoft.com/office/drawing/2014/main" id="{1AF749DB-21AD-4C1A-B790-DCD40CCED6E9}"/>
                  </a:ext>
                </a:extLst>
              </p:cNvPr>
              <p:cNvGrpSpPr/>
              <p:nvPr/>
            </p:nvGrpSpPr>
            <p:grpSpPr>
              <a:xfrm>
                <a:off x="5881383" y="2850744"/>
                <a:ext cx="1330129" cy="2075730"/>
                <a:chOff x="878005" y="3940229"/>
                <a:chExt cx="1330129" cy="2075730"/>
              </a:xfrm>
            </p:grpSpPr>
            <p:sp>
              <p:nvSpPr>
                <p:cNvPr id="74" name="모서리가 둥근 직사각형 265">
                  <a:extLst>
                    <a:ext uri="{FF2B5EF4-FFF2-40B4-BE49-F238E27FC236}">
                      <a16:creationId xmlns:a16="http://schemas.microsoft.com/office/drawing/2014/main" id="{CA89D51B-A129-4438-8873-EDF3BA8A08F1}"/>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5" name="TextBox 74">
                  <a:extLst>
                    <a:ext uri="{FF2B5EF4-FFF2-40B4-BE49-F238E27FC236}">
                      <a16:creationId xmlns:a16="http://schemas.microsoft.com/office/drawing/2014/main" id="{11AABE60-14F3-4B17-A130-6F22CB4DAF5A}"/>
                    </a:ext>
                  </a:extLst>
                </p:cNvPr>
                <p:cNvSpPr txBox="1"/>
                <p:nvPr/>
              </p:nvSpPr>
              <p:spPr>
                <a:xfrm>
                  <a:off x="981846" y="3940229"/>
                  <a:ext cx="1162498"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ANALYSIS LAYER</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63" name="그룹 62">
                <a:extLst>
                  <a:ext uri="{FF2B5EF4-FFF2-40B4-BE49-F238E27FC236}">
                    <a16:creationId xmlns:a16="http://schemas.microsoft.com/office/drawing/2014/main" id="{7CB28400-C229-47D3-AFAA-529FF2A0CE38}"/>
                  </a:ext>
                </a:extLst>
              </p:cNvPr>
              <p:cNvGrpSpPr/>
              <p:nvPr/>
            </p:nvGrpSpPr>
            <p:grpSpPr>
              <a:xfrm>
                <a:off x="5902079" y="3226862"/>
                <a:ext cx="1236802" cy="1523457"/>
                <a:chOff x="5902079" y="3366562"/>
                <a:chExt cx="1236802" cy="1523457"/>
              </a:xfrm>
            </p:grpSpPr>
            <p:sp>
              <p:nvSpPr>
                <p:cNvPr id="64" name="Rechteck 8">
                  <a:extLst>
                    <a:ext uri="{FF2B5EF4-FFF2-40B4-BE49-F238E27FC236}">
                      <a16:creationId xmlns:a16="http://schemas.microsoft.com/office/drawing/2014/main" id="{15CF4DFD-FF5C-490A-B6DD-B4D176A0A1F2}"/>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5" name="Rechteck 8">
                  <a:extLst>
                    <a:ext uri="{FF2B5EF4-FFF2-40B4-BE49-F238E27FC236}">
                      <a16:creationId xmlns:a16="http://schemas.microsoft.com/office/drawing/2014/main" id="{C344D0C7-6D45-40C5-B1ED-41F8EEF4C935}"/>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6" name="Rechteck 8">
                  <a:extLst>
                    <a:ext uri="{FF2B5EF4-FFF2-40B4-BE49-F238E27FC236}">
                      <a16:creationId xmlns:a16="http://schemas.microsoft.com/office/drawing/2014/main" id="{BC058037-A6DC-49C4-A3B2-E9198B57C992}"/>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67" name="그룹 66">
                  <a:extLst>
                    <a:ext uri="{FF2B5EF4-FFF2-40B4-BE49-F238E27FC236}">
                      <a16:creationId xmlns:a16="http://schemas.microsoft.com/office/drawing/2014/main" id="{0EFFF75C-B230-4ED8-8035-B21DCFB237A7}"/>
                    </a:ext>
                  </a:extLst>
                </p:cNvPr>
                <p:cNvGrpSpPr/>
                <p:nvPr/>
              </p:nvGrpSpPr>
              <p:grpSpPr>
                <a:xfrm>
                  <a:off x="5902079" y="3426926"/>
                  <a:ext cx="454458" cy="309198"/>
                  <a:chOff x="5859214" y="3441215"/>
                  <a:chExt cx="454458" cy="309198"/>
                </a:xfrm>
              </p:grpSpPr>
              <p:sp>
                <p:nvSpPr>
                  <p:cNvPr id="72" name="모서리가 둥근 직사각형 263">
                    <a:extLst>
                      <a:ext uri="{FF2B5EF4-FFF2-40B4-BE49-F238E27FC236}">
                        <a16:creationId xmlns:a16="http://schemas.microsoft.com/office/drawing/2014/main" id="{E750C31A-086A-44FF-B9CD-D8A623F4C638}"/>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3" name="직사각형 72">
                    <a:extLst>
                      <a:ext uri="{FF2B5EF4-FFF2-40B4-BE49-F238E27FC236}">
                        <a16:creationId xmlns:a16="http://schemas.microsoft.com/office/drawing/2014/main" id="{2B7783EA-064B-44D0-BC45-3E86B75D259A}"/>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Speed</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grpSp>
              <p:nvGrpSpPr>
                <p:cNvPr id="68" name="그룹 67">
                  <a:extLst>
                    <a:ext uri="{FF2B5EF4-FFF2-40B4-BE49-F238E27FC236}">
                      <a16:creationId xmlns:a16="http://schemas.microsoft.com/office/drawing/2014/main" id="{79175B02-E000-4225-BBC9-AC97985B9DA4}"/>
                    </a:ext>
                  </a:extLst>
                </p:cNvPr>
                <p:cNvGrpSpPr/>
                <p:nvPr/>
              </p:nvGrpSpPr>
              <p:grpSpPr>
                <a:xfrm>
                  <a:off x="5910850" y="4285167"/>
                  <a:ext cx="454458" cy="309198"/>
                  <a:chOff x="5859214" y="3477732"/>
                  <a:chExt cx="454458" cy="309198"/>
                </a:xfrm>
              </p:grpSpPr>
              <p:sp>
                <p:nvSpPr>
                  <p:cNvPr id="70" name="모서리가 둥근 직사각형 261">
                    <a:extLst>
                      <a:ext uri="{FF2B5EF4-FFF2-40B4-BE49-F238E27FC236}">
                        <a16:creationId xmlns:a16="http://schemas.microsoft.com/office/drawing/2014/main" id="{640ABB28-A506-485B-ADC2-125C4EB6097E}"/>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1" name="직사각형 70">
                    <a:extLst>
                      <a:ext uri="{FF2B5EF4-FFF2-40B4-BE49-F238E27FC236}">
                        <a16:creationId xmlns:a16="http://schemas.microsoft.com/office/drawing/2014/main" id="{1D97BB9B-40C3-4881-B31E-328734D812F2}"/>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Batch</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cxnSp>
              <p:nvCxnSpPr>
                <p:cNvPr id="69" name="직선 연결선 68">
                  <a:extLst>
                    <a:ext uri="{FF2B5EF4-FFF2-40B4-BE49-F238E27FC236}">
                      <a16:creationId xmlns:a16="http://schemas.microsoft.com/office/drawing/2014/main" id="{4B10AFBE-AD7B-43FB-899F-B96F92D58DAE}"/>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13" name="오른쪽 화살표 205">
              <a:extLst>
                <a:ext uri="{FF2B5EF4-FFF2-40B4-BE49-F238E27FC236}">
                  <a16:creationId xmlns:a16="http://schemas.microsoft.com/office/drawing/2014/main" id="{5921342F-D69F-46EF-86C8-984D66CDA86A}"/>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오른쪽 화살표 206">
              <a:extLst>
                <a:ext uri="{FF2B5EF4-FFF2-40B4-BE49-F238E27FC236}">
                  <a16:creationId xmlns:a16="http://schemas.microsoft.com/office/drawing/2014/main" id="{30161ACD-D485-43D1-9440-F8AB6EBF9105}"/>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오른쪽 화살표 207">
              <a:extLst>
                <a:ext uri="{FF2B5EF4-FFF2-40B4-BE49-F238E27FC236}">
                  <a16:creationId xmlns:a16="http://schemas.microsoft.com/office/drawing/2014/main" id="{D0E9147C-65ED-4A31-8AA3-C0386608900D}"/>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6" name="그룹 15">
              <a:extLst>
                <a:ext uri="{FF2B5EF4-FFF2-40B4-BE49-F238E27FC236}">
                  <a16:creationId xmlns:a16="http://schemas.microsoft.com/office/drawing/2014/main" id="{2A625521-8E0B-45DF-BAD6-2AF0A71A2AEE}"/>
                </a:ext>
              </a:extLst>
            </p:cNvPr>
            <p:cNvGrpSpPr/>
            <p:nvPr/>
          </p:nvGrpSpPr>
          <p:grpSpPr>
            <a:xfrm>
              <a:off x="946194" y="2209156"/>
              <a:ext cx="7901982" cy="361836"/>
              <a:chOff x="955719" y="2363368"/>
              <a:chExt cx="7901982" cy="361836"/>
            </a:xfrm>
          </p:grpSpPr>
          <p:sp>
            <p:nvSpPr>
              <p:cNvPr id="58" name="AutoShape 137">
                <a:extLst>
                  <a:ext uri="{FF2B5EF4-FFF2-40B4-BE49-F238E27FC236}">
                    <a16:creationId xmlns:a16="http://schemas.microsoft.com/office/drawing/2014/main" id="{9874E043-8699-415B-BDE9-BE9EBCE0E7CA}"/>
                  </a:ext>
                </a:extLst>
              </p:cNvPr>
              <p:cNvSpPr>
                <a:spLocks noChangeArrowheads="1"/>
              </p:cNvSpPr>
              <p:nvPr/>
            </p:nvSpPr>
            <p:spPr bwMode="auto">
              <a:xfrm>
                <a:off x="5864295" y="2363368"/>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Analytics</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59" name="AutoShape 136">
                <a:extLst>
                  <a:ext uri="{FF2B5EF4-FFF2-40B4-BE49-F238E27FC236}">
                    <a16:creationId xmlns:a16="http://schemas.microsoft.com/office/drawing/2014/main" id="{4CECB883-C917-41D4-99C5-0E2ACE2BAAB4}"/>
                  </a:ext>
                </a:extLst>
              </p:cNvPr>
              <p:cNvSpPr>
                <a:spLocks noChangeArrowheads="1"/>
              </p:cNvSpPr>
              <p:nvPr/>
            </p:nvSpPr>
            <p:spPr bwMode="auto">
              <a:xfrm>
                <a:off x="955719" y="2363368"/>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vi-VN" altLang="ko-KR" sz="984" kern="0" dirty="0">
                    <a:solidFill>
                      <a:srgbClr val="FFFFFF"/>
                    </a:solidFill>
                    <a:latin typeface="SamsungOne 700" panose="020B0803030303020204" pitchFamily="34" charset="0"/>
                    <a:ea typeface="SamsungOne 700" panose="020B0803030303020204" pitchFamily="34" charset="0"/>
                  </a:rPr>
                  <a:t>Nhập và lưu trữ </a:t>
                </a:r>
                <a:r>
                  <a:rPr kumimoji="1" lang="en-US" altLang="ko-KR" sz="984" kern="0" dirty="0">
                    <a:solidFill>
                      <a:srgbClr val="FFFFFF"/>
                    </a:solidFill>
                    <a:latin typeface="SamsungOne 700" panose="020B0803030303020204" pitchFamily="34" charset="0"/>
                    <a:ea typeface="SamsungOne 700" panose="020B0803030303020204" pitchFamily="34" charset="0"/>
                  </a:rPr>
                  <a:t>Big Data</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60" name="AutoShape 136">
                <a:extLst>
                  <a:ext uri="{FF2B5EF4-FFF2-40B4-BE49-F238E27FC236}">
                    <a16:creationId xmlns:a16="http://schemas.microsoft.com/office/drawing/2014/main" id="{A7547163-8B4D-4554-9EAB-A8324C47B483}"/>
                  </a:ext>
                </a:extLst>
              </p:cNvPr>
              <p:cNvSpPr>
                <a:spLocks noChangeArrowheads="1"/>
              </p:cNvSpPr>
              <p:nvPr/>
            </p:nvSpPr>
            <p:spPr bwMode="auto">
              <a:xfrm>
                <a:off x="4247648" y="2363368"/>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Pre-Processing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61" name="AutoShape 139">
                <a:extLst>
                  <a:ext uri="{FF2B5EF4-FFF2-40B4-BE49-F238E27FC236}">
                    <a16:creationId xmlns:a16="http://schemas.microsoft.com/office/drawing/2014/main" id="{D9A167D7-F455-4465-9BE6-96505F261D6A}"/>
                  </a:ext>
                </a:extLst>
              </p:cNvPr>
              <p:cNvSpPr>
                <a:spLocks noChangeArrowheads="1"/>
              </p:cNvSpPr>
              <p:nvPr/>
            </p:nvSpPr>
            <p:spPr bwMode="auto">
              <a:xfrm>
                <a:off x="7527572" y="2363368"/>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Machine Learning</a:t>
                </a:r>
              </a:p>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Data Modeling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grpSp>
        <p:grpSp>
          <p:nvGrpSpPr>
            <p:cNvPr id="17" name="그룹 16">
              <a:extLst>
                <a:ext uri="{FF2B5EF4-FFF2-40B4-BE49-F238E27FC236}">
                  <a16:creationId xmlns:a16="http://schemas.microsoft.com/office/drawing/2014/main" id="{C9491335-9925-4B17-983D-3283E1642104}"/>
                </a:ext>
              </a:extLst>
            </p:cNvPr>
            <p:cNvGrpSpPr/>
            <p:nvPr/>
          </p:nvGrpSpPr>
          <p:grpSpPr>
            <a:xfrm>
              <a:off x="5861559" y="5414486"/>
              <a:ext cx="3009598" cy="656393"/>
              <a:chOff x="5871084" y="5519261"/>
              <a:chExt cx="3009598" cy="656393"/>
            </a:xfrm>
          </p:grpSpPr>
          <p:sp>
            <p:nvSpPr>
              <p:cNvPr id="51" name="모서리가 둥근 직사각형 234">
                <a:extLst>
                  <a:ext uri="{FF2B5EF4-FFF2-40B4-BE49-F238E27FC236}">
                    <a16:creationId xmlns:a16="http://schemas.microsoft.com/office/drawing/2014/main" id="{88DF2D89-1AEE-4594-8076-4DD0B90E7138}"/>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2" name="TextBox 51">
                <a:extLst>
                  <a:ext uri="{FF2B5EF4-FFF2-40B4-BE49-F238E27FC236}">
                    <a16:creationId xmlns:a16="http://schemas.microsoft.com/office/drawing/2014/main" id="{9F3ABCB6-E8A7-4985-B0A7-878016DBE8F7}"/>
                  </a:ext>
                </a:extLst>
              </p:cNvPr>
              <p:cNvSpPr txBox="1"/>
              <p:nvPr/>
            </p:nvSpPr>
            <p:spPr>
              <a:xfrm>
                <a:off x="6736926" y="5944822"/>
                <a:ext cx="1351652"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PRESENTATION LAYER</a:t>
                </a:r>
              </a:p>
            </p:txBody>
          </p:sp>
          <p:grpSp>
            <p:nvGrpSpPr>
              <p:cNvPr id="53" name="그룹 52">
                <a:extLst>
                  <a:ext uri="{FF2B5EF4-FFF2-40B4-BE49-F238E27FC236}">
                    <a16:creationId xmlns:a16="http://schemas.microsoft.com/office/drawing/2014/main" id="{A3D2E6DF-A420-4225-A1D8-4A0C5B040D8E}"/>
                  </a:ext>
                </a:extLst>
              </p:cNvPr>
              <p:cNvGrpSpPr/>
              <p:nvPr/>
            </p:nvGrpSpPr>
            <p:grpSpPr>
              <a:xfrm>
                <a:off x="5982561" y="5589123"/>
                <a:ext cx="2798540" cy="325003"/>
                <a:chOff x="6200750" y="6382965"/>
                <a:chExt cx="2766586" cy="325003"/>
              </a:xfrm>
            </p:grpSpPr>
            <p:sp>
              <p:nvSpPr>
                <p:cNvPr id="54" name="Rechteck 7">
                  <a:extLst>
                    <a:ext uri="{FF2B5EF4-FFF2-40B4-BE49-F238E27FC236}">
                      <a16:creationId xmlns:a16="http://schemas.microsoft.com/office/drawing/2014/main" id="{6F07F6DB-7872-433F-9AE0-1AE514D38FAC}"/>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5" name="Rechteck 7">
                  <a:extLst>
                    <a:ext uri="{FF2B5EF4-FFF2-40B4-BE49-F238E27FC236}">
                      <a16:creationId xmlns:a16="http://schemas.microsoft.com/office/drawing/2014/main" id="{A3724A2E-C764-400A-96EE-3601D99E768A}"/>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56" name="Rechteck 7">
                  <a:extLst>
                    <a:ext uri="{FF2B5EF4-FFF2-40B4-BE49-F238E27FC236}">
                      <a16:creationId xmlns:a16="http://schemas.microsoft.com/office/drawing/2014/main" id="{FA1040D0-806F-4890-B75E-E408662BD11D}"/>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7" name="Rechteck 7">
                  <a:extLst>
                    <a:ext uri="{FF2B5EF4-FFF2-40B4-BE49-F238E27FC236}">
                      <a16:creationId xmlns:a16="http://schemas.microsoft.com/office/drawing/2014/main" id="{9920D734-4BC4-4358-A590-18A5CB1B77DB}"/>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8" name="오른쪽 화살표 211">
              <a:extLst>
                <a:ext uri="{FF2B5EF4-FFF2-40B4-BE49-F238E27FC236}">
                  <a16:creationId xmlns:a16="http://schemas.microsoft.com/office/drawing/2014/main" id="{A636EA38-250C-4A92-92C3-C07C97D77083}"/>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왼쪽/오른쪽 화살표 212">
              <a:extLst>
                <a:ext uri="{FF2B5EF4-FFF2-40B4-BE49-F238E27FC236}">
                  <a16:creationId xmlns:a16="http://schemas.microsoft.com/office/drawing/2014/main" id="{C32F48D5-3721-4840-8935-89DC0CFA92C4}"/>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왼쪽/오른쪽 화살표 213">
              <a:extLst>
                <a:ext uri="{FF2B5EF4-FFF2-40B4-BE49-F238E27FC236}">
                  <a16:creationId xmlns:a16="http://schemas.microsoft.com/office/drawing/2014/main" id="{30B62014-9A71-48D9-82CA-E83DC3E1FA2B}"/>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21" name="직선 화살표 연결선 20">
              <a:extLst>
                <a:ext uri="{FF2B5EF4-FFF2-40B4-BE49-F238E27FC236}">
                  <a16:creationId xmlns:a16="http://schemas.microsoft.com/office/drawing/2014/main" id="{AF25A1E9-413E-4FD4-9F55-7E05B0BE2746}"/>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D41ED08-CF4A-4C2E-8B74-78DEE6B282E8}"/>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055F9BF8-45C3-4263-B9D2-4969DE952A81}"/>
                </a:ext>
              </a:extLst>
            </p:cNvPr>
            <p:cNvGrpSpPr/>
            <p:nvPr/>
          </p:nvGrpSpPr>
          <p:grpSpPr>
            <a:xfrm>
              <a:off x="4101159" y="4962467"/>
              <a:ext cx="5109516" cy="1279758"/>
              <a:chOff x="4110684" y="5067242"/>
              <a:chExt cx="5109516" cy="1279758"/>
            </a:xfrm>
          </p:grpSpPr>
          <p:cxnSp>
            <p:nvCxnSpPr>
              <p:cNvPr id="48" name="직선 연결선 47">
                <a:extLst>
                  <a:ext uri="{FF2B5EF4-FFF2-40B4-BE49-F238E27FC236}">
                    <a16:creationId xmlns:a16="http://schemas.microsoft.com/office/drawing/2014/main" id="{D7F34E2A-D0B7-49E4-8E94-C54020D42448}"/>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23E9839D-A2D6-4025-82BE-CA2D49FE87F0}"/>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50" name="꺾인 연결선 233">
                <a:extLst>
                  <a:ext uri="{FF2B5EF4-FFF2-40B4-BE49-F238E27FC236}">
                    <a16:creationId xmlns:a16="http://schemas.microsoft.com/office/drawing/2014/main" id="{94346C29-CA1B-410D-B603-9E7878397C94}"/>
                  </a:ext>
                </a:extLst>
              </p:cNvPr>
              <p:cNvCxnSpPr>
                <a:endCxn id="29" idx="2"/>
              </p:cNvCxnSpPr>
              <p:nvPr/>
            </p:nvCxnSpPr>
            <p:spPr>
              <a:xfrm rot="10800000">
                <a:off x="4110684" y="6175655"/>
                <a:ext cx="4926640" cy="171345"/>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2DA27FA9-66F5-4F51-95D8-FE10D0D09100}"/>
                </a:ext>
              </a:extLst>
            </p:cNvPr>
            <p:cNvGrpSpPr/>
            <p:nvPr/>
          </p:nvGrpSpPr>
          <p:grpSpPr>
            <a:xfrm>
              <a:off x="7518047" y="2629857"/>
              <a:ext cx="1330129" cy="2731925"/>
              <a:chOff x="7518047" y="2629857"/>
              <a:chExt cx="1330129" cy="2731925"/>
            </a:xfrm>
          </p:grpSpPr>
          <p:sp>
            <p:nvSpPr>
              <p:cNvPr id="35" name="오른쪽 화살표 218">
                <a:extLst>
                  <a:ext uri="{FF2B5EF4-FFF2-40B4-BE49-F238E27FC236}">
                    <a16:creationId xmlns:a16="http://schemas.microsoft.com/office/drawing/2014/main" id="{25783B03-77FB-45D9-A17D-5D9866E5F4D4}"/>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6" name="그룹 35">
                <a:extLst>
                  <a:ext uri="{FF2B5EF4-FFF2-40B4-BE49-F238E27FC236}">
                    <a16:creationId xmlns:a16="http://schemas.microsoft.com/office/drawing/2014/main" id="{CFDE8E0A-8AAB-41D3-B0E5-2EBEBE9E76C4}"/>
                  </a:ext>
                </a:extLst>
              </p:cNvPr>
              <p:cNvGrpSpPr/>
              <p:nvPr/>
            </p:nvGrpSpPr>
            <p:grpSpPr>
              <a:xfrm>
                <a:off x="7518047" y="2629857"/>
                <a:ext cx="1330129" cy="2532828"/>
                <a:chOff x="7518047" y="2629857"/>
                <a:chExt cx="1330129" cy="2532828"/>
              </a:xfrm>
            </p:grpSpPr>
            <p:grpSp>
              <p:nvGrpSpPr>
                <p:cNvPr id="37" name="그룹 36">
                  <a:extLst>
                    <a:ext uri="{FF2B5EF4-FFF2-40B4-BE49-F238E27FC236}">
                      <a16:creationId xmlns:a16="http://schemas.microsoft.com/office/drawing/2014/main" id="{9F36A248-FA9D-4871-9D06-4241C574E4F4}"/>
                    </a:ext>
                  </a:extLst>
                </p:cNvPr>
                <p:cNvGrpSpPr/>
                <p:nvPr/>
              </p:nvGrpSpPr>
              <p:grpSpPr>
                <a:xfrm>
                  <a:off x="7518047" y="2629857"/>
                  <a:ext cx="1330129" cy="2532828"/>
                  <a:chOff x="878005" y="3940229"/>
                  <a:chExt cx="1330129" cy="2532828"/>
                </a:xfrm>
              </p:grpSpPr>
              <p:sp>
                <p:nvSpPr>
                  <p:cNvPr id="46" name="모서리가 둥근 직사각형 229">
                    <a:extLst>
                      <a:ext uri="{FF2B5EF4-FFF2-40B4-BE49-F238E27FC236}">
                        <a16:creationId xmlns:a16="http://schemas.microsoft.com/office/drawing/2014/main" id="{2FDAD004-2F8C-4DFB-9B08-C921D43E65E1}"/>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7" name="TextBox 46">
                    <a:extLst>
                      <a:ext uri="{FF2B5EF4-FFF2-40B4-BE49-F238E27FC236}">
                        <a16:creationId xmlns:a16="http://schemas.microsoft.com/office/drawing/2014/main" id="{19656934-3F03-4F42-93C7-49FB6550AAA0}"/>
                      </a:ext>
                    </a:extLst>
                  </p:cNvPr>
                  <p:cNvSpPr txBox="1"/>
                  <p:nvPr/>
                </p:nvSpPr>
                <p:spPr>
                  <a:xfrm>
                    <a:off x="1213711" y="3940229"/>
                    <a:ext cx="70724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AI LAYER</a:t>
                    </a:r>
                  </a:p>
                </p:txBody>
              </p:sp>
            </p:grpSp>
            <p:sp>
              <p:nvSpPr>
                <p:cNvPr id="38" name="Rounded Rectangle 158">
                  <a:extLst>
                    <a:ext uri="{FF2B5EF4-FFF2-40B4-BE49-F238E27FC236}">
                      <a16:creationId xmlns:a16="http://schemas.microsoft.com/office/drawing/2014/main" id="{DE62EE0E-CC1D-41BB-A293-776356AFA70D}"/>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39" name="Rounded Rectangle 156">
                  <a:extLst>
                    <a:ext uri="{FF2B5EF4-FFF2-40B4-BE49-F238E27FC236}">
                      <a16:creationId xmlns:a16="http://schemas.microsoft.com/office/drawing/2014/main" id="{B93571A5-0465-45F2-BD75-0BD31F69A51D}"/>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40" name="직선 연결선 39">
                  <a:extLst>
                    <a:ext uri="{FF2B5EF4-FFF2-40B4-BE49-F238E27FC236}">
                      <a16:creationId xmlns:a16="http://schemas.microsoft.com/office/drawing/2014/main" id="{7C2038D0-C713-40E4-8858-DBC03F0162E7}"/>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83B57853-B276-4597-A2BC-BB70338AA271}"/>
                    </a:ext>
                  </a:extLst>
                </p:cNvPr>
                <p:cNvCxnSpPr>
                  <a:stCxn id="38" idx="0"/>
                  <a:endCxn id="39"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42" name="그룹 41">
                  <a:extLst>
                    <a:ext uri="{FF2B5EF4-FFF2-40B4-BE49-F238E27FC236}">
                      <a16:creationId xmlns:a16="http://schemas.microsoft.com/office/drawing/2014/main" id="{0588C90E-E53B-439A-BAD5-6F0484384573}"/>
                    </a:ext>
                  </a:extLst>
                </p:cNvPr>
                <p:cNvGrpSpPr/>
                <p:nvPr/>
              </p:nvGrpSpPr>
              <p:grpSpPr>
                <a:xfrm>
                  <a:off x="7623845" y="3005929"/>
                  <a:ext cx="1118533" cy="1701785"/>
                  <a:chOff x="8798366" y="3438875"/>
                  <a:chExt cx="1118533" cy="1701785"/>
                </a:xfrm>
                <a:solidFill>
                  <a:srgbClr val="E9F2FC"/>
                </a:solidFill>
              </p:grpSpPr>
              <p:sp>
                <p:nvSpPr>
                  <p:cNvPr id="43" name="Rechteck 7">
                    <a:extLst>
                      <a:ext uri="{FF2B5EF4-FFF2-40B4-BE49-F238E27FC236}">
                        <a16:creationId xmlns:a16="http://schemas.microsoft.com/office/drawing/2014/main" id="{AB4BD39B-BF6D-4C4D-BB4B-6934F1D893AB}"/>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44" name="Rechteck 7">
                    <a:extLst>
                      <a:ext uri="{FF2B5EF4-FFF2-40B4-BE49-F238E27FC236}">
                        <a16:creationId xmlns:a16="http://schemas.microsoft.com/office/drawing/2014/main" id="{4A0D9822-9AF7-463D-A982-0F329FBD89AD}"/>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45" name="Rechteck 7">
                    <a:extLst>
                      <a:ext uri="{FF2B5EF4-FFF2-40B4-BE49-F238E27FC236}">
                        <a16:creationId xmlns:a16="http://schemas.microsoft.com/office/drawing/2014/main" id="{BC929287-4C0C-4268-8F1C-170A3CBCD402}"/>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sp>
          <p:nvSpPr>
            <p:cNvPr id="25" name="직사각형 24">
              <a:extLst>
                <a:ext uri="{FF2B5EF4-FFF2-40B4-BE49-F238E27FC236}">
                  <a16:creationId xmlns:a16="http://schemas.microsoft.com/office/drawing/2014/main" id="{B41DC4F4-25CA-440C-8073-C40B238DB1EA}"/>
                </a:ext>
              </a:extLst>
            </p:cNvPr>
            <p:cNvSpPr/>
            <p:nvPr/>
          </p:nvSpPr>
          <p:spPr>
            <a:xfrm>
              <a:off x="3933702" y="2126756"/>
              <a:ext cx="5559698" cy="42607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6" name="그룹 25">
              <a:extLst>
                <a:ext uri="{FF2B5EF4-FFF2-40B4-BE49-F238E27FC236}">
                  <a16:creationId xmlns:a16="http://schemas.microsoft.com/office/drawing/2014/main" id="{2519754E-D095-467A-B317-7175A991657B}"/>
                </a:ext>
              </a:extLst>
            </p:cNvPr>
            <p:cNvGrpSpPr/>
            <p:nvPr/>
          </p:nvGrpSpPr>
          <p:grpSpPr>
            <a:xfrm>
              <a:off x="2582022" y="5414486"/>
              <a:ext cx="3022470" cy="656393"/>
              <a:chOff x="2591547" y="5519261"/>
              <a:chExt cx="3022470" cy="656393"/>
            </a:xfrm>
          </p:grpSpPr>
          <p:sp>
            <p:nvSpPr>
              <p:cNvPr id="27" name="모서리가 둥근 직사각형 241">
                <a:extLst>
                  <a:ext uri="{FF2B5EF4-FFF2-40B4-BE49-F238E27FC236}">
                    <a16:creationId xmlns:a16="http://schemas.microsoft.com/office/drawing/2014/main" id="{B287EE28-0498-461A-90C2-1B72EEEAD56E}"/>
                  </a:ext>
                </a:extLst>
              </p:cNvPr>
              <p:cNvSpPr/>
              <p:nvPr/>
            </p:nvSpPr>
            <p:spPr>
              <a:xfrm>
                <a:off x="2591547" y="5519261"/>
                <a:ext cx="3022470"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8" name="그룹 27">
                <a:extLst>
                  <a:ext uri="{FF2B5EF4-FFF2-40B4-BE49-F238E27FC236}">
                    <a16:creationId xmlns:a16="http://schemas.microsoft.com/office/drawing/2014/main" id="{41FFCE66-CB5B-402D-A671-4B6F7AAE1253}"/>
                  </a:ext>
                </a:extLst>
              </p:cNvPr>
              <p:cNvGrpSpPr/>
              <p:nvPr/>
            </p:nvGrpSpPr>
            <p:grpSpPr>
              <a:xfrm>
                <a:off x="2691876" y="5608346"/>
                <a:ext cx="2832512" cy="286557"/>
                <a:chOff x="2636800" y="5574200"/>
                <a:chExt cx="2832512" cy="286557"/>
              </a:xfrm>
            </p:grpSpPr>
            <p:sp>
              <p:nvSpPr>
                <p:cNvPr id="30" name="Rechteck 12">
                  <a:extLst>
                    <a:ext uri="{FF2B5EF4-FFF2-40B4-BE49-F238E27FC236}">
                      <a16:creationId xmlns:a16="http://schemas.microsoft.com/office/drawing/2014/main" id="{A0CA2DEF-AD98-4117-88BE-87DCF61696D5}"/>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31" name="Rechteck 12">
                  <a:extLst>
                    <a:ext uri="{FF2B5EF4-FFF2-40B4-BE49-F238E27FC236}">
                      <a16:creationId xmlns:a16="http://schemas.microsoft.com/office/drawing/2014/main" id="{6EA91534-A62E-49CD-9ACD-964EDA348D8A}"/>
                    </a:ext>
                  </a:extLst>
                </p:cNvPr>
                <p:cNvSpPr/>
                <p:nvPr/>
              </p:nvSpPr>
              <p:spPr>
                <a:xfrm>
                  <a:off x="2636800" y="5575154"/>
                  <a:ext cx="479591"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32" name="Rechteck 12">
                  <a:extLst>
                    <a:ext uri="{FF2B5EF4-FFF2-40B4-BE49-F238E27FC236}">
                      <a16:creationId xmlns:a16="http://schemas.microsoft.com/office/drawing/2014/main" id="{FEBD8432-F781-4F63-B74F-45A4B107DF88}"/>
                    </a:ext>
                  </a:extLst>
                </p:cNvPr>
                <p:cNvSpPr/>
                <p:nvPr/>
              </p:nvSpPr>
              <p:spPr>
                <a:xfrm>
                  <a:off x="4106216" y="5574201"/>
                  <a:ext cx="776534" cy="260134"/>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CSDL trong bộ</a:t>
                  </a:r>
                  <a:r>
                    <a:rPr kumimoji="1" lang="de-DE" sz="90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nhớ</a:t>
                  </a:r>
                  <a:endPar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3" name="Rechteck 12">
                  <a:extLst>
                    <a:ext uri="{FF2B5EF4-FFF2-40B4-BE49-F238E27FC236}">
                      <a16:creationId xmlns:a16="http://schemas.microsoft.com/office/drawing/2014/main" id="{745E0D8E-6335-4B23-B1DE-9415E95AAFFE}"/>
                    </a:ext>
                  </a:extLst>
                </p:cNvPr>
                <p:cNvSpPr/>
                <p:nvPr/>
              </p:nvSpPr>
              <p:spPr>
                <a:xfrm>
                  <a:off x="489765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34" name="Rechteck 12">
                  <a:extLst>
                    <a:ext uri="{FF2B5EF4-FFF2-40B4-BE49-F238E27FC236}">
                      <a16:creationId xmlns:a16="http://schemas.microsoft.com/office/drawing/2014/main" id="{90830458-EFD5-4900-A56D-5DD71834E8CD}"/>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29" name="TextBox 28">
                <a:extLst>
                  <a:ext uri="{FF2B5EF4-FFF2-40B4-BE49-F238E27FC236}">
                    <a16:creationId xmlns:a16="http://schemas.microsoft.com/office/drawing/2014/main" id="{7DD15FAA-0113-40C9-BC35-83DAD677EB48}"/>
                  </a:ext>
                </a:extLst>
              </p:cNvPr>
              <p:cNvSpPr txBox="1"/>
              <p:nvPr/>
            </p:nvSpPr>
            <p:spPr>
              <a:xfrm>
                <a:off x="2749574" y="5944822"/>
                <a:ext cx="2722220" cy="230832"/>
              </a:xfrm>
              <a:prstGeom prst="rect">
                <a:avLst/>
              </a:prstGeom>
              <a:noFill/>
              <a:ln>
                <a:noFill/>
              </a:ln>
            </p:spPr>
            <p:txBody>
              <a:bodyPr wrap="none" rtlCol="0">
                <a:spAutoFit/>
              </a:bodyPr>
              <a:lstStyle/>
              <a:p>
                <a:pPr lvl="0" algn="ctr" defTabSz="914400" fontAlgn="base" latinLnBrk="1">
                  <a:spcBef>
                    <a:spcPct val="0"/>
                  </a:spcBef>
                  <a:spcAft>
                    <a:spcPct val="0"/>
                  </a:spcAft>
                  <a:defRPr/>
                </a:pPr>
                <a:r>
                  <a:rPr kumimoji="1" lang="vi-VN" altLang="ko-KR" sz="900" kern="0" dirty="0">
                    <a:solidFill>
                      <a:srgbClr val="1F45BC"/>
                    </a:solidFill>
                    <a:latin typeface="SamsungOne-600" panose="020B0703030303020204"/>
                    <a:ea typeface="SamsungOne-600C" panose="020B0706030303020204" pitchFamily="34" charset="0"/>
                    <a:cs typeface="Calibri Light"/>
                  </a:rPr>
                  <a:t>TẦNG LƯU TRỮ DỮ LIỆU (Hồ dữ liệu doanh nghiệp)</a:t>
                </a:r>
                <a:endParaRPr kumimoji="1" lang="en-US" altLang="ko-KR" sz="900" kern="0" dirty="0">
                  <a:solidFill>
                    <a:srgbClr val="1F45BC"/>
                  </a:solidFill>
                  <a:latin typeface="SamsungOne-600" panose="020B0703030303020204"/>
                  <a:ea typeface="SamsungOne-600C" panose="020B0706030303020204" pitchFamily="34" charset="0"/>
                  <a:cs typeface="Calibri Light"/>
                </a:endParaRPr>
              </a:p>
            </p:txBody>
          </p:sp>
        </p:grpSp>
      </p:grpSp>
    </p:spTree>
    <p:extLst>
      <p:ext uri="{BB962C8B-B14F-4D97-AF65-F5344CB8AC3E}">
        <p14:creationId xmlns:p14="http://schemas.microsoft.com/office/powerpoint/2010/main" val="1909802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Chuyển</a:t>
            </a:r>
            <a:r>
              <a:rPr lang="en-US" altLang="ko-KR" dirty="0">
                <a:ea typeface="SamsungOneKorean 400" panose="020B0503030303020204" pitchFamily="50" charset="-127"/>
              </a:rPr>
              <a:t> </a:t>
            </a:r>
            <a:r>
              <a:rPr lang="en-US" altLang="ko-KR" dirty="0" err="1">
                <a:ea typeface="SamsungOneKorean 400" panose="020B0503030303020204" pitchFamily="50" charset="-127"/>
              </a:rPr>
              <a:t>đổi</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bạn</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9ACE8F28-C1AF-420B-A32D-5BC8CD9E5884}"/>
              </a:ext>
            </a:extLst>
          </p:cNvPr>
          <p:cNvGrpSpPr/>
          <p:nvPr/>
        </p:nvGrpSpPr>
        <p:grpSpPr>
          <a:xfrm>
            <a:off x="686688" y="2126756"/>
            <a:ext cx="8806711" cy="4260752"/>
            <a:chOff x="686688" y="2126756"/>
            <a:chExt cx="8806711" cy="4260752"/>
          </a:xfrm>
        </p:grpSpPr>
        <p:grpSp>
          <p:nvGrpSpPr>
            <p:cNvPr id="9" name="그룹 8">
              <a:extLst>
                <a:ext uri="{FF2B5EF4-FFF2-40B4-BE49-F238E27FC236}">
                  <a16:creationId xmlns:a16="http://schemas.microsoft.com/office/drawing/2014/main" id="{CD0193F5-0B95-4A54-984D-ED8D73E5E49E}"/>
                </a:ext>
              </a:extLst>
            </p:cNvPr>
            <p:cNvGrpSpPr/>
            <p:nvPr/>
          </p:nvGrpSpPr>
          <p:grpSpPr>
            <a:xfrm>
              <a:off x="2582022" y="2629857"/>
              <a:ext cx="1330129" cy="2532828"/>
              <a:chOff x="2258891" y="2994886"/>
              <a:chExt cx="1330129" cy="2532828"/>
            </a:xfrm>
          </p:grpSpPr>
          <p:grpSp>
            <p:nvGrpSpPr>
              <p:cNvPr id="91" name="그룹 90">
                <a:extLst>
                  <a:ext uri="{FF2B5EF4-FFF2-40B4-BE49-F238E27FC236}">
                    <a16:creationId xmlns:a16="http://schemas.microsoft.com/office/drawing/2014/main" id="{D0395379-F0C9-492C-B045-57F424341939}"/>
                  </a:ext>
                </a:extLst>
              </p:cNvPr>
              <p:cNvGrpSpPr/>
              <p:nvPr/>
            </p:nvGrpSpPr>
            <p:grpSpPr>
              <a:xfrm>
                <a:off x="2258891" y="2994886"/>
                <a:ext cx="1330129" cy="2532828"/>
                <a:chOff x="878005" y="3940229"/>
                <a:chExt cx="1330129" cy="2532828"/>
              </a:xfrm>
            </p:grpSpPr>
            <p:sp>
              <p:nvSpPr>
                <p:cNvPr id="97" name="모서리가 둥근 직사각형 366">
                  <a:extLst>
                    <a:ext uri="{FF2B5EF4-FFF2-40B4-BE49-F238E27FC236}">
                      <a16:creationId xmlns:a16="http://schemas.microsoft.com/office/drawing/2014/main" id="{1056A477-1C7E-4775-8E58-93BAEEEC50DE}"/>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8" name="TextBox 97">
                  <a:extLst>
                    <a:ext uri="{FF2B5EF4-FFF2-40B4-BE49-F238E27FC236}">
                      <a16:creationId xmlns:a16="http://schemas.microsoft.com/office/drawing/2014/main" id="{72B7796D-2AFA-452A-AD79-ABCC23921A05}"/>
                    </a:ext>
                  </a:extLst>
                </p:cNvPr>
                <p:cNvSpPr txBox="1"/>
                <p:nvPr/>
              </p:nvSpPr>
              <p:spPr>
                <a:xfrm>
                  <a:off x="1045048" y="3940229"/>
                  <a:ext cx="1007007"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INGEST LAYER</a:t>
                  </a:r>
                </a:p>
              </p:txBody>
            </p:sp>
          </p:grpSp>
          <p:grpSp>
            <p:nvGrpSpPr>
              <p:cNvPr id="92" name="그룹 91">
                <a:extLst>
                  <a:ext uri="{FF2B5EF4-FFF2-40B4-BE49-F238E27FC236}">
                    <a16:creationId xmlns:a16="http://schemas.microsoft.com/office/drawing/2014/main" id="{FF7F229E-FE5E-4D5F-BC68-50DCFBB368AE}"/>
                  </a:ext>
                </a:extLst>
              </p:cNvPr>
              <p:cNvGrpSpPr/>
              <p:nvPr/>
            </p:nvGrpSpPr>
            <p:grpSpPr>
              <a:xfrm>
                <a:off x="2359220" y="3366173"/>
                <a:ext cx="1135821" cy="2044704"/>
                <a:chOff x="2365570" y="3366173"/>
                <a:chExt cx="1135821" cy="2044704"/>
              </a:xfrm>
            </p:grpSpPr>
            <p:sp>
              <p:nvSpPr>
                <p:cNvPr id="93" name="Rechteck 7">
                  <a:extLst>
                    <a:ext uri="{FF2B5EF4-FFF2-40B4-BE49-F238E27FC236}">
                      <a16:creationId xmlns:a16="http://schemas.microsoft.com/office/drawing/2014/main" id="{B6ECAFBB-7CC4-42D3-9DA4-43CF15F1FD5C}"/>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4" name="Rechteck 7">
                  <a:extLst>
                    <a:ext uri="{FF2B5EF4-FFF2-40B4-BE49-F238E27FC236}">
                      <a16:creationId xmlns:a16="http://schemas.microsoft.com/office/drawing/2014/main" id="{2A11745A-4776-429E-9995-F31BF5CAFD2D}"/>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5" name="Rechteck 7">
                  <a:extLst>
                    <a:ext uri="{FF2B5EF4-FFF2-40B4-BE49-F238E27FC236}">
                      <a16:creationId xmlns:a16="http://schemas.microsoft.com/office/drawing/2014/main" id="{CEE2FD81-B8FB-4E03-B9CC-FE0F578C13E5}"/>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6" name="Rechteck 7">
                  <a:extLst>
                    <a:ext uri="{FF2B5EF4-FFF2-40B4-BE49-F238E27FC236}">
                      <a16:creationId xmlns:a16="http://schemas.microsoft.com/office/drawing/2014/main" id="{4DE932DA-7AE7-4210-856C-BFE3BDAE0F70}"/>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54692D54-FF92-41F3-9A71-517A89C4F3CC}"/>
                </a:ext>
              </a:extLst>
            </p:cNvPr>
            <p:cNvGrpSpPr/>
            <p:nvPr/>
          </p:nvGrpSpPr>
          <p:grpSpPr>
            <a:xfrm>
              <a:off x="941703" y="2633117"/>
              <a:ext cx="1335268" cy="2532828"/>
              <a:chOff x="823098" y="2704904"/>
              <a:chExt cx="1134080" cy="2532828"/>
            </a:xfrm>
          </p:grpSpPr>
          <p:grpSp>
            <p:nvGrpSpPr>
              <p:cNvPr id="82" name="그룹 81">
                <a:extLst>
                  <a:ext uri="{FF2B5EF4-FFF2-40B4-BE49-F238E27FC236}">
                    <a16:creationId xmlns:a16="http://schemas.microsoft.com/office/drawing/2014/main" id="{BDF62B28-746D-4779-B886-214E6FCA14FB}"/>
                  </a:ext>
                </a:extLst>
              </p:cNvPr>
              <p:cNvGrpSpPr/>
              <p:nvPr/>
            </p:nvGrpSpPr>
            <p:grpSpPr>
              <a:xfrm>
                <a:off x="823098" y="2704904"/>
                <a:ext cx="1134080" cy="2532828"/>
                <a:chOff x="870386" y="3940229"/>
                <a:chExt cx="1134080" cy="2532828"/>
              </a:xfrm>
            </p:grpSpPr>
            <p:sp>
              <p:nvSpPr>
                <p:cNvPr id="89" name="모서리가 둥근 직사각형 351">
                  <a:extLst>
                    <a:ext uri="{FF2B5EF4-FFF2-40B4-BE49-F238E27FC236}">
                      <a16:creationId xmlns:a16="http://schemas.microsoft.com/office/drawing/2014/main" id="{279E17A4-AB26-474D-ACD7-6ECFCA5FC2BF}"/>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0" name="TextBox 89">
                  <a:extLst>
                    <a:ext uri="{FF2B5EF4-FFF2-40B4-BE49-F238E27FC236}">
                      <a16:creationId xmlns:a16="http://schemas.microsoft.com/office/drawing/2014/main" id="{441B5B38-76F6-4709-A344-5A7297608918}"/>
                    </a:ext>
                  </a:extLst>
                </p:cNvPr>
                <p:cNvSpPr txBox="1"/>
                <p:nvPr/>
              </p:nvSpPr>
              <p:spPr>
                <a:xfrm>
                  <a:off x="980515" y="3940229"/>
                  <a:ext cx="913823" cy="246221"/>
                </a:xfrm>
                <a:prstGeom prst="rect">
                  <a:avLst/>
                </a:prstGeom>
                <a:solidFill>
                  <a:schemeClr val="bg1"/>
                </a:solidFill>
              </p:spPr>
              <p:txBody>
                <a:bodyPr wrap="none" rtlCol="0">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i="0" u="none" strike="noStrike" kern="0" cap="none" spc="0" normalizeH="0" baseline="0" noProof="0" dirty="0">
                      <a:ln>
                        <a:noFill/>
                      </a:ln>
                      <a:solidFill>
                        <a:srgbClr val="1F45BC"/>
                      </a:solidFill>
                      <a:effectLst/>
                      <a:uLnTx/>
                      <a:uFillTx/>
                      <a:latin typeface="SamsungOne 700" panose="020B0803030303020204" pitchFamily="34" charset="0"/>
                      <a:ea typeface="SamsungOne 700" panose="020B0803030303020204" pitchFamily="34" charset="0"/>
                    </a:rPr>
                    <a:t>DATA SOURCES</a:t>
                  </a:r>
                  <a:endParaRPr kumimoji="1" lang="ko-KR" altLang="en-US" sz="1000" i="0" u="none" strike="noStrike" kern="0" cap="none" spc="0" normalizeH="0" baseline="0" noProof="0" dirty="0">
                    <a:ln>
                      <a:noFill/>
                    </a:ln>
                    <a:solidFill>
                      <a:srgbClr val="1F45BC"/>
                    </a:solidFill>
                    <a:effectLst/>
                    <a:uLnTx/>
                    <a:uFillTx/>
                    <a:latin typeface="SamsungOne 700" panose="020B0803030303020204" pitchFamily="34" charset="0"/>
                    <a:ea typeface="SamsungOneKorean 400" panose="020B0503030303020204" pitchFamily="50" charset="-127"/>
                  </a:endParaRPr>
                </a:p>
              </p:txBody>
            </p:sp>
          </p:grpSp>
          <p:grpSp>
            <p:nvGrpSpPr>
              <p:cNvPr id="83" name="그룹 82">
                <a:extLst>
                  <a:ext uri="{FF2B5EF4-FFF2-40B4-BE49-F238E27FC236}">
                    <a16:creationId xmlns:a16="http://schemas.microsoft.com/office/drawing/2014/main" id="{1507B58B-A7D1-4400-8C73-C4BE073982F6}"/>
                  </a:ext>
                </a:extLst>
              </p:cNvPr>
              <p:cNvGrpSpPr/>
              <p:nvPr/>
            </p:nvGrpSpPr>
            <p:grpSpPr>
              <a:xfrm>
                <a:off x="933528" y="3091260"/>
                <a:ext cx="924407" cy="1966810"/>
                <a:chOff x="933528" y="3060780"/>
                <a:chExt cx="924407" cy="1966810"/>
              </a:xfrm>
            </p:grpSpPr>
            <p:sp>
              <p:nvSpPr>
                <p:cNvPr id="84" name="Rechteck 7">
                  <a:extLst>
                    <a:ext uri="{FF2B5EF4-FFF2-40B4-BE49-F238E27FC236}">
                      <a16:creationId xmlns:a16="http://schemas.microsoft.com/office/drawing/2014/main" id="{D45EDB71-5BD3-4F4B-9F01-8AF41644D671}"/>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85" name="Rechteck 7">
                  <a:extLst>
                    <a:ext uri="{FF2B5EF4-FFF2-40B4-BE49-F238E27FC236}">
                      <a16:creationId xmlns:a16="http://schemas.microsoft.com/office/drawing/2014/main" id="{F5099B45-C184-4889-8FD0-839CC2F3B0A5}"/>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6" name="Rechteck 7">
                  <a:extLst>
                    <a:ext uri="{FF2B5EF4-FFF2-40B4-BE49-F238E27FC236}">
                      <a16:creationId xmlns:a16="http://schemas.microsoft.com/office/drawing/2014/main" id="{4A6D5898-842F-4658-AE05-8047F915D604}"/>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7" name="Rechteck 7">
                  <a:extLst>
                    <a:ext uri="{FF2B5EF4-FFF2-40B4-BE49-F238E27FC236}">
                      <a16:creationId xmlns:a16="http://schemas.microsoft.com/office/drawing/2014/main" id="{028FCF43-9B88-413C-B27E-3A314F8F1B69}"/>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8" name="Rechteck 7">
                  <a:extLst>
                    <a:ext uri="{FF2B5EF4-FFF2-40B4-BE49-F238E27FC236}">
                      <a16:creationId xmlns:a16="http://schemas.microsoft.com/office/drawing/2014/main" id="{4576A7A0-BEFB-4E38-9731-AC7BFA4F5377}"/>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grpSp>
          <p:nvGrpSpPr>
            <p:cNvPr id="11" name="그룹 10">
              <a:extLst>
                <a:ext uri="{FF2B5EF4-FFF2-40B4-BE49-F238E27FC236}">
                  <a16:creationId xmlns:a16="http://schemas.microsoft.com/office/drawing/2014/main" id="{AF4CC962-4D5B-4611-896B-40901B86F8D6}"/>
                </a:ext>
              </a:extLst>
            </p:cNvPr>
            <p:cNvGrpSpPr/>
            <p:nvPr/>
          </p:nvGrpSpPr>
          <p:grpSpPr>
            <a:xfrm>
              <a:off x="5871858" y="2629857"/>
              <a:ext cx="1330129" cy="2075730"/>
              <a:chOff x="5881383" y="2850744"/>
              <a:chExt cx="1330129" cy="2075730"/>
            </a:xfrm>
          </p:grpSpPr>
          <p:grpSp>
            <p:nvGrpSpPr>
              <p:cNvPr id="68" name="그룹 67">
                <a:extLst>
                  <a:ext uri="{FF2B5EF4-FFF2-40B4-BE49-F238E27FC236}">
                    <a16:creationId xmlns:a16="http://schemas.microsoft.com/office/drawing/2014/main" id="{09797298-9D91-4C48-A272-6B8F6B05B0FA}"/>
                  </a:ext>
                </a:extLst>
              </p:cNvPr>
              <p:cNvGrpSpPr/>
              <p:nvPr/>
            </p:nvGrpSpPr>
            <p:grpSpPr>
              <a:xfrm>
                <a:off x="5881383" y="2850744"/>
                <a:ext cx="1330129" cy="2075730"/>
                <a:chOff x="878005" y="3940229"/>
                <a:chExt cx="1330129" cy="2075730"/>
              </a:xfrm>
            </p:grpSpPr>
            <p:sp>
              <p:nvSpPr>
                <p:cNvPr id="80" name="모서리가 둥근 직사각형 342">
                  <a:extLst>
                    <a:ext uri="{FF2B5EF4-FFF2-40B4-BE49-F238E27FC236}">
                      <a16:creationId xmlns:a16="http://schemas.microsoft.com/office/drawing/2014/main" id="{D3A05BDF-CFEF-4961-9BF0-A77545BBFD83}"/>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1" name="TextBox 80">
                  <a:extLst>
                    <a:ext uri="{FF2B5EF4-FFF2-40B4-BE49-F238E27FC236}">
                      <a16:creationId xmlns:a16="http://schemas.microsoft.com/office/drawing/2014/main" id="{668EC50B-76F8-4A35-86C1-29D640D2A5D8}"/>
                    </a:ext>
                  </a:extLst>
                </p:cNvPr>
                <p:cNvSpPr txBox="1"/>
                <p:nvPr/>
              </p:nvSpPr>
              <p:spPr>
                <a:xfrm>
                  <a:off x="981846" y="3940229"/>
                  <a:ext cx="1162498"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ANALYSIS LAYER</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69" name="그룹 68">
                <a:extLst>
                  <a:ext uri="{FF2B5EF4-FFF2-40B4-BE49-F238E27FC236}">
                    <a16:creationId xmlns:a16="http://schemas.microsoft.com/office/drawing/2014/main" id="{CC8B5BDC-1988-49A0-9230-D3FA3CCCCE03}"/>
                  </a:ext>
                </a:extLst>
              </p:cNvPr>
              <p:cNvGrpSpPr/>
              <p:nvPr/>
            </p:nvGrpSpPr>
            <p:grpSpPr>
              <a:xfrm>
                <a:off x="5902079" y="3226862"/>
                <a:ext cx="1236802" cy="1523457"/>
                <a:chOff x="5902079" y="3366562"/>
                <a:chExt cx="1236802" cy="1523457"/>
              </a:xfrm>
            </p:grpSpPr>
            <p:sp>
              <p:nvSpPr>
                <p:cNvPr id="70" name="Rechteck 8">
                  <a:extLst>
                    <a:ext uri="{FF2B5EF4-FFF2-40B4-BE49-F238E27FC236}">
                      <a16:creationId xmlns:a16="http://schemas.microsoft.com/office/drawing/2014/main" id="{7C7387CE-4683-4834-9DF1-B6D1FF2D31CC}"/>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71" name="Rechteck 8">
                  <a:extLst>
                    <a:ext uri="{FF2B5EF4-FFF2-40B4-BE49-F238E27FC236}">
                      <a16:creationId xmlns:a16="http://schemas.microsoft.com/office/drawing/2014/main" id="{8452C224-7892-4E6C-938C-F98071D867AF}"/>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72" name="Rechteck 8">
                  <a:extLst>
                    <a:ext uri="{FF2B5EF4-FFF2-40B4-BE49-F238E27FC236}">
                      <a16:creationId xmlns:a16="http://schemas.microsoft.com/office/drawing/2014/main" id="{FEA98610-414A-4967-8F71-4BE325D2BCC1}"/>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73" name="그룹 72">
                  <a:extLst>
                    <a:ext uri="{FF2B5EF4-FFF2-40B4-BE49-F238E27FC236}">
                      <a16:creationId xmlns:a16="http://schemas.microsoft.com/office/drawing/2014/main" id="{4641DEA6-B5AC-446A-922C-D66DEC737352}"/>
                    </a:ext>
                  </a:extLst>
                </p:cNvPr>
                <p:cNvGrpSpPr/>
                <p:nvPr/>
              </p:nvGrpSpPr>
              <p:grpSpPr>
                <a:xfrm>
                  <a:off x="5902079" y="3426926"/>
                  <a:ext cx="454458" cy="309198"/>
                  <a:chOff x="5859214" y="3441215"/>
                  <a:chExt cx="454458" cy="309198"/>
                </a:xfrm>
              </p:grpSpPr>
              <p:sp>
                <p:nvSpPr>
                  <p:cNvPr id="78" name="모서리가 둥근 직사각형 340">
                    <a:extLst>
                      <a:ext uri="{FF2B5EF4-FFF2-40B4-BE49-F238E27FC236}">
                        <a16:creationId xmlns:a16="http://schemas.microsoft.com/office/drawing/2014/main" id="{17125C92-E61D-4F90-A4B0-4549AA8529FF}"/>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9" name="직사각형 78">
                    <a:extLst>
                      <a:ext uri="{FF2B5EF4-FFF2-40B4-BE49-F238E27FC236}">
                        <a16:creationId xmlns:a16="http://schemas.microsoft.com/office/drawing/2014/main" id="{60A816BB-14FF-4CC1-8DDA-AC1C7988A9A3}"/>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Speed</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grpSp>
              <p:nvGrpSpPr>
                <p:cNvPr id="74" name="그룹 73">
                  <a:extLst>
                    <a:ext uri="{FF2B5EF4-FFF2-40B4-BE49-F238E27FC236}">
                      <a16:creationId xmlns:a16="http://schemas.microsoft.com/office/drawing/2014/main" id="{EEEE0402-14B9-4A5B-A5DB-DDFEF1C63BC7}"/>
                    </a:ext>
                  </a:extLst>
                </p:cNvPr>
                <p:cNvGrpSpPr/>
                <p:nvPr/>
              </p:nvGrpSpPr>
              <p:grpSpPr>
                <a:xfrm>
                  <a:off x="5910850" y="4285167"/>
                  <a:ext cx="454458" cy="309198"/>
                  <a:chOff x="5859214" y="3477732"/>
                  <a:chExt cx="454458" cy="309198"/>
                </a:xfrm>
              </p:grpSpPr>
              <p:sp>
                <p:nvSpPr>
                  <p:cNvPr id="76" name="모서리가 둥근 직사각형 338">
                    <a:extLst>
                      <a:ext uri="{FF2B5EF4-FFF2-40B4-BE49-F238E27FC236}">
                        <a16:creationId xmlns:a16="http://schemas.microsoft.com/office/drawing/2014/main" id="{5048E292-B654-408C-8E65-03026498F104}"/>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77" name="직사각형 76">
                    <a:extLst>
                      <a:ext uri="{FF2B5EF4-FFF2-40B4-BE49-F238E27FC236}">
                        <a16:creationId xmlns:a16="http://schemas.microsoft.com/office/drawing/2014/main" id="{86981A64-F992-49E2-A94F-6DBA837EA44C}"/>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Batch</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cxnSp>
              <p:nvCxnSpPr>
                <p:cNvPr id="75" name="직선 연결선 74">
                  <a:extLst>
                    <a:ext uri="{FF2B5EF4-FFF2-40B4-BE49-F238E27FC236}">
                      <a16:creationId xmlns:a16="http://schemas.microsoft.com/office/drawing/2014/main" id="{DF1FAAA1-181D-4596-9A06-0350EF683320}"/>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12" name="오른쪽 화살표 281">
              <a:extLst>
                <a:ext uri="{FF2B5EF4-FFF2-40B4-BE49-F238E27FC236}">
                  <a16:creationId xmlns:a16="http://schemas.microsoft.com/office/drawing/2014/main" id="{B3DA0987-565B-4F55-9E99-D822137DBAC1}"/>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오른쪽 화살표 282">
              <a:extLst>
                <a:ext uri="{FF2B5EF4-FFF2-40B4-BE49-F238E27FC236}">
                  <a16:creationId xmlns:a16="http://schemas.microsoft.com/office/drawing/2014/main" id="{ED44EABD-EFB7-4CE9-A035-6AD1908FE751}"/>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오른쪽 화살표 283">
              <a:extLst>
                <a:ext uri="{FF2B5EF4-FFF2-40B4-BE49-F238E27FC236}">
                  <a16:creationId xmlns:a16="http://schemas.microsoft.com/office/drawing/2014/main" id="{05E52BBF-7681-46E7-98E0-B8D1DDCD8610}"/>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AutoShape 137">
              <a:extLst>
                <a:ext uri="{FF2B5EF4-FFF2-40B4-BE49-F238E27FC236}">
                  <a16:creationId xmlns:a16="http://schemas.microsoft.com/office/drawing/2014/main" id="{BEC374D0-B03B-4573-9D34-0F4716B81F13}"/>
                </a:ext>
              </a:extLst>
            </p:cNvPr>
            <p:cNvSpPr>
              <a:spLocks noChangeArrowheads="1"/>
            </p:cNvSpPr>
            <p:nvPr/>
          </p:nvSpPr>
          <p:spPr bwMode="auto">
            <a:xfrm>
              <a:off x="5854770" y="220915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Analytics</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6" name="AutoShape 136">
              <a:extLst>
                <a:ext uri="{FF2B5EF4-FFF2-40B4-BE49-F238E27FC236}">
                  <a16:creationId xmlns:a16="http://schemas.microsoft.com/office/drawing/2014/main" id="{A8BEE40F-BB62-4DCB-B083-0B7E9C53D20C}"/>
                </a:ext>
              </a:extLst>
            </p:cNvPr>
            <p:cNvSpPr>
              <a:spLocks noChangeArrowheads="1"/>
            </p:cNvSpPr>
            <p:nvPr/>
          </p:nvSpPr>
          <p:spPr bwMode="auto">
            <a:xfrm>
              <a:off x="946194" y="2209156"/>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Ingestion and Storage</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7" name="AutoShape 139">
              <a:extLst>
                <a:ext uri="{FF2B5EF4-FFF2-40B4-BE49-F238E27FC236}">
                  <a16:creationId xmlns:a16="http://schemas.microsoft.com/office/drawing/2014/main" id="{FE715665-43B7-4EFC-B454-BDFB16AB9FBD}"/>
                </a:ext>
              </a:extLst>
            </p:cNvPr>
            <p:cNvSpPr>
              <a:spLocks noChangeArrowheads="1"/>
            </p:cNvSpPr>
            <p:nvPr/>
          </p:nvSpPr>
          <p:spPr bwMode="auto">
            <a:xfrm>
              <a:off x="7518047" y="220915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Machine Learning</a:t>
              </a:r>
            </a:p>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Data Modeling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grpSp>
          <p:nvGrpSpPr>
            <p:cNvPr id="18" name="그룹 17">
              <a:extLst>
                <a:ext uri="{FF2B5EF4-FFF2-40B4-BE49-F238E27FC236}">
                  <a16:creationId xmlns:a16="http://schemas.microsoft.com/office/drawing/2014/main" id="{1F12748D-1392-4F12-95CB-551BF08E9ACC}"/>
                </a:ext>
              </a:extLst>
            </p:cNvPr>
            <p:cNvGrpSpPr/>
            <p:nvPr/>
          </p:nvGrpSpPr>
          <p:grpSpPr>
            <a:xfrm>
              <a:off x="5861559" y="5414486"/>
              <a:ext cx="3009598" cy="656393"/>
              <a:chOff x="5871084" y="5519261"/>
              <a:chExt cx="3009598" cy="656393"/>
            </a:xfrm>
          </p:grpSpPr>
          <p:sp>
            <p:nvSpPr>
              <p:cNvPr id="61" name="모서리가 둥근 직사각형 319">
                <a:extLst>
                  <a:ext uri="{FF2B5EF4-FFF2-40B4-BE49-F238E27FC236}">
                    <a16:creationId xmlns:a16="http://schemas.microsoft.com/office/drawing/2014/main" id="{89D459A8-536F-4A2B-9B93-491277A671C6}"/>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2" name="TextBox 61">
                <a:extLst>
                  <a:ext uri="{FF2B5EF4-FFF2-40B4-BE49-F238E27FC236}">
                    <a16:creationId xmlns:a16="http://schemas.microsoft.com/office/drawing/2014/main" id="{65B4A19C-B426-454A-884E-65BFE2266990}"/>
                  </a:ext>
                </a:extLst>
              </p:cNvPr>
              <p:cNvSpPr txBox="1"/>
              <p:nvPr/>
            </p:nvSpPr>
            <p:spPr>
              <a:xfrm>
                <a:off x="6736926" y="5944822"/>
                <a:ext cx="1351652"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PRESENTATION LAYER</a:t>
                </a:r>
              </a:p>
            </p:txBody>
          </p:sp>
          <p:grpSp>
            <p:nvGrpSpPr>
              <p:cNvPr id="63" name="그룹 62">
                <a:extLst>
                  <a:ext uri="{FF2B5EF4-FFF2-40B4-BE49-F238E27FC236}">
                    <a16:creationId xmlns:a16="http://schemas.microsoft.com/office/drawing/2014/main" id="{F76600B4-2BA5-458B-BF81-2B441983567D}"/>
                  </a:ext>
                </a:extLst>
              </p:cNvPr>
              <p:cNvGrpSpPr/>
              <p:nvPr/>
            </p:nvGrpSpPr>
            <p:grpSpPr>
              <a:xfrm>
                <a:off x="5982561" y="5589123"/>
                <a:ext cx="2798540" cy="325003"/>
                <a:chOff x="6200750" y="6382965"/>
                <a:chExt cx="2766586" cy="325003"/>
              </a:xfrm>
            </p:grpSpPr>
            <p:sp>
              <p:nvSpPr>
                <p:cNvPr id="64" name="Rechteck 7">
                  <a:extLst>
                    <a:ext uri="{FF2B5EF4-FFF2-40B4-BE49-F238E27FC236}">
                      <a16:creationId xmlns:a16="http://schemas.microsoft.com/office/drawing/2014/main" id="{2EE8EE5E-E0C7-4F7C-8B19-4741EBA3F6BD}"/>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5" name="Rechteck 7">
                  <a:extLst>
                    <a:ext uri="{FF2B5EF4-FFF2-40B4-BE49-F238E27FC236}">
                      <a16:creationId xmlns:a16="http://schemas.microsoft.com/office/drawing/2014/main" id="{B1D7BD8B-5BF1-40EB-8CDD-BA170424D3B9}"/>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66" name="Rechteck 7">
                  <a:extLst>
                    <a:ext uri="{FF2B5EF4-FFF2-40B4-BE49-F238E27FC236}">
                      <a16:creationId xmlns:a16="http://schemas.microsoft.com/office/drawing/2014/main" id="{54E2FFE5-A1C6-4DCD-A47B-DE308CF822BF}"/>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67" name="Rechteck 7">
                  <a:extLst>
                    <a:ext uri="{FF2B5EF4-FFF2-40B4-BE49-F238E27FC236}">
                      <a16:creationId xmlns:a16="http://schemas.microsoft.com/office/drawing/2014/main" id="{6564396A-6CF6-44D9-AD20-2E80783BDE84}"/>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9" name="오른쪽 화살표 286">
              <a:extLst>
                <a:ext uri="{FF2B5EF4-FFF2-40B4-BE49-F238E27FC236}">
                  <a16:creationId xmlns:a16="http://schemas.microsoft.com/office/drawing/2014/main" id="{436A4F7E-FC44-4DB5-AE19-90AF4C29FEFC}"/>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왼쪽/오른쪽 화살표 287">
              <a:extLst>
                <a:ext uri="{FF2B5EF4-FFF2-40B4-BE49-F238E27FC236}">
                  <a16:creationId xmlns:a16="http://schemas.microsoft.com/office/drawing/2014/main" id="{54B41D36-2419-43E5-971E-32A991D0803F}"/>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21" name="직선 화살표 연결선 20">
              <a:extLst>
                <a:ext uri="{FF2B5EF4-FFF2-40B4-BE49-F238E27FC236}">
                  <a16:creationId xmlns:a16="http://schemas.microsoft.com/office/drawing/2014/main" id="{57121356-B648-435B-B0FC-A18E523550C5}"/>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B82331D2-2F30-4CE2-84B5-6E58DE2B5184}"/>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D477A1CD-5DE6-4B5A-B07E-9EAFC17131CE}"/>
                </a:ext>
              </a:extLst>
            </p:cNvPr>
            <p:cNvGrpSpPr/>
            <p:nvPr/>
          </p:nvGrpSpPr>
          <p:grpSpPr>
            <a:xfrm>
              <a:off x="4090595" y="4962467"/>
              <a:ext cx="5120080" cy="1279758"/>
              <a:chOff x="4100120" y="5067242"/>
              <a:chExt cx="5120080" cy="1279758"/>
            </a:xfrm>
          </p:grpSpPr>
          <p:cxnSp>
            <p:nvCxnSpPr>
              <p:cNvPr id="58" name="직선 연결선 57">
                <a:extLst>
                  <a:ext uri="{FF2B5EF4-FFF2-40B4-BE49-F238E27FC236}">
                    <a16:creationId xmlns:a16="http://schemas.microsoft.com/office/drawing/2014/main" id="{D429E503-58BF-48DE-A1D8-9EE1AE4D87D9}"/>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0EB00ED9-4FA7-41AB-8CE6-EDA61A51464D}"/>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60" name="꺾인 연결선 318">
                <a:extLst>
                  <a:ext uri="{FF2B5EF4-FFF2-40B4-BE49-F238E27FC236}">
                    <a16:creationId xmlns:a16="http://schemas.microsoft.com/office/drawing/2014/main" id="{728BD514-32D5-4603-9742-33F264865702}"/>
                  </a:ext>
                </a:extLst>
              </p:cNvPr>
              <p:cNvCxnSpPr>
                <a:cxnSpLocks/>
                <a:endCxn id="39" idx="2"/>
              </p:cNvCxnSpPr>
              <p:nvPr/>
            </p:nvCxnSpPr>
            <p:spPr>
              <a:xfrm rot="10800000">
                <a:off x="4100120" y="6175655"/>
                <a:ext cx="4926640" cy="171345"/>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529AA4A6-2AEC-4997-BE8C-12810A7E6183}"/>
                </a:ext>
              </a:extLst>
            </p:cNvPr>
            <p:cNvGrpSpPr/>
            <p:nvPr/>
          </p:nvGrpSpPr>
          <p:grpSpPr>
            <a:xfrm>
              <a:off x="7518047" y="2629857"/>
              <a:ext cx="1330129" cy="2731925"/>
              <a:chOff x="7518047" y="2629857"/>
              <a:chExt cx="1330129" cy="2731925"/>
            </a:xfrm>
          </p:grpSpPr>
          <p:sp>
            <p:nvSpPr>
              <p:cNvPr id="45" name="오른쪽 화살표 303">
                <a:extLst>
                  <a:ext uri="{FF2B5EF4-FFF2-40B4-BE49-F238E27FC236}">
                    <a16:creationId xmlns:a16="http://schemas.microsoft.com/office/drawing/2014/main" id="{DF67D010-09C2-4F99-90D6-9B5D598E7F5C}"/>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46" name="그룹 45">
                <a:extLst>
                  <a:ext uri="{FF2B5EF4-FFF2-40B4-BE49-F238E27FC236}">
                    <a16:creationId xmlns:a16="http://schemas.microsoft.com/office/drawing/2014/main" id="{7D79665C-A256-40F7-B4AB-40FBB9C53493}"/>
                  </a:ext>
                </a:extLst>
              </p:cNvPr>
              <p:cNvGrpSpPr/>
              <p:nvPr/>
            </p:nvGrpSpPr>
            <p:grpSpPr>
              <a:xfrm>
                <a:off x="7518047" y="2629857"/>
                <a:ext cx="1330129" cy="2532828"/>
                <a:chOff x="7518047" y="2629857"/>
                <a:chExt cx="1330129" cy="2532828"/>
              </a:xfrm>
            </p:grpSpPr>
            <p:grpSp>
              <p:nvGrpSpPr>
                <p:cNvPr id="47" name="그룹 46">
                  <a:extLst>
                    <a:ext uri="{FF2B5EF4-FFF2-40B4-BE49-F238E27FC236}">
                      <a16:creationId xmlns:a16="http://schemas.microsoft.com/office/drawing/2014/main" id="{EA548E4D-1E5D-49C6-88CC-17F42E625300}"/>
                    </a:ext>
                  </a:extLst>
                </p:cNvPr>
                <p:cNvGrpSpPr/>
                <p:nvPr/>
              </p:nvGrpSpPr>
              <p:grpSpPr>
                <a:xfrm>
                  <a:off x="7518047" y="2629857"/>
                  <a:ext cx="1330129" cy="2532828"/>
                  <a:chOff x="878005" y="3940229"/>
                  <a:chExt cx="1330129" cy="2532828"/>
                </a:xfrm>
              </p:grpSpPr>
              <p:sp>
                <p:nvSpPr>
                  <p:cNvPr id="56" name="모서리가 둥근 직사각형 314">
                    <a:extLst>
                      <a:ext uri="{FF2B5EF4-FFF2-40B4-BE49-F238E27FC236}">
                        <a16:creationId xmlns:a16="http://schemas.microsoft.com/office/drawing/2014/main" id="{D1E6B31A-1CF2-4249-88D5-5CD29D97B51D}"/>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7" name="TextBox 56">
                    <a:extLst>
                      <a:ext uri="{FF2B5EF4-FFF2-40B4-BE49-F238E27FC236}">
                        <a16:creationId xmlns:a16="http://schemas.microsoft.com/office/drawing/2014/main" id="{25CA0319-EE80-4E04-A794-605A49C44BA0}"/>
                      </a:ext>
                    </a:extLst>
                  </p:cNvPr>
                  <p:cNvSpPr txBox="1"/>
                  <p:nvPr/>
                </p:nvSpPr>
                <p:spPr>
                  <a:xfrm>
                    <a:off x="1213711" y="3940229"/>
                    <a:ext cx="70724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AI LAYER</a:t>
                    </a:r>
                  </a:p>
                </p:txBody>
              </p:sp>
            </p:grpSp>
            <p:sp>
              <p:nvSpPr>
                <p:cNvPr id="48" name="Rounded Rectangle 158">
                  <a:extLst>
                    <a:ext uri="{FF2B5EF4-FFF2-40B4-BE49-F238E27FC236}">
                      <a16:creationId xmlns:a16="http://schemas.microsoft.com/office/drawing/2014/main" id="{5D1C772E-2DCF-41B2-A9D9-36714BCA890B}"/>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49" name="Rounded Rectangle 156">
                  <a:extLst>
                    <a:ext uri="{FF2B5EF4-FFF2-40B4-BE49-F238E27FC236}">
                      <a16:creationId xmlns:a16="http://schemas.microsoft.com/office/drawing/2014/main" id="{7985E7E3-736B-4258-9540-7B29DDBF1798}"/>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50" name="직선 연결선 49">
                  <a:extLst>
                    <a:ext uri="{FF2B5EF4-FFF2-40B4-BE49-F238E27FC236}">
                      <a16:creationId xmlns:a16="http://schemas.microsoft.com/office/drawing/2014/main" id="{477DFAE3-BC31-46D8-A44E-67DAD1218437}"/>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0CD70396-188F-4F32-BD1E-F6520468A4DA}"/>
                    </a:ext>
                  </a:extLst>
                </p:cNvPr>
                <p:cNvCxnSpPr>
                  <a:cxnSpLocks/>
                  <a:stCxn id="48" idx="0"/>
                  <a:endCxn id="49"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52" name="그룹 51">
                  <a:extLst>
                    <a:ext uri="{FF2B5EF4-FFF2-40B4-BE49-F238E27FC236}">
                      <a16:creationId xmlns:a16="http://schemas.microsoft.com/office/drawing/2014/main" id="{DF5F02F5-0E4E-43E3-B277-E9ED3C90CD46}"/>
                    </a:ext>
                  </a:extLst>
                </p:cNvPr>
                <p:cNvGrpSpPr/>
                <p:nvPr/>
              </p:nvGrpSpPr>
              <p:grpSpPr>
                <a:xfrm>
                  <a:off x="7623845" y="3005929"/>
                  <a:ext cx="1118533" cy="1701785"/>
                  <a:chOff x="8798366" y="3438875"/>
                  <a:chExt cx="1118533" cy="1701785"/>
                </a:xfrm>
                <a:solidFill>
                  <a:srgbClr val="E9F2FC"/>
                </a:solidFill>
              </p:grpSpPr>
              <p:sp>
                <p:nvSpPr>
                  <p:cNvPr id="53" name="Rechteck 7">
                    <a:extLst>
                      <a:ext uri="{FF2B5EF4-FFF2-40B4-BE49-F238E27FC236}">
                        <a16:creationId xmlns:a16="http://schemas.microsoft.com/office/drawing/2014/main" id="{304CAE8B-B307-42B4-8962-AE763D4BC67D}"/>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54" name="Rechteck 7">
                    <a:extLst>
                      <a:ext uri="{FF2B5EF4-FFF2-40B4-BE49-F238E27FC236}">
                        <a16:creationId xmlns:a16="http://schemas.microsoft.com/office/drawing/2014/main" id="{3E9389CB-64C1-416F-9A1F-BA3E36FBF5A0}"/>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55" name="Rechteck 7">
                    <a:extLst>
                      <a:ext uri="{FF2B5EF4-FFF2-40B4-BE49-F238E27FC236}">
                        <a16:creationId xmlns:a16="http://schemas.microsoft.com/office/drawing/2014/main" id="{1F56F22D-DEBD-4ED7-A657-E68FC6741D6F}"/>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sp>
          <p:nvSpPr>
            <p:cNvPr id="25" name="직사각형 24">
              <a:extLst>
                <a:ext uri="{FF2B5EF4-FFF2-40B4-BE49-F238E27FC236}">
                  <a16:creationId xmlns:a16="http://schemas.microsoft.com/office/drawing/2014/main" id="{36D55B5B-12BF-4751-9CCD-CE6A9E2B7226}"/>
                </a:ext>
              </a:extLst>
            </p:cNvPr>
            <p:cNvSpPr/>
            <p:nvPr/>
          </p:nvSpPr>
          <p:spPr>
            <a:xfrm>
              <a:off x="686688" y="2126756"/>
              <a:ext cx="8806711" cy="42607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6" name="그룹 25">
              <a:extLst>
                <a:ext uri="{FF2B5EF4-FFF2-40B4-BE49-F238E27FC236}">
                  <a16:creationId xmlns:a16="http://schemas.microsoft.com/office/drawing/2014/main" id="{3A6CE487-DF3C-4166-9B2F-E271AB522B0A}"/>
                </a:ext>
              </a:extLst>
            </p:cNvPr>
            <p:cNvGrpSpPr/>
            <p:nvPr/>
          </p:nvGrpSpPr>
          <p:grpSpPr>
            <a:xfrm>
              <a:off x="2594894" y="5414486"/>
              <a:ext cx="3009598" cy="656393"/>
              <a:chOff x="2604419" y="5519261"/>
              <a:chExt cx="3009598" cy="656393"/>
            </a:xfrm>
          </p:grpSpPr>
          <p:sp>
            <p:nvSpPr>
              <p:cNvPr id="37" name="모서리가 둥근 직사각형 295">
                <a:extLst>
                  <a:ext uri="{FF2B5EF4-FFF2-40B4-BE49-F238E27FC236}">
                    <a16:creationId xmlns:a16="http://schemas.microsoft.com/office/drawing/2014/main" id="{D9B8848B-64AD-42F3-A191-4140B832E9D8}"/>
                  </a:ext>
                </a:extLst>
              </p:cNvPr>
              <p:cNvSpPr/>
              <p:nvPr/>
            </p:nvSpPr>
            <p:spPr>
              <a:xfrm>
                <a:off x="2604419"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8" name="그룹 37">
                <a:extLst>
                  <a:ext uri="{FF2B5EF4-FFF2-40B4-BE49-F238E27FC236}">
                    <a16:creationId xmlns:a16="http://schemas.microsoft.com/office/drawing/2014/main" id="{659696AD-1A70-4A6C-9D2A-91B9E66D1A49}"/>
                  </a:ext>
                </a:extLst>
              </p:cNvPr>
              <p:cNvGrpSpPr/>
              <p:nvPr/>
            </p:nvGrpSpPr>
            <p:grpSpPr>
              <a:xfrm>
                <a:off x="2691876" y="5608346"/>
                <a:ext cx="2832512" cy="291439"/>
                <a:chOff x="2636800" y="5574200"/>
                <a:chExt cx="2832512" cy="291439"/>
              </a:xfrm>
            </p:grpSpPr>
            <p:sp>
              <p:nvSpPr>
                <p:cNvPr id="40" name="Rechteck 12">
                  <a:extLst>
                    <a:ext uri="{FF2B5EF4-FFF2-40B4-BE49-F238E27FC236}">
                      <a16:creationId xmlns:a16="http://schemas.microsoft.com/office/drawing/2014/main" id="{915E0DFD-67FF-45A7-8249-BCFB3528024C}"/>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41" name="Rechteck 12">
                  <a:extLst>
                    <a:ext uri="{FF2B5EF4-FFF2-40B4-BE49-F238E27FC236}">
                      <a16:creationId xmlns:a16="http://schemas.microsoft.com/office/drawing/2014/main" id="{A1C893AA-E5E1-431B-9EF4-DD908FC2F0FE}"/>
                    </a:ext>
                  </a:extLst>
                </p:cNvPr>
                <p:cNvSpPr/>
                <p:nvPr/>
              </p:nvSpPr>
              <p:spPr>
                <a:xfrm>
                  <a:off x="2636800" y="5575154"/>
                  <a:ext cx="479591"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42" name="Rechteck 12">
                  <a:extLst>
                    <a:ext uri="{FF2B5EF4-FFF2-40B4-BE49-F238E27FC236}">
                      <a16:creationId xmlns:a16="http://schemas.microsoft.com/office/drawing/2014/main" id="{22EE609B-89E8-4633-B49D-8B0481DCD6C8}"/>
                    </a:ext>
                  </a:extLst>
                </p:cNvPr>
                <p:cNvSpPr/>
                <p:nvPr/>
              </p:nvSpPr>
              <p:spPr>
                <a:xfrm>
                  <a:off x="4106216" y="5574200"/>
                  <a:ext cx="763133" cy="2914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CSDL trong bộ</a:t>
                  </a:r>
                  <a:r>
                    <a:rPr kumimoji="1" lang="de-DE" sz="90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nhớ</a:t>
                  </a:r>
                  <a:endPar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3" name="Rechteck 12">
                  <a:extLst>
                    <a:ext uri="{FF2B5EF4-FFF2-40B4-BE49-F238E27FC236}">
                      <a16:creationId xmlns:a16="http://schemas.microsoft.com/office/drawing/2014/main" id="{E6E36AC9-0795-4740-A597-45BCA4522A72}"/>
                    </a:ext>
                  </a:extLst>
                </p:cNvPr>
                <p:cNvSpPr/>
                <p:nvPr/>
              </p:nvSpPr>
              <p:spPr>
                <a:xfrm>
                  <a:off x="489765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44" name="Rechteck 12">
                  <a:extLst>
                    <a:ext uri="{FF2B5EF4-FFF2-40B4-BE49-F238E27FC236}">
                      <a16:creationId xmlns:a16="http://schemas.microsoft.com/office/drawing/2014/main" id="{73019F66-5812-4912-A40D-A7E47FBC7557}"/>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39" name="TextBox 38">
                <a:extLst>
                  <a:ext uri="{FF2B5EF4-FFF2-40B4-BE49-F238E27FC236}">
                    <a16:creationId xmlns:a16="http://schemas.microsoft.com/office/drawing/2014/main" id="{C4B66388-93CD-4CDF-A1C6-475FC9A466E1}"/>
                  </a:ext>
                </a:extLst>
              </p:cNvPr>
              <p:cNvSpPr txBox="1"/>
              <p:nvPr/>
            </p:nvSpPr>
            <p:spPr>
              <a:xfrm>
                <a:off x="2739010" y="5944822"/>
                <a:ext cx="2722220" cy="230832"/>
              </a:xfrm>
              <a:prstGeom prst="rect">
                <a:avLst/>
              </a:prstGeom>
              <a:noFill/>
              <a:ln>
                <a:noFill/>
              </a:ln>
            </p:spPr>
            <p:txBody>
              <a:bodyPr wrap="none" rtlCol="0">
                <a:spAutoFit/>
              </a:bodyPr>
              <a:lstStyle/>
              <a:p>
                <a:pPr lvl="0" defTabSz="914400" fontAlgn="base" latinLnBrk="1">
                  <a:spcBef>
                    <a:spcPct val="0"/>
                  </a:spcBef>
                  <a:spcAft>
                    <a:spcPct val="0"/>
                  </a:spcAft>
                  <a:defRPr/>
                </a:pPr>
                <a:r>
                  <a:rPr kumimoji="1" lang="vi-VN" altLang="ko-KR" sz="900" kern="0" dirty="0">
                    <a:solidFill>
                      <a:srgbClr val="1F45BC"/>
                    </a:solidFill>
                    <a:latin typeface="SamsungOne-600" panose="020B0703030303020204"/>
                    <a:ea typeface="SamsungOne-600C" panose="020B0706030303020204" pitchFamily="34" charset="0"/>
                    <a:cs typeface="Calibri Light"/>
                  </a:rPr>
                  <a:t>TẦNG LƯU TRỮ DỮ LIỆU (Hồ dữ liệu doanh nghiệp)</a:t>
                </a:r>
                <a:endParaRPr kumimoji="1" lang="en-US" altLang="ko-KR" sz="900" kern="0" dirty="0">
                  <a:solidFill>
                    <a:srgbClr val="1F45BC"/>
                  </a:solidFill>
                  <a:latin typeface="SamsungOne-600" panose="020B0703030303020204"/>
                  <a:ea typeface="SamsungOne-600C" panose="020B0706030303020204" pitchFamily="34" charset="0"/>
                  <a:cs typeface="Calibri Light"/>
                </a:endParaRPr>
              </a:p>
            </p:txBody>
          </p:sp>
        </p:grpSp>
        <p:grpSp>
          <p:nvGrpSpPr>
            <p:cNvPr id="27" name="그룹 26">
              <a:extLst>
                <a:ext uri="{FF2B5EF4-FFF2-40B4-BE49-F238E27FC236}">
                  <a16:creationId xmlns:a16="http://schemas.microsoft.com/office/drawing/2014/main" id="{AF8ECECA-D6AC-4D6C-BFF6-972D1774E4B5}"/>
                </a:ext>
              </a:extLst>
            </p:cNvPr>
            <p:cNvGrpSpPr/>
            <p:nvPr/>
          </p:nvGrpSpPr>
          <p:grpSpPr>
            <a:xfrm>
              <a:off x="4238123" y="2629857"/>
              <a:ext cx="1330129" cy="2532828"/>
              <a:chOff x="3831073" y="2948172"/>
              <a:chExt cx="1330129" cy="2532828"/>
            </a:xfrm>
          </p:grpSpPr>
          <p:grpSp>
            <p:nvGrpSpPr>
              <p:cNvPr id="30" name="그룹 29">
                <a:extLst>
                  <a:ext uri="{FF2B5EF4-FFF2-40B4-BE49-F238E27FC236}">
                    <a16:creationId xmlns:a16="http://schemas.microsoft.com/office/drawing/2014/main" id="{15E1F57B-3C4A-41A5-AF1D-0C7918B1CA46}"/>
                  </a:ext>
                </a:extLst>
              </p:cNvPr>
              <p:cNvGrpSpPr/>
              <p:nvPr/>
            </p:nvGrpSpPr>
            <p:grpSpPr>
              <a:xfrm>
                <a:off x="3831073" y="2948172"/>
                <a:ext cx="1330129" cy="2532828"/>
                <a:chOff x="878005" y="3940229"/>
                <a:chExt cx="1330129" cy="2532828"/>
              </a:xfrm>
            </p:grpSpPr>
            <p:sp>
              <p:nvSpPr>
                <p:cNvPr id="35" name="모서리가 둥근 직사각형 358">
                  <a:extLst>
                    <a:ext uri="{FF2B5EF4-FFF2-40B4-BE49-F238E27FC236}">
                      <a16:creationId xmlns:a16="http://schemas.microsoft.com/office/drawing/2014/main" id="{33BF3EC9-4EDE-463B-B378-B40A9DE60C67}"/>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6" name="TextBox 35">
                  <a:extLst>
                    <a:ext uri="{FF2B5EF4-FFF2-40B4-BE49-F238E27FC236}">
                      <a16:creationId xmlns:a16="http://schemas.microsoft.com/office/drawing/2014/main" id="{5179443D-AF29-40B7-B059-BB3501A7E17A}"/>
                    </a:ext>
                  </a:extLst>
                </p:cNvPr>
                <p:cNvSpPr txBox="1"/>
                <p:nvPr/>
              </p:nvSpPr>
              <p:spPr>
                <a:xfrm>
                  <a:off x="949669" y="3940229"/>
                  <a:ext cx="1197764"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CHUYỂN ĐỔI </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(ETL)</a:t>
                  </a:r>
                </a:p>
              </p:txBody>
            </p:sp>
          </p:grpSp>
          <p:grpSp>
            <p:nvGrpSpPr>
              <p:cNvPr id="31" name="그룹 30">
                <a:extLst>
                  <a:ext uri="{FF2B5EF4-FFF2-40B4-BE49-F238E27FC236}">
                    <a16:creationId xmlns:a16="http://schemas.microsoft.com/office/drawing/2014/main" id="{5D67589B-756B-4438-ADEE-1CD7C170AB38}"/>
                  </a:ext>
                </a:extLst>
              </p:cNvPr>
              <p:cNvGrpSpPr/>
              <p:nvPr/>
            </p:nvGrpSpPr>
            <p:grpSpPr>
              <a:xfrm>
                <a:off x="3941567" y="3499527"/>
                <a:ext cx="1123500" cy="1676339"/>
                <a:chOff x="3960617" y="3499527"/>
                <a:chExt cx="1123500" cy="1676339"/>
              </a:xfrm>
            </p:grpSpPr>
            <p:sp>
              <p:nvSpPr>
                <p:cNvPr id="32" name="Rechteck 7">
                  <a:extLst>
                    <a:ext uri="{FF2B5EF4-FFF2-40B4-BE49-F238E27FC236}">
                      <a16:creationId xmlns:a16="http://schemas.microsoft.com/office/drawing/2014/main" id="{7F85BF16-34F7-465E-9CF8-C85C64A2793B}"/>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33" name="Rechteck 7">
                  <a:extLst>
                    <a:ext uri="{FF2B5EF4-FFF2-40B4-BE49-F238E27FC236}">
                      <a16:creationId xmlns:a16="http://schemas.microsoft.com/office/drawing/2014/main" id="{EF7CAA2F-C182-46EC-B4EA-5A08A22E0B67}"/>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4" name="Rechteck 7">
                  <a:extLst>
                    <a:ext uri="{FF2B5EF4-FFF2-40B4-BE49-F238E27FC236}">
                      <a16:creationId xmlns:a16="http://schemas.microsoft.com/office/drawing/2014/main" id="{45E9761E-8B3D-42BF-A492-8BE4DC6F477E}"/>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sp>
          <p:nvSpPr>
            <p:cNvPr id="28" name="AutoShape 136">
              <a:extLst>
                <a:ext uri="{FF2B5EF4-FFF2-40B4-BE49-F238E27FC236}">
                  <a16:creationId xmlns:a16="http://schemas.microsoft.com/office/drawing/2014/main" id="{DC69186B-73D7-4CED-B9FE-D98215413B10}"/>
                </a:ext>
              </a:extLst>
            </p:cNvPr>
            <p:cNvSpPr>
              <a:spLocks noChangeArrowheads="1"/>
            </p:cNvSpPr>
            <p:nvPr/>
          </p:nvSpPr>
          <p:spPr bwMode="auto">
            <a:xfrm>
              <a:off x="4238123" y="220915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err="1">
                  <a:ln>
                    <a:noFill/>
                  </a:ln>
                  <a:solidFill>
                    <a:srgbClr val="FFFFFF"/>
                  </a:solidFill>
                  <a:effectLst/>
                  <a:uLnTx/>
                  <a:uFillTx/>
                  <a:latin typeface="SamsungOne 700" panose="020B0803030303020204" pitchFamily="34" charset="0"/>
                  <a:ea typeface="SamsungOne 700" panose="020B0803030303020204" pitchFamily="34" charset="0"/>
                </a:rPr>
                <a:t>Tiền</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xử</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lý</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9" name="왼쪽/오른쪽 화살표 288">
              <a:extLst>
                <a:ext uri="{FF2B5EF4-FFF2-40B4-BE49-F238E27FC236}">
                  <a16:creationId xmlns:a16="http://schemas.microsoft.com/office/drawing/2014/main" id="{93A3C7FE-544C-4DF8-868E-1B98B83CB3F0}"/>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1311306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Truy</a:t>
            </a:r>
            <a:r>
              <a:rPr lang="en-US" altLang="ko-KR" dirty="0">
                <a:ea typeface="SamsungOneKorean 400" panose="020B0503030303020204" pitchFamily="50" charset="-127"/>
              </a:rPr>
              <a:t> </a:t>
            </a:r>
            <a:r>
              <a:rPr lang="en-US" altLang="ko-KR" dirty="0" err="1">
                <a:ea typeface="SamsungOneKorean 400" panose="020B0503030303020204" pitchFamily="50" charset="-127"/>
              </a:rPr>
              <a:t>vấn</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bạn</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85B65565-7256-4E70-AF9E-311E6DB99163}"/>
              </a:ext>
            </a:extLst>
          </p:cNvPr>
          <p:cNvGrpSpPr/>
          <p:nvPr/>
        </p:nvGrpSpPr>
        <p:grpSpPr>
          <a:xfrm>
            <a:off x="546896" y="2126756"/>
            <a:ext cx="8946504" cy="4260752"/>
            <a:chOff x="546896" y="2126756"/>
            <a:chExt cx="8946504" cy="4260752"/>
          </a:xfrm>
        </p:grpSpPr>
        <p:grpSp>
          <p:nvGrpSpPr>
            <p:cNvPr id="9" name="그룹 8">
              <a:extLst>
                <a:ext uri="{FF2B5EF4-FFF2-40B4-BE49-F238E27FC236}">
                  <a16:creationId xmlns:a16="http://schemas.microsoft.com/office/drawing/2014/main" id="{00A68362-F86A-4D27-82B1-C0CBAD2C2A6D}"/>
                </a:ext>
              </a:extLst>
            </p:cNvPr>
            <p:cNvGrpSpPr/>
            <p:nvPr/>
          </p:nvGrpSpPr>
          <p:grpSpPr>
            <a:xfrm>
              <a:off x="2582022" y="2629857"/>
              <a:ext cx="1330129" cy="2532828"/>
              <a:chOff x="2258891" y="2994886"/>
              <a:chExt cx="1330129" cy="2532828"/>
            </a:xfrm>
          </p:grpSpPr>
          <p:grpSp>
            <p:nvGrpSpPr>
              <p:cNvPr id="91" name="그룹 90">
                <a:extLst>
                  <a:ext uri="{FF2B5EF4-FFF2-40B4-BE49-F238E27FC236}">
                    <a16:creationId xmlns:a16="http://schemas.microsoft.com/office/drawing/2014/main" id="{5A17687B-3A5A-475C-80F2-6B69A36716A6}"/>
                  </a:ext>
                </a:extLst>
              </p:cNvPr>
              <p:cNvGrpSpPr/>
              <p:nvPr/>
            </p:nvGrpSpPr>
            <p:grpSpPr>
              <a:xfrm>
                <a:off x="2258891" y="2994886"/>
                <a:ext cx="1330129" cy="2532828"/>
                <a:chOff x="878005" y="3940229"/>
                <a:chExt cx="1330129" cy="2532828"/>
              </a:xfrm>
            </p:grpSpPr>
            <p:sp>
              <p:nvSpPr>
                <p:cNvPr id="97" name="모서리가 둥근 직사각형 245">
                  <a:extLst>
                    <a:ext uri="{FF2B5EF4-FFF2-40B4-BE49-F238E27FC236}">
                      <a16:creationId xmlns:a16="http://schemas.microsoft.com/office/drawing/2014/main" id="{31F289F8-9E80-4C77-9538-45E70D3F542C}"/>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8" name="TextBox 97">
                  <a:extLst>
                    <a:ext uri="{FF2B5EF4-FFF2-40B4-BE49-F238E27FC236}">
                      <a16:creationId xmlns:a16="http://schemas.microsoft.com/office/drawing/2014/main" id="{2179E401-B98C-4616-B78E-9410F27D5D93}"/>
                    </a:ext>
                  </a:extLst>
                </p:cNvPr>
                <p:cNvSpPr txBox="1"/>
                <p:nvPr/>
              </p:nvSpPr>
              <p:spPr>
                <a:xfrm>
                  <a:off x="1045048" y="3940229"/>
                  <a:ext cx="1007007"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INGEST LAYER</a:t>
                  </a:r>
                </a:p>
              </p:txBody>
            </p:sp>
          </p:grpSp>
          <p:grpSp>
            <p:nvGrpSpPr>
              <p:cNvPr id="92" name="그룹 91">
                <a:extLst>
                  <a:ext uri="{FF2B5EF4-FFF2-40B4-BE49-F238E27FC236}">
                    <a16:creationId xmlns:a16="http://schemas.microsoft.com/office/drawing/2014/main" id="{5A2A99A6-46E8-4542-A8F7-DE8AACEC0B98}"/>
                  </a:ext>
                </a:extLst>
              </p:cNvPr>
              <p:cNvGrpSpPr/>
              <p:nvPr/>
            </p:nvGrpSpPr>
            <p:grpSpPr>
              <a:xfrm>
                <a:off x="2359220" y="3366173"/>
                <a:ext cx="1135821" cy="2044704"/>
                <a:chOff x="2365570" y="3366173"/>
                <a:chExt cx="1135821" cy="2044704"/>
              </a:xfrm>
            </p:grpSpPr>
            <p:sp>
              <p:nvSpPr>
                <p:cNvPr id="93" name="Rechteck 7">
                  <a:extLst>
                    <a:ext uri="{FF2B5EF4-FFF2-40B4-BE49-F238E27FC236}">
                      <a16:creationId xmlns:a16="http://schemas.microsoft.com/office/drawing/2014/main" id="{B3DA0876-E617-403B-9F33-8EAD27E04F35}"/>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4" name="Rechteck 7">
                  <a:extLst>
                    <a:ext uri="{FF2B5EF4-FFF2-40B4-BE49-F238E27FC236}">
                      <a16:creationId xmlns:a16="http://schemas.microsoft.com/office/drawing/2014/main" id="{9B0223A7-EFAD-4F83-A083-F71EA69A8EA6}"/>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5" name="Rechteck 7">
                  <a:extLst>
                    <a:ext uri="{FF2B5EF4-FFF2-40B4-BE49-F238E27FC236}">
                      <a16:creationId xmlns:a16="http://schemas.microsoft.com/office/drawing/2014/main" id="{5D835C2E-4F57-42A7-A139-6F5467E66C6D}"/>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6" name="Rechteck 7">
                  <a:extLst>
                    <a:ext uri="{FF2B5EF4-FFF2-40B4-BE49-F238E27FC236}">
                      <a16:creationId xmlns:a16="http://schemas.microsoft.com/office/drawing/2014/main" id="{EB5BDF66-CAA8-4E57-B83D-5D6A2F151D80}"/>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453FE3A1-35E1-4EBA-9EB2-DD981CA05420}"/>
                </a:ext>
              </a:extLst>
            </p:cNvPr>
            <p:cNvGrpSpPr/>
            <p:nvPr/>
          </p:nvGrpSpPr>
          <p:grpSpPr>
            <a:xfrm>
              <a:off x="941703" y="2633117"/>
              <a:ext cx="1335268" cy="2532828"/>
              <a:chOff x="823098" y="2704904"/>
              <a:chExt cx="1134080" cy="2532828"/>
            </a:xfrm>
          </p:grpSpPr>
          <p:grpSp>
            <p:nvGrpSpPr>
              <p:cNvPr id="82" name="그룹 81">
                <a:extLst>
                  <a:ext uri="{FF2B5EF4-FFF2-40B4-BE49-F238E27FC236}">
                    <a16:creationId xmlns:a16="http://schemas.microsoft.com/office/drawing/2014/main" id="{C8EB9619-45C9-428E-A5DF-4779646712A7}"/>
                  </a:ext>
                </a:extLst>
              </p:cNvPr>
              <p:cNvGrpSpPr/>
              <p:nvPr/>
            </p:nvGrpSpPr>
            <p:grpSpPr>
              <a:xfrm>
                <a:off x="823098" y="2704904"/>
                <a:ext cx="1134080" cy="2532828"/>
                <a:chOff x="870386" y="3940229"/>
                <a:chExt cx="1134080" cy="2532828"/>
              </a:xfrm>
            </p:grpSpPr>
            <p:sp>
              <p:nvSpPr>
                <p:cNvPr id="89" name="모서리가 둥근 직사각형 237">
                  <a:extLst>
                    <a:ext uri="{FF2B5EF4-FFF2-40B4-BE49-F238E27FC236}">
                      <a16:creationId xmlns:a16="http://schemas.microsoft.com/office/drawing/2014/main" id="{9BDD0434-FD08-4920-B318-76ACE399EBBE}"/>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0" name="TextBox 89">
                  <a:extLst>
                    <a:ext uri="{FF2B5EF4-FFF2-40B4-BE49-F238E27FC236}">
                      <a16:creationId xmlns:a16="http://schemas.microsoft.com/office/drawing/2014/main" id="{65ECF81E-FA19-458A-A4B3-90AB1A4F8201}"/>
                    </a:ext>
                  </a:extLst>
                </p:cNvPr>
                <p:cNvSpPr txBox="1"/>
                <p:nvPr/>
              </p:nvSpPr>
              <p:spPr>
                <a:xfrm>
                  <a:off x="980515" y="3940229"/>
                  <a:ext cx="913823" cy="246221"/>
                </a:xfrm>
                <a:prstGeom prst="rect">
                  <a:avLst/>
                </a:prstGeom>
                <a:solidFill>
                  <a:schemeClr val="bg1"/>
                </a:solidFill>
              </p:spPr>
              <p:txBody>
                <a:bodyPr wrap="none" rtlCol="0">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i="0" u="none" strike="noStrike" kern="0" cap="none" spc="0" normalizeH="0" baseline="0" noProof="0" dirty="0">
                      <a:ln>
                        <a:noFill/>
                      </a:ln>
                      <a:solidFill>
                        <a:srgbClr val="1F45BC"/>
                      </a:solidFill>
                      <a:effectLst/>
                      <a:uLnTx/>
                      <a:uFillTx/>
                      <a:latin typeface="SamsungOne 700" panose="020B0803030303020204" pitchFamily="34" charset="0"/>
                      <a:ea typeface="SamsungOne 700" panose="020B0803030303020204" pitchFamily="34" charset="0"/>
                    </a:rPr>
                    <a:t>DATA SOURCES</a:t>
                  </a:r>
                  <a:endParaRPr kumimoji="1" lang="ko-KR" altLang="en-US" sz="1000" i="0" u="none" strike="noStrike" kern="0" cap="none" spc="0" normalizeH="0" baseline="0" noProof="0" dirty="0">
                    <a:ln>
                      <a:noFill/>
                    </a:ln>
                    <a:solidFill>
                      <a:srgbClr val="1F45BC"/>
                    </a:solidFill>
                    <a:effectLst/>
                    <a:uLnTx/>
                    <a:uFillTx/>
                    <a:latin typeface="SamsungOne 700" panose="020B0803030303020204" pitchFamily="34" charset="0"/>
                    <a:ea typeface="SamsungOneKorean 400" panose="020B0503030303020204" pitchFamily="50" charset="-127"/>
                  </a:endParaRPr>
                </a:p>
              </p:txBody>
            </p:sp>
          </p:grpSp>
          <p:grpSp>
            <p:nvGrpSpPr>
              <p:cNvPr id="83" name="그룹 82">
                <a:extLst>
                  <a:ext uri="{FF2B5EF4-FFF2-40B4-BE49-F238E27FC236}">
                    <a16:creationId xmlns:a16="http://schemas.microsoft.com/office/drawing/2014/main" id="{8BE1CE57-0D8A-4CF3-A47A-385BC6FA54BD}"/>
                  </a:ext>
                </a:extLst>
              </p:cNvPr>
              <p:cNvGrpSpPr/>
              <p:nvPr/>
            </p:nvGrpSpPr>
            <p:grpSpPr>
              <a:xfrm>
                <a:off x="933528" y="3091260"/>
                <a:ext cx="924407" cy="1966810"/>
                <a:chOff x="933528" y="3060780"/>
                <a:chExt cx="924407" cy="1966810"/>
              </a:xfrm>
            </p:grpSpPr>
            <p:sp>
              <p:nvSpPr>
                <p:cNvPr id="84" name="Rechteck 7">
                  <a:extLst>
                    <a:ext uri="{FF2B5EF4-FFF2-40B4-BE49-F238E27FC236}">
                      <a16:creationId xmlns:a16="http://schemas.microsoft.com/office/drawing/2014/main" id="{B21F311B-87BF-4FF2-A44C-A544FA8C580E}"/>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85" name="Rechteck 7">
                  <a:extLst>
                    <a:ext uri="{FF2B5EF4-FFF2-40B4-BE49-F238E27FC236}">
                      <a16:creationId xmlns:a16="http://schemas.microsoft.com/office/drawing/2014/main" id="{0961D30F-ACBC-415D-AD86-009D02BC4E1B}"/>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6" name="Rechteck 7">
                  <a:extLst>
                    <a:ext uri="{FF2B5EF4-FFF2-40B4-BE49-F238E27FC236}">
                      <a16:creationId xmlns:a16="http://schemas.microsoft.com/office/drawing/2014/main" id="{E3DA284F-CB43-4742-99BF-42B2116F1F44}"/>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7" name="Rechteck 7">
                  <a:extLst>
                    <a:ext uri="{FF2B5EF4-FFF2-40B4-BE49-F238E27FC236}">
                      <a16:creationId xmlns:a16="http://schemas.microsoft.com/office/drawing/2014/main" id="{B1C8E9E2-DB98-442C-B451-54209A1C98CD}"/>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8" name="Rechteck 7">
                  <a:extLst>
                    <a:ext uri="{FF2B5EF4-FFF2-40B4-BE49-F238E27FC236}">
                      <a16:creationId xmlns:a16="http://schemas.microsoft.com/office/drawing/2014/main" id="{B3EA532F-75BB-4AB7-A68C-A364F24C549E}"/>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1" name="오른쪽 화살표 160">
              <a:extLst>
                <a:ext uri="{FF2B5EF4-FFF2-40B4-BE49-F238E27FC236}">
                  <a16:creationId xmlns:a16="http://schemas.microsoft.com/office/drawing/2014/main" id="{D6A2C04F-CD01-41E1-9108-BF20E0236A80}"/>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오른쪽 화살표 161">
              <a:extLst>
                <a:ext uri="{FF2B5EF4-FFF2-40B4-BE49-F238E27FC236}">
                  <a16:creationId xmlns:a16="http://schemas.microsoft.com/office/drawing/2014/main" id="{A71ABCAA-B3FA-41A0-92B0-F621214255AA}"/>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AutoShape 136">
              <a:extLst>
                <a:ext uri="{FF2B5EF4-FFF2-40B4-BE49-F238E27FC236}">
                  <a16:creationId xmlns:a16="http://schemas.microsoft.com/office/drawing/2014/main" id="{2B2541E4-FD0C-42BF-B048-32C365D1FE70}"/>
                </a:ext>
              </a:extLst>
            </p:cNvPr>
            <p:cNvSpPr>
              <a:spLocks noChangeArrowheads="1"/>
            </p:cNvSpPr>
            <p:nvPr/>
          </p:nvSpPr>
          <p:spPr bwMode="auto">
            <a:xfrm>
              <a:off x="946194" y="2209156"/>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Ingestion and Storage</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4" name="AutoShape 139">
              <a:extLst>
                <a:ext uri="{FF2B5EF4-FFF2-40B4-BE49-F238E27FC236}">
                  <a16:creationId xmlns:a16="http://schemas.microsoft.com/office/drawing/2014/main" id="{46B76103-B23E-47E4-B406-322C569E8D5F}"/>
                </a:ext>
              </a:extLst>
            </p:cNvPr>
            <p:cNvSpPr>
              <a:spLocks noChangeArrowheads="1"/>
            </p:cNvSpPr>
            <p:nvPr/>
          </p:nvSpPr>
          <p:spPr bwMode="auto">
            <a:xfrm>
              <a:off x="7518047" y="220915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Machine Learning</a:t>
              </a:r>
            </a:p>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Data Modeling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grpSp>
          <p:nvGrpSpPr>
            <p:cNvPr id="15" name="그룹 14">
              <a:extLst>
                <a:ext uri="{FF2B5EF4-FFF2-40B4-BE49-F238E27FC236}">
                  <a16:creationId xmlns:a16="http://schemas.microsoft.com/office/drawing/2014/main" id="{EAB9C648-83E3-4659-99FF-F965BC35285F}"/>
                </a:ext>
              </a:extLst>
            </p:cNvPr>
            <p:cNvGrpSpPr/>
            <p:nvPr/>
          </p:nvGrpSpPr>
          <p:grpSpPr>
            <a:xfrm>
              <a:off x="5861559" y="5414486"/>
              <a:ext cx="3009598" cy="656393"/>
              <a:chOff x="5871084" y="5519261"/>
              <a:chExt cx="3009598" cy="656393"/>
            </a:xfrm>
          </p:grpSpPr>
          <p:sp>
            <p:nvSpPr>
              <p:cNvPr id="75" name="모서리가 둥근 직사각형 209">
                <a:extLst>
                  <a:ext uri="{FF2B5EF4-FFF2-40B4-BE49-F238E27FC236}">
                    <a16:creationId xmlns:a16="http://schemas.microsoft.com/office/drawing/2014/main" id="{75EC203D-0098-420B-8CE9-13175AD45820}"/>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6" name="TextBox 75">
                <a:extLst>
                  <a:ext uri="{FF2B5EF4-FFF2-40B4-BE49-F238E27FC236}">
                    <a16:creationId xmlns:a16="http://schemas.microsoft.com/office/drawing/2014/main" id="{713667FF-ED5F-4E67-8A2F-5F7C2F4EF866}"/>
                  </a:ext>
                </a:extLst>
              </p:cNvPr>
              <p:cNvSpPr txBox="1"/>
              <p:nvPr/>
            </p:nvSpPr>
            <p:spPr>
              <a:xfrm>
                <a:off x="6736926" y="5944822"/>
                <a:ext cx="1351652"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PRESENTATION LAYER</a:t>
                </a:r>
              </a:p>
            </p:txBody>
          </p:sp>
          <p:grpSp>
            <p:nvGrpSpPr>
              <p:cNvPr id="77" name="그룹 76">
                <a:extLst>
                  <a:ext uri="{FF2B5EF4-FFF2-40B4-BE49-F238E27FC236}">
                    <a16:creationId xmlns:a16="http://schemas.microsoft.com/office/drawing/2014/main" id="{23915C9B-6ABB-4DAD-A374-1E9981D1D51F}"/>
                  </a:ext>
                </a:extLst>
              </p:cNvPr>
              <p:cNvGrpSpPr/>
              <p:nvPr/>
            </p:nvGrpSpPr>
            <p:grpSpPr>
              <a:xfrm>
                <a:off x="5982561" y="5589123"/>
                <a:ext cx="2798540" cy="325003"/>
                <a:chOff x="6200750" y="6382965"/>
                <a:chExt cx="2766586" cy="325003"/>
              </a:xfrm>
            </p:grpSpPr>
            <p:sp>
              <p:nvSpPr>
                <p:cNvPr id="78" name="Rechteck 7">
                  <a:extLst>
                    <a:ext uri="{FF2B5EF4-FFF2-40B4-BE49-F238E27FC236}">
                      <a16:creationId xmlns:a16="http://schemas.microsoft.com/office/drawing/2014/main" id="{F7B7DA0A-4E26-41D1-937E-C6819EDC733D}"/>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79" name="Rechteck 7">
                  <a:extLst>
                    <a:ext uri="{FF2B5EF4-FFF2-40B4-BE49-F238E27FC236}">
                      <a16:creationId xmlns:a16="http://schemas.microsoft.com/office/drawing/2014/main" id="{E424A5C9-328D-4056-B14B-BA0E1CBADA02}"/>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80" name="Rechteck 7">
                  <a:extLst>
                    <a:ext uri="{FF2B5EF4-FFF2-40B4-BE49-F238E27FC236}">
                      <a16:creationId xmlns:a16="http://schemas.microsoft.com/office/drawing/2014/main" id="{43C51AB6-CA7B-47FE-B81C-B3C4A9C8FBBD}"/>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1" name="Rechteck 7">
                  <a:extLst>
                    <a:ext uri="{FF2B5EF4-FFF2-40B4-BE49-F238E27FC236}">
                      <a16:creationId xmlns:a16="http://schemas.microsoft.com/office/drawing/2014/main" id="{20096328-C8CE-4FF8-A64D-972895975D48}"/>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6" name="왼쪽/오른쪽 화살표 168">
              <a:extLst>
                <a:ext uri="{FF2B5EF4-FFF2-40B4-BE49-F238E27FC236}">
                  <a16:creationId xmlns:a16="http://schemas.microsoft.com/office/drawing/2014/main" id="{AA56D155-3F79-41F1-B0FF-115ED9330741}"/>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17" name="직선 화살표 연결선 16">
              <a:extLst>
                <a:ext uri="{FF2B5EF4-FFF2-40B4-BE49-F238E27FC236}">
                  <a16:creationId xmlns:a16="http://schemas.microsoft.com/office/drawing/2014/main" id="{3A135EFE-5282-4C73-9F17-729B4FF1B028}"/>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CE1F3CDB-D50F-4392-A6DE-166F659D2825}"/>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19" name="그룹 18">
              <a:extLst>
                <a:ext uri="{FF2B5EF4-FFF2-40B4-BE49-F238E27FC236}">
                  <a16:creationId xmlns:a16="http://schemas.microsoft.com/office/drawing/2014/main" id="{805166A8-0100-4EE8-98C9-38DBA682F42D}"/>
                </a:ext>
              </a:extLst>
            </p:cNvPr>
            <p:cNvGrpSpPr/>
            <p:nvPr/>
          </p:nvGrpSpPr>
          <p:grpSpPr>
            <a:xfrm>
              <a:off x="4185455" y="4962467"/>
              <a:ext cx="5025223" cy="1279756"/>
              <a:chOff x="4194980" y="5067242"/>
              <a:chExt cx="5025223" cy="1279756"/>
            </a:xfrm>
          </p:grpSpPr>
          <p:cxnSp>
            <p:nvCxnSpPr>
              <p:cNvPr id="72" name="직선 연결선 71">
                <a:extLst>
                  <a:ext uri="{FF2B5EF4-FFF2-40B4-BE49-F238E27FC236}">
                    <a16:creationId xmlns:a16="http://schemas.microsoft.com/office/drawing/2014/main" id="{50D318B2-DB68-499C-A3B9-F0ECD95A671A}"/>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AE43E885-C32C-46F5-8B93-16F9E448F75D}"/>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74" name="꺾인 연결선 208">
                <a:extLst>
                  <a:ext uri="{FF2B5EF4-FFF2-40B4-BE49-F238E27FC236}">
                    <a16:creationId xmlns:a16="http://schemas.microsoft.com/office/drawing/2014/main" id="{8A1C6B06-17A2-430F-B6BC-4D336745050B}"/>
                  </a:ext>
                </a:extLst>
              </p:cNvPr>
              <p:cNvCxnSpPr>
                <a:endCxn id="53" idx="2"/>
              </p:cNvCxnSpPr>
              <p:nvPr/>
            </p:nvCxnSpPr>
            <p:spPr>
              <a:xfrm rot="10800000">
                <a:off x="4194980" y="6175655"/>
                <a:ext cx="5025223" cy="171343"/>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F5B71615-8F38-4C57-812A-E52B80F99685}"/>
                </a:ext>
              </a:extLst>
            </p:cNvPr>
            <p:cNvGrpSpPr/>
            <p:nvPr/>
          </p:nvGrpSpPr>
          <p:grpSpPr>
            <a:xfrm>
              <a:off x="7518047" y="2629857"/>
              <a:ext cx="1330129" cy="2731925"/>
              <a:chOff x="7518047" y="2629857"/>
              <a:chExt cx="1330129" cy="2731925"/>
            </a:xfrm>
          </p:grpSpPr>
          <p:sp>
            <p:nvSpPr>
              <p:cNvPr id="59" name="오른쪽 화살표 193">
                <a:extLst>
                  <a:ext uri="{FF2B5EF4-FFF2-40B4-BE49-F238E27FC236}">
                    <a16:creationId xmlns:a16="http://schemas.microsoft.com/office/drawing/2014/main" id="{BE22F6C4-A49A-4EEE-B11F-157153AE05E5}"/>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60" name="그룹 59">
                <a:extLst>
                  <a:ext uri="{FF2B5EF4-FFF2-40B4-BE49-F238E27FC236}">
                    <a16:creationId xmlns:a16="http://schemas.microsoft.com/office/drawing/2014/main" id="{FE77C740-A598-42DB-8F80-8098BF318083}"/>
                  </a:ext>
                </a:extLst>
              </p:cNvPr>
              <p:cNvGrpSpPr/>
              <p:nvPr/>
            </p:nvGrpSpPr>
            <p:grpSpPr>
              <a:xfrm>
                <a:off x="7518047" y="2629857"/>
                <a:ext cx="1330129" cy="2532828"/>
                <a:chOff x="7518047" y="2629857"/>
                <a:chExt cx="1330129" cy="2532828"/>
              </a:xfrm>
            </p:grpSpPr>
            <p:grpSp>
              <p:nvGrpSpPr>
                <p:cNvPr id="61" name="그룹 60">
                  <a:extLst>
                    <a:ext uri="{FF2B5EF4-FFF2-40B4-BE49-F238E27FC236}">
                      <a16:creationId xmlns:a16="http://schemas.microsoft.com/office/drawing/2014/main" id="{7F1A841F-C2A3-4028-8C9C-49C3DDDC3BCE}"/>
                    </a:ext>
                  </a:extLst>
                </p:cNvPr>
                <p:cNvGrpSpPr/>
                <p:nvPr/>
              </p:nvGrpSpPr>
              <p:grpSpPr>
                <a:xfrm>
                  <a:off x="7518047" y="2629857"/>
                  <a:ext cx="1330129" cy="2532828"/>
                  <a:chOff x="878005" y="3940229"/>
                  <a:chExt cx="1330129" cy="2532828"/>
                </a:xfrm>
              </p:grpSpPr>
              <p:sp>
                <p:nvSpPr>
                  <p:cNvPr id="70" name="모서리가 둥근 직사각형 204">
                    <a:extLst>
                      <a:ext uri="{FF2B5EF4-FFF2-40B4-BE49-F238E27FC236}">
                        <a16:creationId xmlns:a16="http://schemas.microsoft.com/office/drawing/2014/main" id="{4B8D5185-7AA8-4E10-9930-B9246DC18FA2}"/>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1" name="TextBox 70">
                    <a:extLst>
                      <a:ext uri="{FF2B5EF4-FFF2-40B4-BE49-F238E27FC236}">
                        <a16:creationId xmlns:a16="http://schemas.microsoft.com/office/drawing/2014/main" id="{2F502219-2766-4494-9AEA-F7C92317D66E}"/>
                      </a:ext>
                    </a:extLst>
                  </p:cNvPr>
                  <p:cNvSpPr txBox="1"/>
                  <p:nvPr/>
                </p:nvSpPr>
                <p:spPr>
                  <a:xfrm>
                    <a:off x="1213711" y="3940229"/>
                    <a:ext cx="70724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AI LAYER</a:t>
                    </a:r>
                  </a:p>
                </p:txBody>
              </p:sp>
            </p:grpSp>
            <p:sp>
              <p:nvSpPr>
                <p:cNvPr id="62" name="Rounded Rectangle 158">
                  <a:extLst>
                    <a:ext uri="{FF2B5EF4-FFF2-40B4-BE49-F238E27FC236}">
                      <a16:creationId xmlns:a16="http://schemas.microsoft.com/office/drawing/2014/main" id="{26D7C008-6736-4EFB-B616-0D8CF8B83149}"/>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63" name="Rounded Rectangle 156">
                  <a:extLst>
                    <a:ext uri="{FF2B5EF4-FFF2-40B4-BE49-F238E27FC236}">
                      <a16:creationId xmlns:a16="http://schemas.microsoft.com/office/drawing/2014/main" id="{5E24022D-F34C-4408-83E1-1E5ECC5A1259}"/>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64" name="직선 연결선 63">
                  <a:extLst>
                    <a:ext uri="{FF2B5EF4-FFF2-40B4-BE49-F238E27FC236}">
                      <a16:creationId xmlns:a16="http://schemas.microsoft.com/office/drawing/2014/main" id="{517349A9-782A-4CFE-A8C7-CE25C2065DBD}"/>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75C4199-DF60-482B-95DA-4E28736001FB}"/>
                    </a:ext>
                  </a:extLst>
                </p:cNvPr>
                <p:cNvCxnSpPr>
                  <a:stCxn id="62" idx="0"/>
                  <a:endCxn id="63"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66" name="그룹 65">
                  <a:extLst>
                    <a:ext uri="{FF2B5EF4-FFF2-40B4-BE49-F238E27FC236}">
                      <a16:creationId xmlns:a16="http://schemas.microsoft.com/office/drawing/2014/main" id="{C80E24F3-3CE4-4059-9D20-B2581D7FF202}"/>
                    </a:ext>
                  </a:extLst>
                </p:cNvPr>
                <p:cNvGrpSpPr/>
                <p:nvPr/>
              </p:nvGrpSpPr>
              <p:grpSpPr>
                <a:xfrm>
                  <a:off x="7623845" y="3005929"/>
                  <a:ext cx="1118533" cy="1701785"/>
                  <a:chOff x="8798366" y="3438875"/>
                  <a:chExt cx="1118533" cy="1701785"/>
                </a:xfrm>
                <a:solidFill>
                  <a:srgbClr val="E9F2FC"/>
                </a:solidFill>
              </p:grpSpPr>
              <p:sp>
                <p:nvSpPr>
                  <p:cNvPr id="67" name="Rechteck 7">
                    <a:extLst>
                      <a:ext uri="{FF2B5EF4-FFF2-40B4-BE49-F238E27FC236}">
                        <a16:creationId xmlns:a16="http://schemas.microsoft.com/office/drawing/2014/main" id="{2FC7D520-9160-42BA-BD48-6CB3A5AAE68C}"/>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68" name="Rechteck 7">
                    <a:extLst>
                      <a:ext uri="{FF2B5EF4-FFF2-40B4-BE49-F238E27FC236}">
                        <a16:creationId xmlns:a16="http://schemas.microsoft.com/office/drawing/2014/main" id="{10427D17-8019-43DB-8FF7-E98B1A3C6F6C}"/>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69" name="Rechteck 7">
                    <a:extLst>
                      <a:ext uri="{FF2B5EF4-FFF2-40B4-BE49-F238E27FC236}">
                        <a16:creationId xmlns:a16="http://schemas.microsoft.com/office/drawing/2014/main" id="{35E4B162-5548-4DFF-9FE2-AB5517BBBCD3}"/>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grpSp>
          <p:nvGrpSpPr>
            <p:cNvPr id="21" name="그룹 20">
              <a:extLst>
                <a:ext uri="{FF2B5EF4-FFF2-40B4-BE49-F238E27FC236}">
                  <a16:creationId xmlns:a16="http://schemas.microsoft.com/office/drawing/2014/main" id="{58F7098A-6E1D-4823-807A-468BD9766DE2}"/>
                </a:ext>
              </a:extLst>
            </p:cNvPr>
            <p:cNvGrpSpPr/>
            <p:nvPr/>
          </p:nvGrpSpPr>
          <p:grpSpPr>
            <a:xfrm>
              <a:off x="2594894" y="5414486"/>
              <a:ext cx="3009598" cy="656393"/>
              <a:chOff x="2604419" y="5519261"/>
              <a:chExt cx="3009598" cy="656393"/>
            </a:xfrm>
          </p:grpSpPr>
          <p:sp>
            <p:nvSpPr>
              <p:cNvPr id="51" name="모서리가 둥근 직사각형 185">
                <a:extLst>
                  <a:ext uri="{FF2B5EF4-FFF2-40B4-BE49-F238E27FC236}">
                    <a16:creationId xmlns:a16="http://schemas.microsoft.com/office/drawing/2014/main" id="{BA90DFD0-C03E-4FF8-8F24-912316EACFCB}"/>
                  </a:ext>
                </a:extLst>
              </p:cNvPr>
              <p:cNvSpPr/>
              <p:nvPr/>
            </p:nvSpPr>
            <p:spPr>
              <a:xfrm>
                <a:off x="2604419"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2" name="그룹 51">
                <a:extLst>
                  <a:ext uri="{FF2B5EF4-FFF2-40B4-BE49-F238E27FC236}">
                    <a16:creationId xmlns:a16="http://schemas.microsoft.com/office/drawing/2014/main" id="{0B61E38D-ABF6-4398-8245-F9B044B19878}"/>
                  </a:ext>
                </a:extLst>
              </p:cNvPr>
              <p:cNvGrpSpPr/>
              <p:nvPr/>
            </p:nvGrpSpPr>
            <p:grpSpPr>
              <a:xfrm>
                <a:off x="2716908" y="5608346"/>
                <a:ext cx="2784620" cy="286557"/>
                <a:chOff x="2661832" y="5574200"/>
                <a:chExt cx="2784620" cy="286557"/>
              </a:xfrm>
            </p:grpSpPr>
            <p:sp>
              <p:nvSpPr>
                <p:cNvPr id="54" name="Rechteck 12">
                  <a:extLst>
                    <a:ext uri="{FF2B5EF4-FFF2-40B4-BE49-F238E27FC236}">
                      <a16:creationId xmlns:a16="http://schemas.microsoft.com/office/drawing/2014/main" id="{0E3F570B-40F8-43A0-ADF2-FD7419DA149B}"/>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55" name="Rechteck 12">
                  <a:extLst>
                    <a:ext uri="{FF2B5EF4-FFF2-40B4-BE49-F238E27FC236}">
                      <a16:creationId xmlns:a16="http://schemas.microsoft.com/office/drawing/2014/main" id="{A06C7AC1-67A2-4743-BE7C-0ECE1648D6E8}"/>
                    </a:ext>
                  </a:extLst>
                </p:cNvPr>
                <p:cNvSpPr/>
                <p:nvPr/>
              </p:nvSpPr>
              <p:spPr>
                <a:xfrm>
                  <a:off x="2661832" y="5575154"/>
                  <a:ext cx="454559"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56" name="Rechteck 12">
                  <a:extLst>
                    <a:ext uri="{FF2B5EF4-FFF2-40B4-BE49-F238E27FC236}">
                      <a16:creationId xmlns:a16="http://schemas.microsoft.com/office/drawing/2014/main" id="{DE922231-8C8E-429F-BB04-6FD196A9A694}"/>
                    </a:ext>
                  </a:extLst>
                </p:cNvPr>
                <p:cNvSpPr/>
                <p:nvPr/>
              </p:nvSpPr>
              <p:spPr>
                <a:xfrm>
                  <a:off x="4106216" y="5574200"/>
                  <a:ext cx="738733"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In-Memory DB</a:t>
                  </a:r>
                </a:p>
              </p:txBody>
            </p:sp>
            <p:sp>
              <p:nvSpPr>
                <p:cNvPr id="57" name="Rechteck 12">
                  <a:extLst>
                    <a:ext uri="{FF2B5EF4-FFF2-40B4-BE49-F238E27FC236}">
                      <a16:creationId xmlns:a16="http://schemas.microsoft.com/office/drawing/2014/main" id="{0BE46D49-703C-4C06-B912-DCC2E7678FE6}"/>
                    </a:ext>
                  </a:extLst>
                </p:cNvPr>
                <p:cNvSpPr/>
                <p:nvPr/>
              </p:nvSpPr>
              <p:spPr>
                <a:xfrm>
                  <a:off x="487479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58" name="Rechteck 12">
                  <a:extLst>
                    <a:ext uri="{FF2B5EF4-FFF2-40B4-BE49-F238E27FC236}">
                      <a16:creationId xmlns:a16="http://schemas.microsoft.com/office/drawing/2014/main" id="{3E6DF1B4-A2A8-49D6-B69D-5FF06645459A}"/>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53" name="TextBox 52">
                <a:extLst>
                  <a:ext uri="{FF2B5EF4-FFF2-40B4-BE49-F238E27FC236}">
                    <a16:creationId xmlns:a16="http://schemas.microsoft.com/office/drawing/2014/main" id="{A38D5180-7F82-4745-8432-09F175C69751}"/>
                  </a:ext>
                </a:extLst>
              </p:cNvPr>
              <p:cNvSpPr txBox="1"/>
              <p:nvPr/>
            </p:nvSpPr>
            <p:spPr>
              <a:xfrm>
                <a:off x="2932454" y="5944822"/>
                <a:ext cx="2525050" cy="230832"/>
              </a:xfrm>
              <a:prstGeom prst="rect">
                <a:avLst/>
              </a:prstGeom>
              <a:noFill/>
              <a:ln>
                <a:noFill/>
              </a:ln>
            </p:spPr>
            <p:txBody>
              <a:bodyPr wrap="none" rtlCol="0">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DATA STORAGE LAYER (Enterprise Data Lake)</a:t>
                </a:r>
              </a:p>
            </p:txBody>
          </p:sp>
        </p:grpSp>
        <p:grpSp>
          <p:nvGrpSpPr>
            <p:cNvPr id="22" name="그룹 21">
              <a:extLst>
                <a:ext uri="{FF2B5EF4-FFF2-40B4-BE49-F238E27FC236}">
                  <a16:creationId xmlns:a16="http://schemas.microsoft.com/office/drawing/2014/main" id="{C49F3283-1C29-40F2-8CB8-3946209A29AB}"/>
                </a:ext>
              </a:extLst>
            </p:cNvPr>
            <p:cNvGrpSpPr/>
            <p:nvPr/>
          </p:nvGrpSpPr>
          <p:grpSpPr>
            <a:xfrm>
              <a:off x="4238123" y="2629857"/>
              <a:ext cx="1330129" cy="2532828"/>
              <a:chOff x="3831073" y="2948172"/>
              <a:chExt cx="1330129" cy="2532828"/>
            </a:xfrm>
          </p:grpSpPr>
          <p:grpSp>
            <p:nvGrpSpPr>
              <p:cNvPr id="44" name="그룹 43">
                <a:extLst>
                  <a:ext uri="{FF2B5EF4-FFF2-40B4-BE49-F238E27FC236}">
                    <a16:creationId xmlns:a16="http://schemas.microsoft.com/office/drawing/2014/main" id="{6FAB24C8-9EE5-4BCB-BB00-B8621B96C9B5}"/>
                  </a:ext>
                </a:extLst>
              </p:cNvPr>
              <p:cNvGrpSpPr/>
              <p:nvPr/>
            </p:nvGrpSpPr>
            <p:grpSpPr>
              <a:xfrm>
                <a:off x="3831073" y="2948172"/>
                <a:ext cx="1330129" cy="2532828"/>
                <a:chOff x="878005" y="3940229"/>
                <a:chExt cx="1330129" cy="2532828"/>
              </a:xfrm>
            </p:grpSpPr>
            <p:sp>
              <p:nvSpPr>
                <p:cNvPr id="49" name="모서리가 둥근 직사각형 183">
                  <a:extLst>
                    <a:ext uri="{FF2B5EF4-FFF2-40B4-BE49-F238E27FC236}">
                      <a16:creationId xmlns:a16="http://schemas.microsoft.com/office/drawing/2014/main" id="{6234108F-FFDD-4AC7-9B6B-9D7F43314069}"/>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TextBox 49">
                  <a:extLst>
                    <a:ext uri="{FF2B5EF4-FFF2-40B4-BE49-F238E27FC236}">
                      <a16:creationId xmlns:a16="http://schemas.microsoft.com/office/drawing/2014/main" id="{D3554CCA-51A2-4135-AB06-7A843864796E}"/>
                    </a:ext>
                  </a:extLst>
                </p:cNvPr>
                <p:cNvSpPr txBox="1"/>
                <p:nvPr/>
              </p:nvSpPr>
              <p:spPr>
                <a:xfrm>
                  <a:off x="904785" y="3940229"/>
                  <a:ext cx="1287533"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TRANSFORMATION</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 LAYER (ETL)</a:t>
                  </a:r>
                </a:p>
              </p:txBody>
            </p:sp>
          </p:grpSp>
          <p:grpSp>
            <p:nvGrpSpPr>
              <p:cNvPr id="45" name="그룹 44">
                <a:extLst>
                  <a:ext uri="{FF2B5EF4-FFF2-40B4-BE49-F238E27FC236}">
                    <a16:creationId xmlns:a16="http://schemas.microsoft.com/office/drawing/2014/main" id="{70D9F751-AE89-4F22-A4FF-29DCBAB623BD}"/>
                  </a:ext>
                </a:extLst>
              </p:cNvPr>
              <p:cNvGrpSpPr/>
              <p:nvPr/>
            </p:nvGrpSpPr>
            <p:grpSpPr>
              <a:xfrm>
                <a:off x="3941567" y="3499527"/>
                <a:ext cx="1123500" cy="1676339"/>
                <a:chOff x="3960617" y="3499527"/>
                <a:chExt cx="1123500" cy="1676339"/>
              </a:xfrm>
            </p:grpSpPr>
            <p:sp>
              <p:nvSpPr>
                <p:cNvPr id="46" name="Rechteck 7">
                  <a:extLst>
                    <a:ext uri="{FF2B5EF4-FFF2-40B4-BE49-F238E27FC236}">
                      <a16:creationId xmlns:a16="http://schemas.microsoft.com/office/drawing/2014/main" id="{7379E133-0756-44E4-873F-4403A39FE78A}"/>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47" name="Rechteck 7">
                  <a:extLst>
                    <a:ext uri="{FF2B5EF4-FFF2-40B4-BE49-F238E27FC236}">
                      <a16:creationId xmlns:a16="http://schemas.microsoft.com/office/drawing/2014/main" id="{A03EFF23-D846-4370-82C6-58573A8978AF}"/>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8" name="Rechteck 7">
                  <a:extLst>
                    <a:ext uri="{FF2B5EF4-FFF2-40B4-BE49-F238E27FC236}">
                      <a16:creationId xmlns:a16="http://schemas.microsoft.com/office/drawing/2014/main" id="{3545722E-C999-415E-A29B-0CABC96A8309}"/>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sp>
          <p:nvSpPr>
            <p:cNvPr id="23" name="AutoShape 136">
              <a:extLst>
                <a:ext uri="{FF2B5EF4-FFF2-40B4-BE49-F238E27FC236}">
                  <a16:creationId xmlns:a16="http://schemas.microsoft.com/office/drawing/2014/main" id="{1892A6C7-19A1-4643-997D-BA0F65BD1894}"/>
                </a:ext>
              </a:extLst>
            </p:cNvPr>
            <p:cNvSpPr>
              <a:spLocks noChangeArrowheads="1"/>
            </p:cNvSpPr>
            <p:nvPr/>
          </p:nvSpPr>
          <p:spPr bwMode="auto">
            <a:xfrm>
              <a:off x="4238123" y="220915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Pre-Processing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4" name="왼쪽/오른쪽 화살표 177">
              <a:extLst>
                <a:ext uri="{FF2B5EF4-FFF2-40B4-BE49-F238E27FC236}">
                  <a16:creationId xmlns:a16="http://schemas.microsoft.com/office/drawing/2014/main" id="{3452A9E7-6566-4DFF-B7D8-76842E00413C}"/>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직사각형 24">
              <a:extLst>
                <a:ext uri="{FF2B5EF4-FFF2-40B4-BE49-F238E27FC236}">
                  <a16:creationId xmlns:a16="http://schemas.microsoft.com/office/drawing/2014/main" id="{E7F77EB9-B9FB-49FC-A853-5504CA94160C}"/>
                </a:ext>
              </a:extLst>
            </p:cNvPr>
            <p:cNvSpPr/>
            <p:nvPr/>
          </p:nvSpPr>
          <p:spPr>
            <a:xfrm>
              <a:off x="546896" y="2126756"/>
              <a:ext cx="8946504" cy="42607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6" name="그룹 25">
              <a:extLst>
                <a:ext uri="{FF2B5EF4-FFF2-40B4-BE49-F238E27FC236}">
                  <a16:creationId xmlns:a16="http://schemas.microsoft.com/office/drawing/2014/main" id="{D6781CC5-E4A7-4A88-B18D-07A68ADAAF96}"/>
                </a:ext>
              </a:extLst>
            </p:cNvPr>
            <p:cNvGrpSpPr/>
            <p:nvPr/>
          </p:nvGrpSpPr>
          <p:grpSpPr>
            <a:xfrm>
              <a:off x="5871858" y="2629857"/>
              <a:ext cx="1330129" cy="2075730"/>
              <a:chOff x="5881383" y="2850744"/>
              <a:chExt cx="1330129" cy="2075730"/>
            </a:xfrm>
          </p:grpSpPr>
          <p:grpSp>
            <p:nvGrpSpPr>
              <p:cNvPr id="30" name="그룹 29">
                <a:extLst>
                  <a:ext uri="{FF2B5EF4-FFF2-40B4-BE49-F238E27FC236}">
                    <a16:creationId xmlns:a16="http://schemas.microsoft.com/office/drawing/2014/main" id="{CFB254DE-A9D3-447F-9464-8840469E8300}"/>
                  </a:ext>
                </a:extLst>
              </p:cNvPr>
              <p:cNvGrpSpPr/>
              <p:nvPr/>
            </p:nvGrpSpPr>
            <p:grpSpPr>
              <a:xfrm>
                <a:off x="5881383" y="2850744"/>
                <a:ext cx="1330129" cy="2075730"/>
                <a:chOff x="878005" y="3940229"/>
                <a:chExt cx="1330129" cy="2075730"/>
              </a:xfrm>
            </p:grpSpPr>
            <p:sp>
              <p:nvSpPr>
                <p:cNvPr id="42" name="모서리가 둥근 직사각형 228">
                  <a:extLst>
                    <a:ext uri="{FF2B5EF4-FFF2-40B4-BE49-F238E27FC236}">
                      <a16:creationId xmlns:a16="http://schemas.microsoft.com/office/drawing/2014/main" id="{5B5D452D-16B4-477E-912A-024F2482E7D9}"/>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3" name="TextBox 42">
                  <a:extLst>
                    <a:ext uri="{FF2B5EF4-FFF2-40B4-BE49-F238E27FC236}">
                      <a16:creationId xmlns:a16="http://schemas.microsoft.com/office/drawing/2014/main" id="{16189032-B0D0-41E0-B330-C5B0B7D90D55}"/>
                    </a:ext>
                  </a:extLst>
                </p:cNvPr>
                <p:cNvSpPr txBox="1"/>
                <p:nvPr/>
              </p:nvSpPr>
              <p:spPr>
                <a:xfrm>
                  <a:off x="981846" y="3940229"/>
                  <a:ext cx="1074333"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PHÂN TÍCH</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31" name="그룹 30">
                <a:extLst>
                  <a:ext uri="{FF2B5EF4-FFF2-40B4-BE49-F238E27FC236}">
                    <a16:creationId xmlns:a16="http://schemas.microsoft.com/office/drawing/2014/main" id="{4E7279E3-BCC0-4CEC-9CAF-AEA8E02E8B35}"/>
                  </a:ext>
                </a:extLst>
              </p:cNvPr>
              <p:cNvGrpSpPr/>
              <p:nvPr/>
            </p:nvGrpSpPr>
            <p:grpSpPr>
              <a:xfrm>
                <a:off x="5902079" y="3096966"/>
                <a:ext cx="1236802" cy="1756223"/>
                <a:chOff x="5902079" y="3236666"/>
                <a:chExt cx="1236802" cy="1756223"/>
              </a:xfrm>
            </p:grpSpPr>
            <p:sp>
              <p:nvSpPr>
                <p:cNvPr id="32" name="Rechteck 8">
                  <a:extLst>
                    <a:ext uri="{FF2B5EF4-FFF2-40B4-BE49-F238E27FC236}">
                      <a16:creationId xmlns:a16="http://schemas.microsoft.com/office/drawing/2014/main" id="{2425CDEF-551C-4741-8911-053DB4B8C226}"/>
                    </a:ext>
                  </a:extLst>
                </p:cNvPr>
                <p:cNvSpPr/>
                <p:nvPr/>
              </p:nvSpPr>
              <p:spPr>
                <a:xfrm>
                  <a:off x="6349532" y="3236666"/>
                  <a:ext cx="785843" cy="540864"/>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Thời</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gian</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thực</a:t>
                  </a:r>
                  <a:endPar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3" name="Rechteck 8">
                  <a:extLst>
                    <a:ext uri="{FF2B5EF4-FFF2-40B4-BE49-F238E27FC236}">
                      <a16:creationId xmlns:a16="http://schemas.microsoft.com/office/drawing/2014/main" id="{550A3644-86FF-48F4-95B2-51BEF9BDF335}"/>
                    </a:ext>
                  </a:extLst>
                </p:cNvPr>
                <p:cNvSpPr/>
                <p:nvPr/>
              </p:nvSpPr>
              <p:spPr>
                <a:xfrm>
                  <a:off x="6352917" y="3963555"/>
                  <a:ext cx="785964" cy="56883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Chế</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độ</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hàng</a:t>
                  </a:r>
                  <a:r>
                    <a:rPr kumimoji="1" lang="en-US" altLang="ko-KR" sz="900"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en-US" altLang="ko-KR" sz="900" b="0" i="0" u="none" strike="noStrike" kern="0" cap="none" spc="0" normalizeH="0" noProof="0" dirty="0" err="1">
                      <a:ln>
                        <a:noFill/>
                      </a:ln>
                      <a:solidFill>
                        <a:srgbClr val="1F45BC"/>
                      </a:solidFill>
                      <a:effectLst/>
                      <a:uLnTx/>
                      <a:uFillTx/>
                      <a:latin typeface="SamsungOne-600" panose="020B0703030303020204"/>
                      <a:ea typeface="SamsungOne-600C" panose="020B0706030303020204" pitchFamily="34" charset="0"/>
                      <a:cs typeface="Calibri Light"/>
                    </a:rPr>
                    <a:t>loạt</a:t>
                  </a:r>
                  <a:endPar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4" name="Rechteck 8">
                  <a:extLst>
                    <a:ext uri="{FF2B5EF4-FFF2-40B4-BE49-F238E27FC236}">
                      <a16:creationId xmlns:a16="http://schemas.microsoft.com/office/drawing/2014/main" id="{A95F1D0B-8952-4A77-9DD9-00B7FCC1DE31}"/>
                    </a:ext>
                  </a:extLst>
                </p:cNvPr>
                <p:cNvSpPr/>
                <p:nvPr/>
              </p:nvSpPr>
              <p:spPr>
                <a:xfrm>
                  <a:off x="6352302" y="458192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lvl="0" algn="ctr" defTabSz="914145" fontAlgn="base" latinLnBrk="1">
                    <a:spcBef>
                      <a:spcPct val="0"/>
                    </a:spcBef>
                    <a:spcAft>
                      <a:spcPct val="0"/>
                    </a:spcAft>
                    <a:defRPr/>
                  </a:pPr>
                  <a:r>
                    <a:rPr kumimoji="1" lang="vi-VN" altLang="ko-KR" sz="900" kern="0" dirty="0">
                      <a:solidFill>
                        <a:srgbClr val="1F45BC"/>
                      </a:solidFill>
                      <a:latin typeface="SamsungOne-600" panose="020B0703030303020204"/>
                      <a:ea typeface="SamsungOne-600C" panose="020B0706030303020204" pitchFamily="34" charset="0"/>
                      <a:cs typeface="Calibri Light"/>
                    </a:rPr>
                    <a:t>Truy vấn tương tác</a:t>
                  </a:r>
                  <a:endParaRPr kumimoji="1" lang="en-US" altLang="ko-KR" sz="900" kern="0" dirty="0">
                    <a:solidFill>
                      <a:srgbClr val="1F45BC"/>
                    </a:solidFill>
                    <a:latin typeface="SamsungOne-600" panose="020B0703030303020204"/>
                    <a:ea typeface="SamsungOne-600C" panose="020B0706030303020204" pitchFamily="34" charset="0"/>
                    <a:cs typeface="Calibri Light"/>
                  </a:endParaRPr>
                </a:p>
                <a:p>
                  <a:pPr lvl="0" algn="ctr" defTabSz="914145" fontAlgn="base" latinLnBrk="1">
                    <a:spcBef>
                      <a:spcPct val="0"/>
                    </a:spcBef>
                    <a:spcAft>
                      <a:spcPct val="0"/>
                    </a:spcAf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35" name="그룹 34">
                  <a:extLst>
                    <a:ext uri="{FF2B5EF4-FFF2-40B4-BE49-F238E27FC236}">
                      <a16:creationId xmlns:a16="http://schemas.microsoft.com/office/drawing/2014/main" id="{35118AF5-879B-4812-BBAA-7E1686076C0A}"/>
                    </a:ext>
                  </a:extLst>
                </p:cNvPr>
                <p:cNvGrpSpPr/>
                <p:nvPr/>
              </p:nvGrpSpPr>
              <p:grpSpPr>
                <a:xfrm>
                  <a:off x="5902079" y="3426926"/>
                  <a:ext cx="454458" cy="309198"/>
                  <a:chOff x="5859214" y="3441215"/>
                  <a:chExt cx="454458" cy="309198"/>
                </a:xfrm>
              </p:grpSpPr>
              <p:sp>
                <p:nvSpPr>
                  <p:cNvPr id="40" name="모서리가 둥근 직사각형 226">
                    <a:extLst>
                      <a:ext uri="{FF2B5EF4-FFF2-40B4-BE49-F238E27FC236}">
                        <a16:creationId xmlns:a16="http://schemas.microsoft.com/office/drawing/2014/main" id="{2774F92A-724F-40ED-9CDD-788BB991039D}"/>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41" name="직사각형 40">
                    <a:extLst>
                      <a:ext uri="{FF2B5EF4-FFF2-40B4-BE49-F238E27FC236}">
                        <a16:creationId xmlns:a16="http://schemas.microsoft.com/office/drawing/2014/main" id="{9268DB05-F9D7-48BD-9C5E-08C9B84F7456}"/>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tốc</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độ</a:t>
                    </a:r>
                    <a:endParaRPr kumimoji="1" lang="en-US" altLang="ko-KR" sz="700" kern="0" dirty="0">
                      <a:solidFill>
                        <a:schemeClr val="bg1"/>
                      </a:solidFill>
                      <a:latin typeface="SamsungOne-600" panose="020B0703030303020204"/>
                      <a:ea typeface="SamsungOne-600C" panose="020B0706030303020204" pitchFamily="34" charset="0"/>
                    </a:endParaRPr>
                  </a:p>
                </p:txBody>
              </p:sp>
            </p:grpSp>
            <p:grpSp>
              <p:nvGrpSpPr>
                <p:cNvPr id="36" name="그룹 35">
                  <a:extLst>
                    <a:ext uri="{FF2B5EF4-FFF2-40B4-BE49-F238E27FC236}">
                      <a16:creationId xmlns:a16="http://schemas.microsoft.com/office/drawing/2014/main" id="{CEBB0717-2C71-45C0-99A8-B70AAEA632F2}"/>
                    </a:ext>
                  </a:extLst>
                </p:cNvPr>
                <p:cNvGrpSpPr/>
                <p:nvPr/>
              </p:nvGrpSpPr>
              <p:grpSpPr>
                <a:xfrm>
                  <a:off x="5910850" y="4285167"/>
                  <a:ext cx="454458" cy="309198"/>
                  <a:chOff x="5859214" y="3477732"/>
                  <a:chExt cx="454458" cy="309198"/>
                </a:xfrm>
              </p:grpSpPr>
              <p:sp>
                <p:nvSpPr>
                  <p:cNvPr id="38" name="모서리가 둥근 직사각형 224">
                    <a:extLst>
                      <a:ext uri="{FF2B5EF4-FFF2-40B4-BE49-F238E27FC236}">
                        <a16:creationId xmlns:a16="http://schemas.microsoft.com/office/drawing/2014/main" id="{7022E222-33FB-4CF9-8EBD-EDA32F0D68EE}"/>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39" name="직사각형 38">
                    <a:extLst>
                      <a:ext uri="{FF2B5EF4-FFF2-40B4-BE49-F238E27FC236}">
                        <a16:creationId xmlns:a16="http://schemas.microsoft.com/office/drawing/2014/main" id="{1F334501-C118-44AB-A148-1F0F02EE7C1E}"/>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Batch</a:t>
                    </a:r>
                  </a:p>
                </p:txBody>
              </p:sp>
            </p:grpSp>
            <p:cxnSp>
              <p:nvCxnSpPr>
                <p:cNvPr id="37" name="직선 연결선 36">
                  <a:extLst>
                    <a:ext uri="{FF2B5EF4-FFF2-40B4-BE49-F238E27FC236}">
                      <a16:creationId xmlns:a16="http://schemas.microsoft.com/office/drawing/2014/main" id="{2BD63A3B-CF85-4E34-8D35-8CB6306FEFA0}"/>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27" name="AutoShape 137">
              <a:extLst>
                <a:ext uri="{FF2B5EF4-FFF2-40B4-BE49-F238E27FC236}">
                  <a16:creationId xmlns:a16="http://schemas.microsoft.com/office/drawing/2014/main" id="{4AE80D97-6864-44EF-919E-98F89787325D}"/>
                </a:ext>
              </a:extLst>
            </p:cNvPr>
            <p:cNvSpPr>
              <a:spLocks noChangeArrowheads="1"/>
            </p:cNvSpPr>
            <p:nvPr/>
          </p:nvSpPr>
          <p:spPr bwMode="auto">
            <a:xfrm>
              <a:off x="5854770" y="220915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err="1">
                  <a:ln>
                    <a:noFill/>
                  </a:ln>
                  <a:solidFill>
                    <a:srgbClr val="FFFFFF"/>
                  </a:solidFill>
                  <a:effectLst/>
                  <a:uLnTx/>
                  <a:uFillTx/>
                  <a:latin typeface="SamsungOne 700" panose="020B0803030303020204" pitchFamily="34" charset="0"/>
                  <a:ea typeface="SamsungOne 700" panose="020B0803030303020204" pitchFamily="34" charset="0"/>
                </a:rPr>
                <a:t>Phân</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tích</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Big Data</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8" name="오른쪽 화살표 167">
              <a:extLst>
                <a:ext uri="{FF2B5EF4-FFF2-40B4-BE49-F238E27FC236}">
                  <a16:creationId xmlns:a16="http://schemas.microsoft.com/office/drawing/2014/main" id="{B8345448-4F7E-4D4C-A218-66666553804D}"/>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오른쪽 화살표 162">
              <a:extLst>
                <a:ext uri="{FF2B5EF4-FFF2-40B4-BE49-F238E27FC236}">
                  <a16:creationId xmlns:a16="http://schemas.microsoft.com/office/drawing/2014/main" id="{0B073FA3-C38C-4D5C-B645-DA3FD83B3B8E}"/>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2572819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Trình</a:t>
            </a:r>
            <a:r>
              <a:rPr lang="en-US" altLang="ko-KR" dirty="0">
                <a:ea typeface="SamsungOneKorean 400" panose="020B0503030303020204" pitchFamily="50" charset="-127"/>
              </a:rPr>
              <a:t> </a:t>
            </a:r>
            <a:r>
              <a:rPr lang="en-US" altLang="ko-KR" dirty="0" err="1">
                <a:ea typeface="SamsungOneKorean 400" panose="020B0503030303020204" pitchFamily="50" charset="-127"/>
              </a:rPr>
              <a:t>bày</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bạn</a:t>
            </a:r>
            <a:endParaRPr lang="en-US" altLang="ko-KR"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5FCFCF38-D115-452E-9DBF-CF321E7A3DE6}"/>
              </a:ext>
            </a:extLst>
          </p:cNvPr>
          <p:cNvGrpSpPr/>
          <p:nvPr/>
        </p:nvGrpSpPr>
        <p:grpSpPr>
          <a:xfrm>
            <a:off x="449999" y="2126756"/>
            <a:ext cx="9043401" cy="4260752"/>
            <a:chOff x="449999" y="2126756"/>
            <a:chExt cx="9043401" cy="4260752"/>
          </a:xfrm>
        </p:grpSpPr>
        <p:grpSp>
          <p:nvGrpSpPr>
            <p:cNvPr id="9" name="그룹 8">
              <a:extLst>
                <a:ext uri="{FF2B5EF4-FFF2-40B4-BE49-F238E27FC236}">
                  <a16:creationId xmlns:a16="http://schemas.microsoft.com/office/drawing/2014/main" id="{91179184-958E-4FBE-921A-DCB85A422976}"/>
                </a:ext>
              </a:extLst>
            </p:cNvPr>
            <p:cNvGrpSpPr/>
            <p:nvPr/>
          </p:nvGrpSpPr>
          <p:grpSpPr>
            <a:xfrm>
              <a:off x="2582022" y="2629857"/>
              <a:ext cx="1330129" cy="2532828"/>
              <a:chOff x="2258891" y="2994886"/>
              <a:chExt cx="1330129" cy="2532828"/>
            </a:xfrm>
          </p:grpSpPr>
          <p:grpSp>
            <p:nvGrpSpPr>
              <p:cNvPr id="90" name="그룹 89">
                <a:extLst>
                  <a:ext uri="{FF2B5EF4-FFF2-40B4-BE49-F238E27FC236}">
                    <a16:creationId xmlns:a16="http://schemas.microsoft.com/office/drawing/2014/main" id="{464837DC-92C0-46F2-B6EE-A4512F211F2D}"/>
                  </a:ext>
                </a:extLst>
              </p:cNvPr>
              <p:cNvGrpSpPr/>
              <p:nvPr/>
            </p:nvGrpSpPr>
            <p:grpSpPr>
              <a:xfrm>
                <a:off x="2258891" y="2994886"/>
                <a:ext cx="1330129" cy="2532828"/>
                <a:chOff x="878005" y="3940229"/>
                <a:chExt cx="1330129" cy="2532828"/>
              </a:xfrm>
            </p:grpSpPr>
            <p:sp>
              <p:nvSpPr>
                <p:cNvPr id="96" name="모서리가 둥근 직사각형 249">
                  <a:extLst>
                    <a:ext uri="{FF2B5EF4-FFF2-40B4-BE49-F238E27FC236}">
                      <a16:creationId xmlns:a16="http://schemas.microsoft.com/office/drawing/2014/main" id="{3CE1876D-D819-4A04-B82B-AE07698E94DD}"/>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7" name="TextBox 96">
                  <a:extLst>
                    <a:ext uri="{FF2B5EF4-FFF2-40B4-BE49-F238E27FC236}">
                      <a16:creationId xmlns:a16="http://schemas.microsoft.com/office/drawing/2014/main" id="{13232247-0081-4E3F-9FA5-B3CA0874F640}"/>
                    </a:ext>
                  </a:extLst>
                </p:cNvPr>
                <p:cNvSpPr txBox="1"/>
                <p:nvPr/>
              </p:nvSpPr>
              <p:spPr>
                <a:xfrm>
                  <a:off x="1045048" y="3940229"/>
                  <a:ext cx="1007007"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INGEST LAYER</a:t>
                  </a:r>
                </a:p>
              </p:txBody>
            </p:sp>
          </p:grpSp>
          <p:grpSp>
            <p:nvGrpSpPr>
              <p:cNvPr id="91" name="그룹 90">
                <a:extLst>
                  <a:ext uri="{FF2B5EF4-FFF2-40B4-BE49-F238E27FC236}">
                    <a16:creationId xmlns:a16="http://schemas.microsoft.com/office/drawing/2014/main" id="{CCF64635-53C0-4D59-921A-8B166A8A66C2}"/>
                  </a:ext>
                </a:extLst>
              </p:cNvPr>
              <p:cNvGrpSpPr/>
              <p:nvPr/>
            </p:nvGrpSpPr>
            <p:grpSpPr>
              <a:xfrm>
                <a:off x="2359220" y="3366173"/>
                <a:ext cx="1135821" cy="2044704"/>
                <a:chOff x="2365570" y="3366173"/>
                <a:chExt cx="1135821" cy="2044704"/>
              </a:xfrm>
            </p:grpSpPr>
            <p:sp>
              <p:nvSpPr>
                <p:cNvPr id="92" name="Rechteck 7">
                  <a:extLst>
                    <a:ext uri="{FF2B5EF4-FFF2-40B4-BE49-F238E27FC236}">
                      <a16:creationId xmlns:a16="http://schemas.microsoft.com/office/drawing/2014/main" id="{E2178D20-8F9A-4629-ACE7-48CFBC32832A}"/>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3" name="Rechteck 7">
                  <a:extLst>
                    <a:ext uri="{FF2B5EF4-FFF2-40B4-BE49-F238E27FC236}">
                      <a16:creationId xmlns:a16="http://schemas.microsoft.com/office/drawing/2014/main" id="{F13BA356-FA8F-4E5E-A9D1-D93246A92B4D}"/>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4" name="Rechteck 7">
                  <a:extLst>
                    <a:ext uri="{FF2B5EF4-FFF2-40B4-BE49-F238E27FC236}">
                      <a16:creationId xmlns:a16="http://schemas.microsoft.com/office/drawing/2014/main" id="{AD270D43-148D-4DF4-8EAD-7D4305DC57BE}"/>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5" name="Rechteck 7">
                  <a:extLst>
                    <a:ext uri="{FF2B5EF4-FFF2-40B4-BE49-F238E27FC236}">
                      <a16:creationId xmlns:a16="http://schemas.microsoft.com/office/drawing/2014/main" id="{829F83FA-DCC0-47EF-8583-E68226AAF88E}"/>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19F17634-21E2-4F4C-8A39-6F02F40B6AA2}"/>
                </a:ext>
              </a:extLst>
            </p:cNvPr>
            <p:cNvGrpSpPr/>
            <p:nvPr/>
          </p:nvGrpSpPr>
          <p:grpSpPr>
            <a:xfrm>
              <a:off x="941703" y="2633117"/>
              <a:ext cx="1335268" cy="2532828"/>
              <a:chOff x="823098" y="2704904"/>
              <a:chExt cx="1134080" cy="2532828"/>
            </a:xfrm>
          </p:grpSpPr>
          <p:grpSp>
            <p:nvGrpSpPr>
              <p:cNvPr id="81" name="그룹 80">
                <a:extLst>
                  <a:ext uri="{FF2B5EF4-FFF2-40B4-BE49-F238E27FC236}">
                    <a16:creationId xmlns:a16="http://schemas.microsoft.com/office/drawing/2014/main" id="{1939D24E-B483-4678-83B8-30B9B7EA438A}"/>
                  </a:ext>
                </a:extLst>
              </p:cNvPr>
              <p:cNvGrpSpPr/>
              <p:nvPr/>
            </p:nvGrpSpPr>
            <p:grpSpPr>
              <a:xfrm>
                <a:off x="823098" y="2704904"/>
                <a:ext cx="1134080" cy="2532828"/>
                <a:chOff x="870386" y="3940229"/>
                <a:chExt cx="1134080" cy="2532828"/>
              </a:xfrm>
            </p:grpSpPr>
            <p:sp>
              <p:nvSpPr>
                <p:cNvPr id="88" name="모서리가 둥근 직사각형 241">
                  <a:extLst>
                    <a:ext uri="{FF2B5EF4-FFF2-40B4-BE49-F238E27FC236}">
                      <a16:creationId xmlns:a16="http://schemas.microsoft.com/office/drawing/2014/main" id="{089DEA99-66F7-452E-9F67-9C7FD3C5109D}"/>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9" name="TextBox 88">
                  <a:extLst>
                    <a:ext uri="{FF2B5EF4-FFF2-40B4-BE49-F238E27FC236}">
                      <a16:creationId xmlns:a16="http://schemas.microsoft.com/office/drawing/2014/main" id="{DB83364E-B45F-4D9F-9B45-AE89D91B18C9}"/>
                    </a:ext>
                  </a:extLst>
                </p:cNvPr>
                <p:cNvSpPr txBox="1"/>
                <p:nvPr/>
              </p:nvSpPr>
              <p:spPr>
                <a:xfrm>
                  <a:off x="980515" y="3940229"/>
                  <a:ext cx="913823" cy="246221"/>
                </a:xfrm>
                <a:prstGeom prst="rect">
                  <a:avLst/>
                </a:prstGeom>
                <a:solidFill>
                  <a:schemeClr val="bg1"/>
                </a:solidFill>
              </p:spPr>
              <p:txBody>
                <a:bodyPr wrap="none" rtlCol="0">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i="0" u="none" strike="noStrike" kern="0" cap="none" spc="0" normalizeH="0" baseline="0" noProof="0" dirty="0">
                      <a:ln>
                        <a:noFill/>
                      </a:ln>
                      <a:solidFill>
                        <a:srgbClr val="1F45BC"/>
                      </a:solidFill>
                      <a:effectLst/>
                      <a:uLnTx/>
                      <a:uFillTx/>
                      <a:latin typeface="SamsungOne 700" panose="020B0803030303020204" pitchFamily="34" charset="0"/>
                      <a:ea typeface="SamsungOne 700" panose="020B0803030303020204" pitchFamily="34" charset="0"/>
                    </a:rPr>
                    <a:t>DATA SOURCES</a:t>
                  </a:r>
                  <a:endParaRPr kumimoji="1" lang="ko-KR" altLang="en-US" sz="1000" i="0" u="none" strike="noStrike" kern="0" cap="none" spc="0" normalizeH="0" baseline="0" noProof="0" dirty="0">
                    <a:ln>
                      <a:noFill/>
                    </a:ln>
                    <a:solidFill>
                      <a:srgbClr val="1F45BC"/>
                    </a:solidFill>
                    <a:effectLst/>
                    <a:uLnTx/>
                    <a:uFillTx/>
                    <a:latin typeface="SamsungOne 700" panose="020B0803030303020204" pitchFamily="34" charset="0"/>
                    <a:ea typeface="SamsungOneKorean 400" panose="020B0503030303020204" pitchFamily="50" charset="-127"/>
                  </a:endParaRPr>
                </a:p>
              </p:txBody>
            </p:sp>
          </p:grpSp>
          <p:grpSp>
            <p:nvGrpSpPr>
              <p:cNvPr id="82" name="그룹 81">
                <a:extLst>
                  <a:ext uri="{FF2B5EF4-FFF2-40B4-BE49-F238E27FC236}">
                    <a16:creationId xmlns:a16="http://schemas.microsoft.com/office/drawing/2014/main" id="{F6E91D2B-B96B-4F98-85D0-55EC5D5DE2E3}"/>
                  </a:ext>
                </a:extLst>
              </p:cNvPr>
              <p:cNvGrpSpPr/>
              <p:nvPr/>
            </p:nvGrpSpPr>
            <p:grpSpPr>
              <a:xfrm>
                <a:off x="933528" y="3091260"/>
                <a:ext cx="924407" cy="1966810"/>
                <a:chOff x="933528" y="3060780"/>
                <a:chExt cx="924407" cy="1966810"/>
              </a:xfrm>
            </p:grpSpPr>
            <p:sp>
              <p:nvSpPr>
                <p:cNvPr id="83" name="Rechteck 7">
                  <a:extLst>
                    <a:ext uri="{FF2B5EF4-FFF2-40B4-BE49-F238E27FC236}">
                      <a16:creationId xmlns:a16="http://schemas.microsoft.com/office/drawing/2014/main" id="{63FE4789-8601-412C-935C-C20CE41ED589}"/>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84" name="Rechteck 7">
                  <a:extLst>
                    <a:ext uri="{FF2B5EF4-FFF2-40B4-BE49-F238E27FC236}">
                      <a16:creationId xmlns:a16="http://schemas.microsoft.com/office/drawing/2014/main" id="{B5E414F3-2E3A-4E2D-BDB6-E10640AAC32C}"/>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5" name="Rechteck 7">
                  <a:extLst>
                    <a:ext uri="{FF2B5EF4-FFF2-40B4-BE49-F238E27FC236}">
                      <a16:creationId xmlns:a16="http://schemas.microsoft.com/office/drawing/2014/main" id="{DC74AD73-F23D-4F27-B240-747D1568C765}"/>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6" name="Rechteck 7">
                  <a:extLst>
                    <a:ext uri="{FF2B5EF4-FFF2-40B4-BE49-F238E27FC236}">
                      <a16:creationId xmlns:a16="http://schemas.microsoft.com/office/drawing/2014/main" id="{56637328-CEAA-4EA1-B0DB-2997ED984E03}"/>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7" name="Rechteck 7">
                  <a:extLst>
                    <a:ext uri="{FF2B5EF4-FFF2-40B4-BE49-F238E27FC236}">
                      <a16:creationId xmlns:a16="http://schemas.microsoft.com/office/drawing/2014/main" id="{1B261253-9159-4AB2-8643-CA764ED5F327}"/>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1" name="오른쪽 화살표 163">
              <a:extLst>
                <a:ext uri="{FF2B5EF4-FFF2-40B4-BE49-F238E27FC236}">
                  <a16:creationId xmlns:a16="http://schemas.microsoft.com/office/drawing/2014/main" id="{F7339371-2E4E-4F9B-961D-6F991F54B758}"/>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오른쪽 화살표 164">
              <a:extLst>
                <a:ext uri="{FF2B5EF4-FFF2-40B4-BE49-F238E27FC236}">
                  <a16:creationId xmlns:a16="http://schemas.microsoft.com/office/drawing/2014/main" id="{A6E6402B-3F94-4D06-BB55-D55FCE46BE5E}"/>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AutoShape 136">
              <a:extLst>
                <a:ext uri="{FF2B5EF4-FFF2-40B4-BE49-F238E27FC236}">
                  <a16:creationId xmlns:a16="http://schemas.microsoft.com/office/drawing/2014/main" id="{3E4E1A82-D7A0-4C71-8C00-34691103F785}"/>
                </a:ext>
              </a:extLst>
            </p:cNvPr>
            <p:cNvSpPr>
              <a:spLocks noChangeArrowheads="1"/>
            </p:cNvSpPr>
            <p:nvPr/>
          </p:nvSpPr>
          <p:spPr bwMode="auto">
            <a:xfrm>
              <a:off x="946194" y="2209156"/>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Ingestion and Storage</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4" name="AutoShape 139">
              <a:extLst>
                <a:ext uri="{FF2B5EF4-FFF2-40B4-BE49-F238E27FC236}">
                  <a16:creationId xmlns:a16="http://schemas.microsoft.com/office/drawing/2014/main" id="{CA81F65D-FE0C-4E3F-B263-55ADBA1428B2}"/>
                </a:ext>
              </a:extLst>
            </p:cNvPr>
            <p:cNvSpPr>
              <a:spLocks noChangeArrowheads="1"/>
            </p:cNvSpPr>
            <p:nvPr/>
          </p:nvSpPr>
          <p:spPr bwMode="auto">
            <a:xfrm>
              <a:off x="7518047" y="220915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Machine Learning</a:t>
              </a:r>
            </a:p>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Data Modeling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5" name="왼쪽/오른쪽 화살표 168">
              <a:extLst>
                <a:ext uri="{FF2B5EF4-FFF2-40B4-BE49-F238E27FC236}">
                  <a16:creationId xmlns:a16="http://schemas.microsoft.com/office/drawing/2014/main" id="{0C544F29-53BC-4364-8F1C-AD6DC8B39114}"/>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16" name="직선 화살표 연결선 15">
              <a:extLst>
                <a:ext uri="{FF2B5EF4-FFF2-40B4-BE49-F238E27FC236}">
                  <a16:creationId xmlns:a16="http://schemas.microsoft.com/office/drawing/2014/main" id="{CC9E0950-7B46-4296-9572-0CBACFC3AFB0}"/>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02D1B4CF-E986-4FC8-A9C5-5C11AA3CD2D8}"/>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9F89D621-871F-4997-9AB0-25FE9B53B82B}"/>
                </a:ext>
              </a:extLst>
            </p:cNvPr>
            <p:cNvGrpSpPr/>
            <p:nvPr/>
          </p:nvGrpSpPr>
          <p:grpSpPr>
            <a:xfrm>
              <a:off x="4185455" y="4962467"/>
              <a:ext cx="5025223" cy="1279756"/>
              <a:chOff x="4194980" y="5067242"/>
              <a:chExt cx="5025223" cy="1279756"/>
            </a:xfrm>
          </p:grpSpPr>
          <p:cxnSp>
            <p:nvCxnSpPr>
              <p:cNvPr id="78" name="직선 연결선 77">
                <a:extLst>
                  <a:ext uri="{FF2B5EF4-FFF2-40B4-BE49-F238E27FC236}">
                    <a16:creationId xmlns:a16="http://schemas.microsoft.com/office/drawing/2014/main" id="{E23539CD-1490-415E-9E3A-9C9A97252B8F}"/>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353DE52B-4143-4E6E-81C3-3F010644F912}"/>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80" name="꺾인 연결선 226">
                <a:extLst>
                  <a:ext uri="{FF2B5EF4-FFF2-40B4-BE49-F238E27FC236}">
                    <a16:creationId xmlns:a16="http://schemas.microsoft.com/office/drawing/2014/main" id="{D8F8A8C9-5B13-465D-8C1B-716424D1E89C}"/>
                  </a:ext>
                </a:extLst>
              </p:cNvPr>
              <p:cNvCxnSpPr>
                <a:endCxn id="61" idx="2"/>
              </p:cNvCxnSpPr>
              <p:nvPr/>
            </p:nvCxnSpPr>
            <p:spPr>
              <a:xfrm rot="10800000">
                <a:off x="4194980" y="6175655"/>
                <a:ext cx="5025223" cy="171343"/>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E601C24C-66AA-4DA2-867E-2CE618ADBCF6}"/>
                </a:ext>
              </a:extLst>
            </p:cNvPr>
            <p:cNvGrpSpPr/>
            <p:nvPr/>
          </p:nvGrpSpPr>
          <p:grpSpPr>
            <a:xfrm>
              <a:off x="7518047" y="2629857"/>
              <a:ext cx="1330129" cy="2532828"/>
              <a:chOff x="7518047" y="2629857"/>
              <a:chExt cx="1330129" cy="2532828"/>
            </a:xfrm>
          </p:grpSpPr>
          <p:grpSp>
            <p:nvGrpSpPr>
              <p:cNvPr id="67" name="그룹 66">
                <a:extLst>
                  <a:ext uri="{FF2B5EF4-FFF2-40B4-BE49-F238E27FC236}">
                    <a16:creationId xmlns:a16="http://schemas.microsoft.com/office/drawing/2014/main" id="{6EF7069F-D250-4648-9A8D-F05716A80217}"/>
                  </a:ext>
                </a:extLst>
              </p:cNvPr>
              <p:cNvGrpSpPr/>
              <p:nvPr/>
            </p:nvGrpSpPr>
            <p:grpSpPr>
              <a:xfrm>
                <a:off x="7518047" y="2629857"/>
                <a:ext cx="1330129" cy="2532828"/>
                <a:chOff x="878005" y="3940229"/>
                <a:chExt cx="1330129" cy="2532828"/>
              </a:xfrm>
            </p:grpSpPr>
            <p:sp>
              <p:nvSpPr>
                <p:cNvPr id="76" name="모서리가 둥근 직사각형 222">
                  <a:extLst>
                    <a:ext uri="{FF2B5EF4-FFF2-40B4-BE49-F238E27FC236}">
                      <a16:creationId xmlns:a16="http://schemas.microsoft.com/office/drawing/2014/main" id="{0C6D8DFA-8101-4271-AE25-79FD50B37755}"/>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7" name="TextBox 76">
                  <a:extLst>
                    <a:ext uri="{FF2B5EF4-FFF2-40B4-BE49-F238E27FC236}">
                      <a16:creationId xmlns:a16="http://schemas.microsoft.com/office/drawing/2014/main" id="{BFD83D20-F4D6-4778-84FB-CED3FA46E44A}"/>
                    </a:ext>
                  </a:extLst>
                </p:cNvPr>
                <p:cNvSpPr txBox="1"/>
                <p:nvPr/>
              </p:nvSpPr>
              <p:spPr>
                <a:xfrm>
                  <a:off x="1213711" y="3940229"/>
                  <a:ext cx="70724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AI LAYER</a:t>
                  </a:r>
                </a:p>
              </p:txBody>
            </p:sp>
          </p:grpSp>
          <p:sp>
            <p:nvSpPr>
              <p:cNvPr id="68" name="Rounded Rectangle 158">
                <a:extLst>
                  <a:ext uri="{FF2B5EF4-FFF2-40B4-BE49-F238E27FC236}">
                    <a16:creationId xmlns:a16="http://schemas.microsoft.com/office/drawing/2014/main" id="{70B74000-E424-4DBE-9CB6-5A5FCDDE38C9}"/>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69" name="Rounded Rectangle 156">
                <a:extLst>
                  <a:ext uri="{FF2B5EF4-FFF2-40B4-BE49-F238E27FC236}">
                    <a16:creationId xmlns:a16="http://schemas.microsoft.com/office/drawing/2014/main" id="{2BBB592E-842E-47B8-89B8-C12519424107}"/>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70" name="직선 연결선 69">
                <a:extLst>
                  <a:ext uri="{FF2B5EF4-FFF2-40B4-BE49-F238E27FC236}">
                    <a16:creationId xmlns:a16="http://schemas.microsoft.com/office/drawing/2014/main" id="{7F968ACB-6B02-4CF7-8C97-FFF6394F2F52}"/>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2AD1892-4A7A-4E0B-87BD-5AFD6E84D84A}"/>
                  </a:ext>
                </a:extLst>
              </p:cNvPr>
              <p:cNvCxnSpPr>
                <a:stCxn id="68" idx="0"/>
                <a:endCxn id="69"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9E5530DB-A227-4AED-9E18-C3767D9AA0D6}"/>
                  </a:ext>
                </a:extLst>
              </p:cNvPr>
              <p:cNvGrpSpPr/>
              <p:nvPr/>
            </p:nvGrpSpPr>
            <p:grpSpPr>
              <a:xfrm>
                <a:off x="7623845" y="3005929"/>
                <a:ext cx="1118533" cy="1701785"/>
                <a:chOff x="8798366" y="3438875"/>
                <a:chExt cx="1118533" cy="1701785"/>
              </a:xfrm>
              <a:solidFill>
                <a:srgbClr val="E9F2FC"/>
              </a:solidFill>
            </p:grpSpPr>
            <p:sp>
              <p:nvSpPr>
                <p:cNvPr id="73" name="Rechteck 7">
                  <a:extLst>
                    <a:ext uri="{FF2B5EF4-FFF2-40B4-BE49-F238E27FC236}">
                      <a16:creationId xmlns:a16="http://schemas.microsoft.com/office/drawing/2014/main" id="{1324D565-425F-4C8A-A07A-DF36CD6E881B}"/>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74" name="Rechteck 7">
                  <a:extLst>
                    <a:ext uri="{FF2B5EF4-FFF2-40B4-BE49-F238E27FC236}">
                      <a16:creationId xmlns:a16="http://schemas.microsoft.com/office/drawing/2014/main" id="{81180930-3592-4AD4-9272-927F0227584D}"/>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75" name="Rechteck 7">
                  <a:extLst>
                    <a:ext uri="{FF2B5EF4-FFF2-40B4-BE49-F238E27FC236}">
                      <a16:creationId xmlns:a16="http://schemas.microsoft.com/office/drawing/2014/main" id="{336FB72A-476C-4F8E-B116-F32E43E4C65B}"/>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nvGrpSpPr>
            <p:cNvPr id="20" name="그룹 19">
              <a:extLst>
                <a:ext uri="{FF2B5EF4-FFF2-40B4-BE49-F238E27FC236}">
                  <a16:creationId xmlns:a16="http://schemas.microsoft.com/office/drawing/2014/main" id="{13EF83ED-062A-4FBE-AC2C-12B2601B1E33}"/>
                </a:ext>
              </a:extLst>
            </p:cNvPr>
            <p:cNvGrpSpPr/>
            <p:nvPr/>
          </p:nvGrpSpPr>
          <p:grpSpPr>
            <a:xfrm>
              <a:off x="2594894" y="5414486"/>
              <a:ext cx="3009598" cy="656393"/>
              <a:chOff x="2604419" y="5519261"/>
              <a:chExt cx="3009598" cy="656393"/>
            </a:xfrm>
          </p:grpSpPr>
          <p:sp>
            <p:nvSpPr>
              <p:cNvPr id="59" name="모서리가 둥근 직사각형 203">
                <a:extLst>
                  <a:ext uri="{FF2B5EF4-FFF2-40B4-BE49-F238E27FC236}">
                    <a16:creationId xmlns:a16="http://schemas.microsoft.com/office/drawing/2014/main" id="{14E67EFF-2FA2-4986-8EB5-B7F44521CBAE}"/>
                  </a:ext>
                </a:extLst>
              </p:cNvPr>
              <p:cNvSpPr/>
              <p:nvPr/>
            </p:nvSpPr>
            <p:spPr>
              <a:xfrm>
                <a:off x="2604419"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60" name="그룹 59">
                <a:extLst>
                  <a:ext uri="{FF2B5EF4-FFF2-40B4-BE49-F238E27FC236}">
                    <a16:creationId xmlns:a16="http://schemas.microsoft.com/office/drawing/2014/main" id="{8A589277-2682-4837-8E0D-B500A611C3A3}"/>
                  </a:ext>
                </a:extLst>
              </p:cNvPr>
              <p:cNvGrpSpPr/>
              <p:nvPr/>
            </p:nvGrpSpPr>
            <p:grpSpPr>
              <a:xfrm>
                <a:off x="2716908" y="5608346"/>
                <a:ext cx="2784620" cy="286557"/>
                <a:chOff x="2661832" y="5574200"/>
                <a:chExt cx="2784620" cy="286557"/>
              </a:xfrm>
            </p:grpSpPr>
            <p:sp>
              <p:nvSpPr>
                <p:cNvPr id="62" name="Rechteck 12">
                  <a:extLst>
                    <a:ext uri="{FF2B5EF4-FFF2-40B4-BE49-F238E27FC236}">
                      <a16:creationId xmlns:a16="http://schemas.microsoft.com/office/drawing/2014/main" id="{27E9CF59-B849-4A28-9AE0-867B32A8E22A}"/>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63" name="Rechteck 12">
                  <a:extLst>
                    <a:ext uri="{FF2B5EF4-FFF2-40B4-BE49-F238E27FC236}">
                      <a16:creationId xmlns:a16="http://schemas.microsoft.com/office/drawing/2014/main" id="{B8AFE4E1-EE98-4D39-8F19-C8E8FA96E4DB}"/>
                    </a:ext>
                  </a:extLst>
                </p:cNvPr>
                <p:cNvSpPr/>
                <p:nvPr/>
              </p:nvSpPr>
              <p:spPr>
                <a:xfrm>
                  <a:off x="2661832" y="5575154"/>
                  <a:ext cx="454559"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64" name="Rechteck 12">
                  <a:extLst>
                    <a:ext uri="{FF2B5EF4-FFF2-40B4-BE49-F238E27FC236}">
                      <a16:creationId xmlns:a16="http://schemas.microsoft.com/office/drawing/2014/main" id="{D89391FE-8384-4BCF-AA82-15B85308D30C}"/>
                    </a:ext>
                  </a:extLst>
                </p:cNvPr>
                <p:cNvSpPr/>
                <p:nvPr/>
              </p:nvSpPr>
              <p:spPr>
                <a:xfrm>
                  <a:off x="4106216" y="5574200"/>
                  <a:ext cx="738733"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In-Memory DB</a:t>
                  </a:r>
                </a:p>
              </p:txBody>
            </p:sp>
            <p:sp>
              <p:nvSpPr>
                <p:cNvPr id="65" name="Rechteck 12">
                  <a:extLst>
                    <a:ext uri="{FF2B5EF4-FFF2-40B4-BE49-F238E27FC236}">
                      <a16:creationId xmlns:a16="http://schemas.microsoft.com/office/drawing/2014/main" id="{A8826007-AA19-4BE4-ACB6-E81ED944FE84}"/>
                    </a:ext>
                  </a:extLst>
                </p:cNvPr>
                <p:cNvSpPr/>
                <p:nvPr/>
              </p:nvSpPr>
              <p:spPr>
                <a:xfrm>
                  <a:off x="487479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66" name="Rechteck 12">
                  <a:extLst>
                    <a:ext uri="{FF2B5EF4-FFF2-40B4-BE49-F238E27FC236}">
                      <a16:creationId xmlns:a16="http://schemas.microsoft.com/office/drawing/2014/main" id="{A0F14D11-4408-4553-A4E3-CFF5F460A9A2}"/>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61" name="TextBox 60">
                <a:extLst>
                  <a:ext uri="{FF2B5EF4-FFF2-40B4-BE49-F238E27FC236}">
                    <a16:creationId xmlns:a16="http://schemas.microsoft.com/office/drawing/2014/main" id="{93FAC4F0-74CC-4982-A956-9495E25587DA}"/>
                  </a:ext>
                </a:extLst>
              </p:cNvPr>
              <p:cNvSpPr txBox="1"/>
              <p:nvPr/>
            </p:nvSpPr>
            <p:spPr>
              <a:xfrm>
                <a:off x="2932454" y="5944822"/>
                <a:ext cx="2525050" cy="230832"/>
              </a:xfrm>
              <a:prstGeom prst="rect">
                <a:avLst/>
              </a:prstGeom>
              <a:noFill/>
              <a:ln>
                <a:noFill/>
              </a:ln>
            </p:spPr>
            <p:txBody>
              <a:bodyPr wrap="none" rtlCol="0">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DATA STORAGE LAYER (Enterprise Data Lake)</a:t>
                </a:r>
              </a:p>
            </p:txBody>
          </p:sp>
        </p:grpSp>
        <p:grpSp>
          <p:nvGrpSpPr>
            <p:cNvPr id="21" name="그룹 20">
              <a:extLst>
                <a:ext uri="{FF2B5EF4-FFF2-40B4-BE49-F238E27FC236}">
                  <a16:creationId xmlns:a16="http://schemas.microsoft.com/office/drawing/2014/main" id="{CECD4235-CC16-429B-BA39-1DD1BF8B3A89}"/>
                </a:ext>
              </a:extLst>
            </p:cNvPr>
            <p:cNvGrpSpPr/>
            <p:nvPr/>
          </p:nvGrpSpPr>
          <p:grpSpPr>
            <a:xfrm>
              <a:off x="4238123" y="2629857"/>
              <a:ext cx="1330129" cy="2532828"/>
              <a:chOff x="3831073" y="2948172"/>
              <a:chExt cx="1330129" cy="2532828"/>
            </a:xfrm>
          </p:grpSpPr>
          <p:grpSp>
            <p:nvGrpSpPr>
              <p:cNvPr id="52" name="그룹 51">
                <a:extLst>
                  <a:ext uri="{FF2B5EF4-FFF2-40B4-BE49-F238E27FC236}">
                    <a16:creationId xmlns:a16="http://schemas.microsoft.com/office/drawing/2014/main" id="{94A8AA03-D47E-466C-BDEC-007847CD3509}"/>
                  </a:ext>
                </a:extLst>
              </p:cNvPr>
              <p:cNvGrpSpPr/>
              <p:nvPr/>
            </p:nvGrpSpPr>
            <p:grpSpPr>
              <a:xfrm>
                <a:off x="3831073" y="2948172"/>
                <a:ext cx="1330129" cy="2532828"/>
                <a:chOff x="878005" y="3940229"/>
                <a:chExt cx="1330129" cy="2532828"/>
              </a:xfrm>
            </p:grpSpPr>
            <p:sp>
              <p:nvSpPr>
                <p:cNvPr id="57" name="모서리가 둥근 직사각형 201">
                  <a:extLst>
                    <a:ext uri="{FF2B5EF4-FFF2-40B4-BE49-F238E27FC236}">
                      <a16:creationId xmlns:a16="http://schemas.microsoft.com/office/drawing/2014/main" id="{FF50A538-385C-4AB7-A9E2-AF5A793B0E62}"/>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8" name="TextBox 57">
                  <a:extLst>
                    <a:ext uri="{FF2B5EF4-FFF2-40B4-BE49-F238E27FC236}">
                      <a16:creationId xmlns:a16="http://schemas.microsoft.com/office/drawing/2014/main" id="{FF0E704E-0579-49B8-8631-99D4B2D5FF94}"/>
                    </a:ext>
                  </a:extLst>
                </p:cNvPr>
                <p:cNvSpPr txBox="1"/>
                <p:nvPr/>
              </p:nvSpPr>
              <p:spPr>
                <a:xfrm>
                  <a:off x="904785" y="3940229"/>
                  <a:ext cx="1287533"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TRANSFORMATION</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 LAYER (ETL)</a:t>
                  </a:r>
                </a:p>
              </p:txBody>
            </p:sp>
          </p:grpSp>
          <p:grpSp>
            <p:nvGrpSpPr>
              <p:cNvPr id="53" name="그룹 52">
                <a:extLst>
                  <a:ext uri="{FF2B5EF4-FFF2-40B4-BE49-F238E27FC236}">
                    <a16:creationId xmlns:a16="http://schemas.microsoft.com/office/drawing/2014/main" id="{F92435F0-E72F-4AAE-ACB9-8A03755A7F44}"/>
                  </a:ext>
                </a:extLst>
              </p:cNvPr>
              <p:cNvGrpSpPr/>
              <p:nvPr/>
            </p:nvGrpSpPr>
            <p:grpSpPr>
              <a:xfrm>
                <a:off x="3941567" y="3499527"/>
                <a:ext cx="1123500" cy="1676339"/>
                <a:chOff x="3960617" y="3499527"/>
                <a:chExt cx="1123500" cy="1676339"/>
              </a:xfrm>
            </p:grpSpPr>
            <p:sp>
              <p:nvSpPr>
                <p:cNvPr id="54" name="Rechteck 7">
                  <a:extLst>
                    <a:ext uri="{FF2B5EF4-FFF2-40B4-BE49-F238E27FC236}">
                      <a16:creationId xmlns:a16="http://schemas.microsoft.com/office/drawing/2014/main" id="{CA2258B2-D1D9-4747-891C-3BFEBBDD95CB}"/>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55" name="Rechteck 7">
                  <a:extLst>
                    <a:ext uri="{FF2B5EF4-FFF2-40B4-BE49-F238E27FC236}">
                      <a16:creationId xmlns:a16="http://schemas.microsoft.com/office/drawing/2014/main" id="{8BD3E21E-3884-4C26-9EB5-DD5DF53EF7D5}"/>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6" name="Rechteck 7">
                  <a:extLst>
                    <a:ext uri="{FF2B5EF4-FFF2-40B4-BE49-F238E27FC236}">
                      <a16:creationId xmlns:a16="http://schemas.microsoft.com/office/drawing/2014/main" id="{CCAA5958-8B93-4028-A8BF-20AB7CA30D35}"/>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sp>
          <p:nvSpPr>
            <p:cNvPr id="22" name="AutoShape 136">
              <a:extLst>
                <a:ext uri="{FF2B5EF4-FFF2-40B4-BE49-F238E27FC236}">
                  <a16:creationId xmlns:a16="http://schemas.microsoft.com/office/drawing/2014/main" id="{975D5656-12A8-472A-B484-F66B1092ED9D}"/>
                </a:ext>
              </a:extLst>
            </p:cNvPr>
            <p:cNvSpPr>
              <a:spLocks noChangeArrowheads="1"/>
            </p:cNvSpPr>
            <p:nvPr/>
          </p:nvSpPr>
          <p:spPr bwMode="auto">
            <a:xfrm>
              <a:off x="4238123" y="220915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Pre-Processing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3" name="왼쪽/오른쪽 화살표 176">
              <a:extLst>
                <a:ext uri="{FF2B5EF4-FFF2-40B4-BE49-F238E27FC236}">
                  <a16:creationId xmlns:a16="http://schemas.microsoft.com/office/drawing/2014/main" id="{143439FB-68F6-4AC0-B1BC-E3AE89D34784}"/>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4" name="그룹 23">
              <a:extLst>
                <a:ext uri="{FF2B5EF4-FFF2-40B4-BE49-F238E27FC236}">
                  <a16:creationId xmlns:a16="http://schemas.microsoft.com/office/drawing/2014/main" id="{62B9D798-4760-4C28-9A15-9D5F3A1216E6}"/>
                </a:ext>
              </a:extLst>
            </p:cNvPr>
            <p:cNvGrpSpPr/>
            <p:nvPr/>
          </p:nvGrpSpPr>
          <p:grpSpPr>
            <a:xfrm>
              <a:off x="5871858" y="2629857"/>
              <a:ext cx="1330129" cy="2075730"/>
              <a:chOff x="5881383" y="2850744"/>
              <a:chExt cx="1330129" cy="2075730"/>
            </a:xfrm>
          </p:grpSpPr>
          <p:grpSp>
            <p:nvGrpSpPr>
              <p:cNvPr id="38" name="그룹 37">
                <a:extLst>
                  <a:ext uri="{FF2B5EF4-FFF2-40B4-BE49-F238E27FC236}">
                    <a16:creationId xmlns:a16="http://schemas.microsoft.com/office/drawing/2014/main" id="{56237B27-9C51-4EA3-BAB5-186E186B46CC}"/>
                  </a:ext>
                </a:extLst>
              </p:cNvPr>
              <p:cNvGrpSpPr/>
              <p:nvPr/>
            </p:nvGrpSpPr>
            <p:grpSpPr>
              <a:xfrm>
                <a:off x="5881383" y="2850744"/>
                <a:ext cx="1330129" cy="2075730"/>
                <a:chOff x="878005" y="3940229"/>
                <a:chExt cx="1330129" cy="2075730"/>
              </a:xfrm>
            </p:grpSpPr>
            <p:sp>
              <p:nvSpPr>
                <p:cNvPr id="50" name="모서리가 둥근 직사각형 194">
                  <a:extLst>
                    <a:ext uri="{FF2B5EF4-FFF2-40B4-BE49-F238E27FC236}">
                      <a16:creationId xmlns:a16="http://schemas.microsoft.com/office/drawing/2014/main" id="{35F4A467-A6D4-4129-8198-692BD20837A0}"/>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1" name="TextBox 50">
                  <a:extLst>
                    <a:ext uri="{FF2B5EF4-FFF2-40B4-BE49-F238E27FC236}">
                      <a16:creationId xmlns:a16="http://schemas.microsoft.com/office/drawing/2014/main" id="{A740C281-51E8-44C7-9A19-6096BF9AF033}"/>
                    </a:ext>
                  </a:extLst>
                </p:cNvPr>
                <p:cNvSpPr txBox="1"/>
                <p:nvPr/>
              </p:nvSpPr>
              <p:spPr>
                <a:xfrm>
                  <a:off x="981846" y="3940229"/>
                  <a:ext cx="1162498"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ANALYSIS LAYER</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39" name="그룹 38">
                <a:extLst>
                  <a:ext uri="{FF2B5EF4-FFF2-40B4-BE49-F238E27FC236}">
                    <a16:creationId xmlns:a16="http://schemas.microsoft.com/office/drawing/2014/main" id="{0D4161AA-1F9F-4C38-A8F5-C5D738EF4B86}"/>
                  </a:ext>
                </a:extLst>
              </p:cNvPr>
              <p:cNvGrpSpPr/>
              <p:nvPr/>
            </p:nvGrpSpPr>
            <p:grpSpPr>
              <a:xfrm>
                <a:off x="5902079" y="3226862"/>
                <a:ext cx="1236802" cy="1523457"/>
                <a:chOff x="5902079" y="3366562"/>
                <a:chExt cx="1236802" cy="1523457"/>
              </a:xfrm>
            </p:grpSpPr>
            <p:sp>
              <p:nvSpPr>
                <p:cNvPr id="40" name="Rechteck 8">
                  <a:extLst>
                    <a:ext uri="{FF2B5EF4-FFF2-40B4-BE49-F238E27FC236}">
                      <a16:creationId xmlns:a16="http://schemas.microsoft.com/office/drawing/2014/main" id="{486BEEFE-49FF-41B2-B75C-99A9F0AD4688}"/>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1" name="Rechteck 8">
                  <a:extLst>
                    <a:ext uri="{FF2B5EF4-FFF2-40B4-BE49-F238E27FC236}">
                      <a16:creationId xmlns:a16="http://schemas.microsoft.com/office/drawing/2014/main" id="{BF8B7B05-6F3D-4483-B5E3-70F34CAA489B}"/>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2" name="Rechteck 8">
                  <a:extLst>
                    <a:ext uri="{FF2B5EF4-FFF2-40B4-BE49-F238E27FC236}">
                      <a16:creationId xmlns:a16="http://schemas.microsoft.com/office/drawing/2014/main" id="{BCAFB6DD-3FE9-4EF6-A87C-F4A9429AA583}"/>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43" name="그룹 42">
                  <a:extLst>
                    <a:ext uri="{FF2B5EF4-FFF2-40B4-BE49-F238E27FC236}">
                      <a16:creationId xmlns:a16="http://schemas.microsoft.com/office/drawing/2014/main" id="{44D9D208-50EA-4CA5-9E5F-0D43CC26AADB}"/>
                    </a:ext>
                  </a:extLst>
                </p:cNvPr>
                <p:cNvGrpSpPr/>
                <p:nvPr/>
              </p:nvGrpSpPr>
              <p:grpSpPr>
                <a:xfrm>
                  <a:off x="5902079" y="3426926"/>
                  <a:ext cx="454458" cy="309198"/>
                  <a:chOff x="5859214" y="3441215"/>
                  <a:chExt cx="454458" cy="309198"/>
                </a:xfrm>
              </p:grpSpPr>
              <p:sp>
                <p:nvSpPr>
                  <p:cNvPr id="48" name="모서리가 둥근 직사각형 192">
                    <a:extLst>
                      <a:ext uri="{FF2B5EF4-FFF2-40B4-BE49-F238E27FC236}">
                        <a16:creationId xmlns:a16="http://schemas.microsoft.com/office/drawing/2014/main" id="{4A1F2EA6-E2CD-477B-8A17-96F515B69A06}"/>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49" name="직사각형 48">
                    <a:extLst>
                      <a:ext uri="{FF2B5EF4-FFF2-40B4-BE49-F238E27FC236}">
                        <a16:creationId xmlns:a16="http://schemas.microsoft.com/office/drawing/2014/main" id="{EAF435C5-90C9-4673-9AA1-AF9EBE6ED24B}"/>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Speed</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grpSp>
              <p:nvGrpSpPr>
                <p:cNvPr id="44" name="그룹 43">
                  <a:extLst>
                    <a:ext uri="{FF2B5EF4-FFF2-40B4-BE49-F238E27FC236}">
                      <a16:creationId xmlns:a16="http://schemas.microsoft.com/office/drawing/2014/main" id="{F7BA82C1-D0FF-4507-969D-A19AA5406C7E}"/>
                    </a:ext>
                  </a:extLst>
                </p:cNvPr>
                <p:cNvGrpSpPr/>
                <p:nvPr/>
              </p:nvGrpSpPr>
              <p:grpSpPr>
                <a:xfrm>
                  <a:off x="5910850" y="4285167"/>
                  <a:ext cx="454458" cy="309198"/>
                  <a:chOff x="5859214" y="3477732"/>
                  <a:chExt cx="454458" cy="309198"/>
                </a:xfrm>
              </p:grpSpPr>
              <p:sp>
                <p:nvSpPr>
                  <p:cNvPr id="46" name="모서리가 둥근 직사각형 190">
                    <a:extLst>
                      <a:ext uri="{FF2B5EF4-FFF2-40B4-BE49-F238E27FC236}">
                        <a16:creationId xmlns:a16="http://schemas.microsoft.com/office/drawing/2014/main" id="{FC51FCA9-F1A8-4FC2-AB89-86C0102FD16D}"/>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47" name="직사각형 46">
                    <a:extLst>
                      <a:ext uri="{FF2B5EF4-FFF2-40B4-BE49-F238E27FC236}">
                        <a16:creationId xmlns:a16="http://schemas.microsoft.com/office/drawing/2014/main" id="{31513886-C2E1-4B64-9338-13BBCB891FF8}"/>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Batch</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cxnSp>
              <p:nvCxnSpPr>
                <p:cNvPr id="45" name="직선 연결선 44">
                  <a:extLst>
                    <a:ext uri="{FF2B5EF4-FFF2-40B4-BE49-F238E27FC236}">
                      <a16:creationId xmlns:a16="http://schemas.microsoft.com/office/drawing/2014/main" id="{11D22E5F-F842-46C0-971D-E25E007EBE07}"/>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25" name="AutoShape 137">
              <a:extLst>
                <a:ext uri="{FF2B5EF4-FFF2-40B4-BE49-F238E27FC236}">
                  <a16:creationId xmlns:a16="http://schemas.microsoft.com/office/drawing/2014/main" id="{83144FBC-2C0B-42E3-8309-A5BA45723F9D}"/>
                </a:ext>
              </a:extLst>
            </p:cNvPr>
            <p:cNvSpPr>
              <a:spLocks noChangeArrowheads="1"/>
            </p:cNvSpPr>
            <p:nvPr/>
          </p:nvSpPr>
          <p:spPr bwMode="auto">
            <a:xfrm>
              <a:off x="5854770" y="220915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Analytics</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6" name="오른쪽 화살표 181">
              <a:extLst>
                <a:ext uri="{FF2B5EF4-FFF2-40B4-BE49-F238E27FC236}">
                  <a16:creationId xmlns:a16="http://schemas.microsoft.com/office/drawing/2014/main" id="{C97F6025-FB5B-4DD8-9666-262F425A86A4}"/>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직사각형 26">
              <a:extLst>
                <a:ext uri="{FF2B5EF4-FFF2-40B4-BE49-F238E27FC236}">
                  <a16:creationId xmlns:a16="http://schemas.microsoft.com/office/drawing/2014/main" id="{6C8088D8-BC4F-4F56-A916-459210361B71}"/>
                </a:ext>
              </a:extLst>
            </p:cNvPr>
            <p:cNvSpPr/>
            <p:nvPr/>
          </p:nvSpPr>
          <p:spPr>
            <a:xfrm>
              <a:off x="449999" y="2126756"/>
              <a:ext cx="9043401" cy="42607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8" name="그룹 27">
              <a:extLst>
                <a:ext uri="{FF2B5EF4-FFF2-40B4-BE49-F238E27FC236}">
                  <a16:creationId xmlns:a16="http://schemas.microsoft.com/office/drawing/2014/main" id="{F317260D-082A-452D-AC54-A08F24C5FF9F}"/>
                </a:ext>
              </a:extLst>
            </p:cNvPr>
            <p:cNvGrpSpPr/>
            <p:nvPr/>
          </p:nvGrpSpPr>
          <p:grpSpPr>
            <a:xfrm>
              <a:off x="5861559" y="5414486"/>
              <a:ext cx="3009598" cy="679804"/>
              <a:chOff x="5871084" y="5519261"/>
              <a:chExt cx="3009598" cy="679804"/>
            </a:xfrm>
          </p:grpSpPr>
          <p:sp>
            <p:nvSpPr>
              <p:cNvPr id="31" name="모서리가 둥근 직사각형 227">
                <a:extLst>
                  <a:ext uri="{FF2B5EF4-FFF2-40B4-BE49-F238E27FC236}">
                    <a16:creationId xmlns:a16="http://schemas.microsoft.com/office/drawing/2014/main" id="{8C26B809-D3F7-4DF6-ADD7-5F832DD10332}"/>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2" name="TextBox 31">
                <a:extLst>
                  <a:ext uri="{FF2B5EF4-FFF2-40B4-BE49-F238E27FC236}">
                    <a16:creationId xmlns:a16="http://schemas.microsoft.com/office/drawing/2014/main" id="{0703193B-3291-4AA5-8FCB-1A3B1531A399}"/>
                  </a:ext>
                </a:extLst>
              </p:cNvPr>
              <p:cNvSpPr txBox="1"/>
              <p:nvPr/>
            </p:nvSpPr>
            <p:spPr>
              <a:xfrm>
                <a:off x="6928834" y="5968233"/>
                <a:ext cx="976549"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LỚP TRÌNH BÀY</a:t>
                </a:r>
              </a:p>
            </p:txBody>
          </p:sp>
          <p:grpSp>
            <p:nvGrpSpPr>
              <p:cNvPr id="33" name="그룹 32">
                <a:extLst>
                  <a:ext uri="{FF2B5EF4-FFF2-40B4-BE49-F238E27FC236}">
                    <a16:creationId xmlns:a16="http://schemas.microsoft.com/office/drawing/2014/main" id="{479356FD-C904-44F0-A8E3-5FA9E880C7F9}"/>
                  </a:ext>
                </a:extLst>
              </p:cNvPr>
              <p:cNvGrpSpPr/>
              <p:nvPr/>
            </p:nvGrpSpPr>
            <p:grpSpPr>
              <a:xfrm>
                <a:off x="5982561" y="5589123"/>
                <a:ext cx="2798540" cy="325003"/>
                <a:chOff x="6200750" y="6382965"/>
                <a:chExt cx="2766586" cy="325003"/>
              </a:xfrm>
            </p:grpSpPr>
            <p:sp>
              <p:nvSpPr>
                <p:cNvPr id="34" name="Rechteck 7">
                  <a:extLst>
                    <a:ext uri="{FF2B5EF4-FFF2-40B4-BE49-F238E27FC236}">
                      <a16:creationId xmlns:a16="http://schemas.microsoft.com/office/drawing/2014/main" id="{9EC01575-2BB0-4E54-BD63-80CA6FF211A9}"/>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5" name="Rechteck 7">
                  <a:extLst>
                    <a:ext uri="{FF2B5EF4-FFF2-40B4-BE49-F238E27FC236}">
                      <a16:creationId xmlns:a16="http://schemas.microsoft.com/office/drawing/2014/main" id="{746A9D8E-E612-48CF-B84D-C6A329D76690}"/>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36" name="Rechteck 7">
                  <a:extLst>
                    <a:ext uri="{FF2B5EF4-FFF2-40B4-BE49-F238E27FC236}">
                      <a16:creationId xmlns:a16="http://schemas.microsoft.com/office/drawing/2014/main" id="{7A638A6A-84D2-4BE1-A68A-D9CB101745D2}"/>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7" name="Rechteck 7">
                  <a:extLst>
                    <a:ext uri="{FF2B5EF4-FFF2-40B4-BE49-F238E27FC236}">
                      <a16:creationId xmlns:a16="http://schemas.microsoft.com/office/drawing/2014/main" id="{ACB6D169-E839-4844-91DB-677D554660CD}"/>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29" name="오른쪽 화살표 211">
              <a:extLst>
                <a:ext uri="{FF2B5EF4-FFF2-40B4-BE49-F238E27FC236}">
                  <a16:creationId xmlns:a16="http://schemas.microsoft.com/office/drawing/2014/main" id="{23908946-B523-4574-A13D-D8E89F781422}"/>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0" name="오른쪽 화살표 180">
              <a:extLst>
                <a:ext uri="{FF2B5EF4-FFF2-40B4-BE49-F238E27FC236}">
                  <a16:creationId xmlns:a16="http://schemas.microsoft.com/office/drawing/2014/main" id="{237CBA4F-AB91-472D-A242-E3748F8BA3E6}"/>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935193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Lập</a:t>
            </a:r>
            <a:r>
              <a:rPr lang="en-US" altLang="ko-KR" dirty="0">
                <a:ea typeface="SamsungOneKorean 400" panose="020B0503030303020204" pitchFamily="50" charset="-127"/>
              </a:rPr>
              <a:t> </a:t>
            </a:r>
            <a:r>
              <a:rPr lang="en-US" altLang="ko-KR" dirty="0" err="1">
                <a:ea typeface="SamsungOneKorean 400" panose="020B0503030303020204" pitchFamily="50" charset="-127"/>
              </a:rPr>
              <a:t>mô</a:t>
            </a:r>
            <a:r>
              <a:rPr lang="en-US" altLang="ko-KR" dirty="0">
                <a:ea typeface="SamsungOneKorean 400" panose="020B0503030303020204" pitchFamily="50" charset="-127"/>
              </a:rPr>
              <a:t> </a:t>
            </a:r>
            <a:r>
              <a:rPr lang="en-US" altLang="ko-KR" dirty="0" err="1">
                <a:ea typeface="SamsungOneKorean 400" panose="020B0503030303020204" pitchFamily="50" charset="-127"/>
              </a:rPr>
              <a:t>hình</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bạn</a:t>
            </a:r>
            <a:r>
              <a:rPr lang="en-US" altLang="ko-KR" dirty="0">
                <a:ea typeface="SamsungOneKorean 400" panose="020B0503030303020204" pitchFamily="50" charset="-127"/>
              </a:rPr>
              <a:t>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AI</a:t>
            </a: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grpSp>
        <p:nvGrpSpPr>
          <p:cNvPr id="8" name="그룹 7">
            <a:extLst>
              <a:ext uri="{FF2B5EF4-FFF2-40B4-BE49-F238E27FC236}">
                <a16:creationId xmlns:a16="http://schemas.microsoft.com/office/drawing/2014/main" id="{5A770C84-D7CB-4143-A5AA-DAD7804936B6}"/>
              </a:ext>
            </a:extLst>
          </p:cNvPr>
          <p:cNvGrpSpPr/>
          <p:nvPr/>
        </p:nvGrpSpPr>
        <p:grpSpPr>
          <a:xfrm>
            <a:off x="449999" y="2126756"/>
            <a:ext cx="9043400" cy="4260752"/>
            <a:chOff x="449999" y="2126756"/>
            <a:chExt cx="9043400" cy="4260752"/>
          </a:xfrm>
        </p:grpSpPr>
        <p:grpSp>
          <p:nvGrpSpPr>
            <p:cNvPr id="9" name="그룹 8">
              <a:extLst>
                <a:ext uri="{FF2B5EF4-FFF2-40B4-BE49-F238E27FC236}">
                  <a16:creationId xmlns:a16="http://schemas.microsoft.com/office/drawing/2014/main" id="{15E43022-8285-443A-9F93-30359A7C43FE}"/>
                </a:ext>
              </a:extLst>
            </p:cNvPr>
            <p:cNvGrpSpPr/>
            <p:nvPr/>
          </p:nvGrpSpPr>
          <p:grpSpPr>
            <a:xfrm>
              <a:off x="2582022" y="2629857"/>
              <a:ext cx="1330129" cy="2532828"/>
              <a:chOff x="2258891" y="2994886"/>
              <a:chExt cx="1330129" cy="2532828"/>
            </a:xfrm>
          </p:grpSpPr>
          <p:grpSp>
            <p:nvGrpSpPr>
              <p:cNvPr id="90" name="그룹 89">
                <a:extLst>
                  <a:ext uri="{FF2B5EF4-FFF2-40B4-BE49-F238E27FC236}">
                    <a16:creationId xmlns:a16="http://schemas.microsoft.com/office/drawing/2014/main" id="{367F9D66-345B-4411-B3B1-D7BA5437E437}"/>
                  </a:ext>
                </a:extLst>
              </p:cNvPr>
              <p:cNvGrpSpPr/>
              <p:nvPr/>
            </p:nvGrpSpPr>
            <p:grpSpPr>
              <a:xfrm>
                <a:off x="2258891" y="2994886"/>
                <a:ext cx="1330129" cy="2532828"/>
                <a:chOff x="878005" y="3940229"/>
                <a:chExt cx="1330129" cy="2532828"/>
              </a:xfrm>
            </p:grpSpPr>
            <p:sp>
              <p:nvSpPr>
                <p:cNvPr id="96" name="모서리가 둥근 직사각형 242">
                  <a:extLst>
                    <a:ext uri="{FF2B5EF4-FFF2-40B4-BE49-F238E27FC236}">
                      <a16:creationId xmlns:a16="http://schemas.microsoft.com/office/drawing/2014/main" id="{F69DA409-D390-482B-86D2-89D06AD4CB17}"/>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7" name="TextBox 96">
                  <a:extLst>
                    <a:ext uri="{FF2B5EF4-FFF2-40B4-BE49-F238E27FC236}">
                      <a16:creationId xmlns:a16="http://schemas.microsoft.com/office/drawing/2014/main" id="{ECC4F7DE-F218-44F2-839E-3980C497F058}"/>
                    </a:ext>
                  </a:extLst>
                </p:cNvPr>
                <p:cNvSpPr txBox="1"/>
                <p:nvPr/>
              </p:nvSpPr>
              <p:spPr>
                <a:xfrm>
                  <a:off x="1045048" y="3940229"/>
                  <a:ext cx="1007007" cy="246221"/>
                </a:xfrm>
                <a:prstGeom prst="rect">
                  <a:avLst/>
                </a:prstGeom>
                <a:solidFill>
                  <a:schemeClr val="bg1"/>
                </a:solidFill>
              </p:spPr>
              <p:txBody>
                <a:bodyPr wrap="none" rtlCol="0">
                  <a:spAutoFit/>
                </a:bodyPr>
                <a:lstStyle/>
                <a:p>
                  <a:pPr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INGEST LAYER</a:t>
                  </a:r>
                </a:p>
              </p:txBody>
            </p:sp>
          </p:grpSp>
          <p:grpSp>
            <p:nvGrpSpPr>
              <p:cNvPr id="91" name="그룹 90">
                <a:extLst>
                  <a:ext uri="{FF2B5EF4-FFF2-40B4-BE49-F238E27FC236}">
                    <a16:creationId xmlns:a16="http://schemas.microsoft.com/office/drawing/2014/main" id="{04F4EFEF-B767-44B9-BBFE-871348BD7DB0}"/>
                  </a:ext>
                </a:extLst>
              </p:cNvPr>
              <p:cNvGrpSpPr/>
              <p:nvPr/>
            </p:nvGrpSpPr>
            <p:grpSpPr>
              <a:xfrm>
                <a:off x="2359220" y="3366173"/>
                <a:ext cx="1135821" cy="2044704"/>
                <a:chOff x="2365570" y="3366173"/>
                <a:chExt cx="1135821" cy="2044704"/>
              </a:xfrm>
            </p:grpSpPr>
            <p:sp>
              <p:nvSpPr>
                <p:cNvPr id="92" name="Rechteck 7">
                  <a:extLst>
                    <a:ext uri="{FF2B5EF4-FFF2-40B4-BE49-F238E27FC236}">
                      <a16:creationId xmlns:a16="http://schemas.microsoft.com/office/drawing/2014/main" id="{EA2628FE-B750-40D9-B1F3-0EF91988562A}"/>
                    </a:ext>
                  </a:extLst>
                </p:cNvPr>
                <p:cNvSpPr/>
                <p:nvPr/>
              </p:nvSpPr>
              <p:spPr>
                <a:xfrm>
                  <a:off x="2365570" y="500156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3" name="Rechteck 7">
                  <a:extLst>
                    <a:ext uri="{FF2B5EF4-FFF2-40B4-BE49-F238E27FC236}">
                      <a16:creationId xmlns:a16="http://schemas.microsoft.com/office/drawing/2014/main" id="{E23BE9E2-1B78-4125-BB8D-3B0889ED5FB8}"/>
                    </a:ext>
                  </a:extLst>
                </p:cNvPr>
                <p:cNvSpPr/>
                <p:nvPr/>
              </p:nvSpPr>
              <p:spPr>
                <a:xfrm>
                  <a:off x="2365570" y="4449780"/>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94" name="Rechteck 7">
                  <a:extLst>
                    <a:ext uri="{FF2B5EF4-FFF2-40B4-BE49-F238E27FC236}">
                      <a16:creationId xmlns:a16="http://schemas.microsoft.com/office/drawing/2014/main" id="{52782FC0-FEF7-473D-9715-10D04BC0D4A1}"/>
                    </a:ext>
                  </a:extLst>
                </p:cNvPr>
                <p:cNvSpPr/>
                <p:nvPr/>
              </p:nvSpPr>
              <p:spPr>
                <a:xfrm>
                  <a:off x="2365570" y="3366173"/>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95" name="Rechteck 7">
                  <a:extLst>
                    <a:ext uri="{FF2B5EF4-FFF2-40B4-BE49-F238E27FC236}">
                      <a16:creationId xmlns:a16="http://schemas.microsoft.com/office/drawing/2014/main" id="{C3ACF430-E8C3-45DC-8C39-304BB13E5E6D}"/>
                    </a:ext>
                  </a:extLst>
                </p:cNvPr>
                <p:cNvSpPr/>
                <p:nvPr/>
              </p:nvSpPr>
              <p:spPr>
                <a:xfrm>
                  <a:off x="2365570" y="3895147"/>
                  <a:ext cx="1135821" cy="40931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grpSp>
          <p:nvGrpSpPr>
            <p:cNvPr id="10" name="그룹 9">
              <a:extLst>
                <a:ext uri="{FF2B5EF4-FFF2-40B4-BE49-F238E27FC236}">
                  <a16:creationId xmlns:a16="http://schemas.microsoft.com/office/drawing/2014/main" id="{501E17D9-E878-4802-8E8B-CB8098356392}"/>
                </a:ext>
              </a:extLst>
            </p:cNvPr>
            <p:cNvGrpSpPr/>
            <p:nvPr/>
          </p:nvGrpSpPr>
          <p:grpSpPr>
            <a:xfrm>
              <a:off x="941703" y="2633117"/>
              <a:ext cx="1335268" cy="2532828"/>
              <a:chOff x="823098" y="2704904"/>
              <a:chExt cx="1134080" cy="2532828"/>
            </a:xfrm>
          </p:grpSpPr>
          <p:grpSp>
            <p:nvGrpSpPr>
              <p:cNvPr id="81" name="그룹 80">
                <a:extLst>
                  <a:ext uri="{FF2B5EF4-FFF2-40B4-BE49-F238E27FC236}">
                    <a16:creationId xmlns:a16="http://schemas.microsoft.com/office/drawing/2014/main" id="{0E585214-CDDE-468F-8454-16019EF6C79A}"/>
                  </a:ext>
                </a:extLst>
              </p:cNvPr>
              <p:cNvGrpSpPr/>
              <p:nvPr/>
            </p:nvGrpSpPr>
            <p:grpSpPr>
              <a:xfrm>
                <a:off x="823098" y="2704904"/>
                <a:ext cx="1134080" cy="2532828"/>
                <a:chOff x="870386" y="3940229"/>
                <a:chExt cx="1134080" cy="2532828"/>
              </a:xfrm>
            </p:grpSpPr>
            <p:sp>
              <p:nvSpPr>
                <p:cNvPr id="88" name="모서리가 둥근 직사각형 234">
                  <a:extLst>
                    <a:ext uri="{FF2B5EF4-FFF2-40B4-BE49-F238E27FC236}">
                      <a16:creationId xmlns:a16="http://schemas.microsoft.com/office/drawing/2014/main" id="{092C87BA-4E35-4518-B22E-6310AE8C5765}"/>
                    </a:ext>
                  </a:extLst>
                </p:cNvPr>
                <p:cNvSpPr/>
                <p:nvPr/>
              </p:nvSpPr>
              <p:spPr>
                <a:xfrm>
                  <a:off x="870386" y="4050190"/>
                  <a:ext cx="1134080"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9" name="TextBox 88">
                  <a:extLst>
                    <a:ext uri="{FF2B5EF4-FFF2-40B4-BE49-F238E27FC236}">
                      <a16:creationId xmlns:a16="http://schemas.microsoft.com/office/drawing/2014/main" id="{D205A10B-57CF-40F5-83D0-26D2EF91C680}"/>
                    </a:ext>
                  </a:extLst>
                </p:cNvPr>
                <p:cNvSpPr txBox="1"/>
                <p:nvPr/>
              </p:nvSpPr>
              <p:spPr>
                <a:xfrm>
                  <a:off x="980515" y="3940229"/>
                  <a:ext cx="913823" cy="246221"/>
                </a:xfrm>
                <a:prstGeom prst="rect">
                  <a:avLst/>
                </a:prstGeom>
                <a:solidFill>
                  <a:schemeClr val="bg1"/>
                </a:solidFill>
              </p:spPr>
              <p:txBody>
                <a:bodyPr wrap="none" rtlCol="0">
                  <a:spAutoFit/>
                </a:bodyP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altLang="ko-KR" sz="1000" i="0" u="none" strike="noStrike" kern="0" cap="none" spc="0" normalizeH="0" baseline="0" noProof="0" dirty="0">
                      <a:ln>
                        <a:noFill/>
                      </a:ln>
                      <a:solidFill>
                        <a:srgbClr val="1F45BC"/>
                      </a:solidFill>
                      <a:effectLst/>
                      <a:uLnTx/>
                      <a:uFillTx/>
                      <a:latin typeface="SamsungOne 700" panose="020B0803030303020204" pitchFamily="34" charset="0"/>
                      <a:ea typeface="SamsungOne 700" panose="020B0803030303020204" pitchFamily="34" charset="0"/>
                    </a:rPr>
                    <a:t>DATA SOURCES</a:t>
                  </a:r>
                  <a:endParaRPr kumimoji="1" lang="ko-KR" altLang="en-US" sz="1000" i="0" u="none" strike="noStrike" kern="0" cap="none" spc="0" normalizeH="0" baseline="0" noProof="0" dirty="0">
                    <a:ln>
                      <a:noFill/>
                    </a:ln>
                    <a:solidFill>
                      <a:srgbClr val="1F45BC"/>
                    </a:solidFill>
                    <a:effectLst/>
                    <a:uLnTx/>
                    <a:uFillTx/>
                    <a:latin typeface="SamsungOne 700" panose="020B0803030303020204" pitchFamily="34" charset="0"/>
                    <a:ea typeface="SamsungOneKorean 400" panose="020B0503030303020204" pitchFamily="50" charset="-127"/>
                  </a:endParaRPr>
                </a:p>
              </p:txBody>
            </p:sp>
          </p:grpSp>
          <p:grpSp>
            <p:nvGrpSpPr>
              <p:cNvPr id="82" name="그룹 81">
                <a:extLst>
                  <a:ext uri="{FF2B5EF4-FFF2-40B4-BE49-F238E27FC236}">
                    <a16:creationId xmlns:a16="http://schemas.microsoft.com/office/drawing/2014/main" id="{EBD01C3E-1E09-4E61-901A-8F30893EFC0F}"/>
                  </a:ext>
                </a:extLst>
              </p:cNvPr>
              <p:cNvGrpSpPr/>
              <p:nvPr/>
            </p:nvGrpSpPr>
            <p:grpSpPr>
              <a:xfrm>
                <a:off x="933528" y="3091260"/>
                <a:ext cx="924407" cy="1966810"/>
                <a:chOff x="933528" y="3060780"/>
                <a:chExt cx="924407" cy="1966810"/>
              </a:xfrm>
            </p:grpSpPr>
            <p:sp>
              <p:nvSpPr>
                <p:cNvPr id="83" name="Rechteck 7">
                  <a:extLst>
                    <a:ext uri="{FF2B5EF4-FFF2-40B4-BE49-F238E27FC236}">
                      <a16:creationId xmlns:a16="http://schemas.microsoft.com/office/drawing/2014/main" id="{EAC22B4B-358F-4635-8AC1-3F1FA1976D60}"/>
                    </a:ext>
                  </a:extLst>
                </p:cNvPr>
                <p:cNvSpPr/>
                <p:nvPr/>
              </p:nvSpPr>
              <p:spPr>
                <a:xfrm>
                  <a:off x="933528" y="3060780"/>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Sensors</a:t>
                  </a:r>
                </a:p>
              </p:txBody>
            </p:sp>
            <p:sp>
              <p:nvSpPr>
                <p:cNvPr id="84" name="Rechteck 7">
                  <a:extLst>
                    <a:ext uri="{FF2B5EF4-FFF2-40B4-BE49-F238E27FC236}">
                      <a16:creationId xmlns:a16="http://schemas.microsoft.com/office/drawing/2014/main" id="{735D8C51-4BEA-4B5F-ABE7-1C20F665A7F4}"/>
                    </a:ext>
                  </a:extLst>
                </p:cNvPr>
                <p:cNvSpPr/>
                <p:nvPr/>
              </p:nvSpPr>
              <p:spPr>
                <a:xfrm>
                  <a:off x="933528" y="348278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5" name="Rechteck 7">
                  <a:extLst>
                    <a:ext uri="{FF2B5EF4-FFF2-40B4-BE49-F238E27FC236}">
                      <a16:creationId xmlns:a16="http://schemas.microsoft.com/office/drawing/2014/main" id="{D0C90A12-0113-4957-93DC-705106853E21}"/>
                    </a:ext>
                  </a:extLst>
                </p:cNvPr>
                <p:cNvSpPr/>
                <p:nvPr/>
              </p:nvSpPr>
              <p:spPr>
                <a:xfrm>
                  <a:off x="933528" y="3904785"/>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RTDB</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6" name="Rechteck 7">
                  <a:extLst>
                    <a:ext uri="{FF2B5EF4-FFF2-40B4-BE49-F238E27FC236}">
                      <a16:creationId xmlns:a16="http://schemas.microsoft.com/office/drawing/2014/main" id="{1F4CC3A6-CD22-4B6F-81B6-B8F310F3A69E}"/>
                    </a:ext>
                  </a:extLst>
                </p:cNvPr>
                <p:cNvSpPr/>
                <p:nvPr/>
              </p:nvSpPr>
              <p:spPr>
                <a:xfrm>
                  <a:off x="933528" y="4325839"/>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IoT</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87" name="Rechteck 7">
                  <a:extLst>
                    <a:ext uri="{FF2B5EF4-FFF2-40B4-BE49-F238E27FC236}">
                      <a16:creationId xmlns:a16="http://schemas.microsoft.com/office/drawing/2014/main" id="{848E07DF-08F4-40DD-97FA-53523201E632}"/>
                    </a:ext>
                  </a:extLst>
                </p:cNvPr>
                <p:cNvSpPr/>
                <p:nvPr/>
              </p:nvSpPr>
              <p:spPr>
                <a:xfrm>
                  <a:off x="933528" y="4746893"/>
                  <a:ext cx="924407" cy="28069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APP</a:t>
                  </a:r>
                  <a:endParaRPr kumimoji="1" lang="de-DE" altLang="ko-KR" sz="105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11" name="오른쪽 화살표 157">
              <a:extLst>
                <a:ext uri="{FF2B5EF4-FFF2-40B4-BE49-F238E27FC236}">
                  <a16:creationId xmlns:a16="http://schemas.microsoft.com/office/drawing/2014/main" id="{55F3BCD7-8937-43AC-A853-111EEA2BED64}"/>
                </a:ext>
              </a:extLst>
            </p:cNvPr>
            <p:cNvSpPr/>
            <p:nvPr/>
          </p:nvSpPr>
          <p:spPr>
            <a:xfrm>
              <a:off x="2275816"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오른쪽 화살표 158">
              <a:extLst>
                <a:ext uri="{FF2B5EF4-FFF2-40B4-BE49-F238E27FC236}">
                  <a16:creationId xmlns:a16="http://schemas.microsoft.com/office/drawing/2014/main" id="{46FAF22C-D575-4359-B353-485212E68867}"/>
                </a:ext>
              </a:extLst>
            </p:cNvPr>
            <p:cNvSpPr/>
            <p:nvPr/>
          </p:nvSpPr>
          <p:spPr>
            <a:xfrm>
              <a:off x="3911341"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AutoShape 136">
              <a:extLst>
                <a:ext uri="{FF2B5EF4-FFF2-40B4-BE49-F238E27FC236}">
                  <a16:creationId xmlns:a16="http://schemas.microsoft.com/office/drawing/2014/main" id="{0536DA52-57A1-4E15-ABA3-F62B00E54EF0}"/>
                </a:ext>
              </a:extLst>
            </p:cNvPr>
            <p:cNvSpPr>
              <a:spLocks noChangeArrowheads="1"/>
            </p:cNvSpPr>
            <p:nvPr/>
          </p:nvSpPr>
          <p:spPr bwMode="auto">
            <a:xfrm>
              <a:off x="946194" y="2209156"/>
              <a:ext cx="2962108"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Ingestion and Storage</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4" name="왼쪽/오른쪽 화살표 161">
              <a:extLst>
                <a:ext uri="{FF2B5EF4-FFF2-40B4-BE49-F238E27FC236}">
                  <a16:creationId xmlns:a16="http://schemas.microsoft.com/office/drawing/2014/main" id="{470A20E6-30EF-4DDE-9392-5E50F4AB2EF9}"/>
                </a:ext>
              </a:extLst>
            </p:cNvPr>
            <p:cNvSpPr/>
            <p:nvPr/>
          </p:nvSpPr>
          <p:spPr>
            <a:xfrm rot="5400000">
              <a:off x="3126929" y="5064931"/>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5" name="그룹 14">
              <a:extLst>
                <a:ext uri="{FF2B5EF4-FFF2-40B4-BE49-F238E27FC236}">
                  <a16:creationId xmlns:a16="http://schemas.microsoft.com/office/drawing/2014/main" id="{1196B727-3DA1-4066-B98D-3BC8A3E60856}"/>
                </a:ext>
              </a:extLst>
            </p:cNvPr>
            <p:cNvGrpSpPr/>
            <p:nvPr/>
          </p:nvGrpSpPr>
          <p:grpSpPr>
            <a:xfrm>
              <a:off x="2594894" y="5414486"/>
              <a:ext cx="3009598" cy="656393"/>
              <a:chOff x="2604419" y="5519261"/>
              <a:chExt cx="3009598" cy="656393"/>
            </a:xfrm>
          </p:grpSpPr>
          <p:sp>
            <p:nvSpPr>
              <p:cNvPr id="73" name="모서리가 둥근 직사각형 205">
                <a:extLst>
                  <a:ext uri="{FF2B5EF4-FFF2-40B4-BE49-F238E27FC236}">
                    <a16:creationId xmlns:a16="http://schemas.microsoft.com/office/drawing/2014/main" id="{DC2888BD-276B-479E-A3F2-AAE96BF5F7C8}"/>
                  </a:ext>
                </a:extLst>
              </p:cNvPr>
              <p:cNvSpPr/>
              <p:nvPr/>
            </p:nvSpPr>
            <p:spPr>
              <a:xfrm>
                <a:off x="2604419"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74" name="그룹 73">
                <a:extLst>
                  <a:ext uri="{FF2B5EF4-FFF2-40B4-BE49-F238E27FC236}">
                    <a16:creationId xmlns:a16="http://schemas.microsoft.com/office/drawing/2014/main" id="{FB2B680C-4ED5-45AC-BEAE-0018FFAB44DF}"/>
                  </a:ext>
                </a:extLst>
              </p:cNvPr>
              <p:cNvGrpSpPr/>
              <p:nvPr/>
            </p:nvGrpSpPr>
            <p:grpSpPr>
              <a:xfrm>
                <a:off x="2716908" y="5608346"/>
                <a:ext cx="2784620" cy="286557"/>
                <a:chOff x="2661832" y="5574200"/>
                <a:chExt cx="2784620" cy="286557"/>
              </a:xfrm>
            </p:grpSpPr>
            <p:sp>
              <p:nvSpPr>
                <p:cNvPr id="76" name="Rechteck 12">
                  <a:extLst>
                    <a:ext uri="{FF2B5EF4-FFF2-40B4-BE49-F238E27FC236}">
                      <a16:creationId xmlns:a16="http://schemas.microsoft.com/office/drawing/2014/main" id="{9F1D5995-0491-49C2-A8EE-C0FC3CBB54DF}"/>
                    </a:ext>
                  </a:extLst>
                </p:cNvPr>
                <p:cNvSpPr/>
                <p:nvPr/>
              </p:nvSpPr>
              <p:spPr>
                <a:xfrm>
                  <a:off x="3148374" y="5574200"/>
                  <a:ext cx="469438"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No</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SQL</a:t>
                  </a:r>
                </a:p>
              </p:txBody>
            </p:sp>
            <p:sp>
              <p:nvSpPr>
                <p:cNvPr id="77" name="Rechteck 12">
                  <a:extLst>
                    <a:ext uri="{FF2B5EF4-FFF2-40B4-BE49-F238E27FC236}">
                      <a16:creationId xmlns:a16="http://schemas.microsoft.com/office/drawing/2014/main" id="{F62EF4CE-D262-49B8-994B-639BD072D240}"/>
                    </a:ext>
                  </a:extLst>
                </p:cNvPr>
                <p:cNvSpPr/>
                <p:nvPr/>
              </p:nvSpPr>
              <p:spPr>
                <a:xfrm>
                  <a:off x="2661832" y="5575154"/>
                  <a:ext cx="454559" cy="285602"/>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HDFS</a:t>
                  </a:r>
                </a:p>
              </p:txBody>
            </p:sp>
            <p:sp>
              <p:nvSpPr>
                <p:cNvPr id="78" name="Rechteck 12">
                  <a:extLst>
                    <a:ext uri="{FF2B5EF4-FFF2-40B4-BE49-F238E27FC236}">
                      <a16:creationId xmlns:a16="http://schemas.microsoft.com/office/drawing/2014/main" id="{505AA70A-78F6-4CDE-99AB-9B7CB57F3A4A}"/>
                    </a:ext>
                  </a:extLst>
                </p:cNvPr>
                <p:cNvSpPr/>
                <p:nvPr/>
              </p:nvSpPr>
              <p:spPr>
                <a:xfrm>
                  <a:off x="4106216" y="5574200"/>
                  <a:ext cx="738733"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In-Memory DB</a:t>
                  </a:r>
                </a:p>
              </p:txBody>
            </p:sp>
            <p:sp>
              <p:nvSpPr>
                <p:cNvPr id="79" name="Rechteck 12">
                  <a:extLst>
                    <a:ext uri="{FF2B5EF4-FFF2-40B4-BE49-F238E27FC236}">
                      <a16:creationId xmlns:a16="http://schemas.microsoft.com/office/drawing/2014/main" id="{9447D954-4E15-45ED-B9C7-5E888742A87E}"/>
                    </a:ext>
                  </a:extLst>
                </p:cNvPr>
                <p:cNvSpPr/>
                <p:nvPr/>
              </p:nvSpPr>
              <p:spPr>
                <a:xfrm>
                  <a:off x="4874792" y="5574817"/>
                  <a:ext cx="571660" cy="285939"/>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RDBMS</a:t>
                  </a:r>
                </a:p>
              </p:txBody>
            </p:sp>
            <p:sp>
              <p:nvSpPr>
                <p:cNvPr id="80" name="Rechteck 12">
                  <a:extLst>
                    <a:ext uri="{FF2B5EF4-FFF2-40B4-BE49-F238E27FC236}">
                      <a16:creationId xmlns:a16="http://schemas.microsoft.com/office/drawing/2014/main" id="{ACD61FDE-D339-4F37-BCBE-2AC8230BB512}"/>
                    </a:ext>
                  </a:extLst>
                </p:cNvPr>
                <p:cNvSpPr/>
                <p:nvPr/>
              </p:nvSpPr>
              <p:spPr>
                <a:xfrm>
                  <a:off x="3650155" y="5574200"/>
                  <a:ext cx="429497" cy="286557"/>
                </a:xfrm>
                <a:prstGeom prst="rect">
                  <a:avLst/>
                </a:prstGeom>
                <a:solidFill>
                  <a:srgbClr val="E6E6E6"/>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Kudu</a:t>
                  </a:r>
                </a:p>
              </p:txBody>
            </p:sp>
          </p:grpSp>
          <p:sp>
            <p:nvSpPr>
              <p:cNvPr id="75" name="TextBox 74">
                <a:extLst>
                  <a:ext uri="{FF2B5EF4-FFF2-40B4-BE49-F238E27FC236}">
                    <a16:creationId xmlns:a16="http://schemas.microsoft.com/office/drawing/2014/main" id="{F9BC719D-312A-4C69-B413-0D849D94825F}"/>
                  </a:ext>
                </a:extLst>
              </p:cNvPr>
              <p:cNvSpPr txBox="1"/>
              <p:nvPr/>
            </p:nvSpPr>
            <p:spPr>
              <a:xfrm>
                <a:off x="2932454" y="5944822"/>
                <a:ext cx="2525050" cy="230832"/>
              </a:xfrm>
              <a:prstGeom prst="rect">
                <a:avLst/>
              </a:prstGeom>
              <a:noFill/>
              <a:ln>
                <a:noFill/>
              </a:ln>
            </p:spPr>
            <p:txBody>
              <a:bodyPr wrap="none" rtlCol="0">
                <a:spAutoFit/>
              </a:bodyPr>
              <a:lstStyle/>
              <a:p>
                <a:pPr marL="0" marR="0" lvl="0" indent="0" defTabSz="914400" eaLnBrk="1" fontAlgn="base" latinLnBrk="1" hangingPunct="1">
                  <a:lnSpc>
                    <a:spcPct val="100000"/>
                  </a:lnSpc>
                  <a:spcBef>
                    <a:spcPct val="0"/>
                  </a:spcBef>
                  <a:spcAft>
                    <a:spcPct val="0"/>
                  </a:spcAft>
                  <a:buClrTx/>
                  <a:buSzTx/>
                  <a:buFontTx/>
                  <a:buNone/>
                  <a:tabLs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DATA STORAGE LAYER (Enterprise Data Lake)</a:t>
                </a:r>
              </a:p>
            </p:txBody>
          </p:sp>
        </p:grpSp>
        <p:grpSp>
          <p:nvGrpSpPr>
            <p:cNvPr id="16" name="그룹 15">
              <a:extLst>
                <a:ext uri="{FF2B5EF4-FFF2-40B4-BE49-F238E27FC236}">
                  <a16:creationId xmlns:a16="http://schemas.microsoft.com/office/drawing/2014/main" id="{FFC326F6-CBAC-4189-B80B-C5B2EA58A9D7}"/>
                </a:ext>
              </a:extLst>
            </p:cNvPr>
            <p:cNvGrpSpPr/>
            <p:nvPr/>
          </p:nvGrpSpPr>
          <p:grpSpPr>
            <a:xfrm>
              <a:off x="4238123" y="2629857"/>
              <a:ext cx="1330129" cy="2532828"/>
              <a:chOff x="3831073" y="2948172"/>
              <a:chExt cx="1330129" cy="2532828"/>
            </a:xfrm>
          </p:grpSpPr>
          <p:grpSp>
            <p:nvGrpSpPr>
              <p:cNvPr id="66" name="그룹 65">
                <a:extLst>
                  <a:ext uri="{FF2B5EF4-FFF2-40B4-BE49-F238E27FC236}">
                    <a16:creationId xmlns:a16="http://schemas.microsoft.com/office/drawing/2014/main" id="{96180026-B773-4BDA-9676-17040CF5FBF0}"/>
                  </a:ext>
                </a:extLst>
              </p:cNvPr>
              <p:cNvGrpSpPr/>
              <p:nvPr/>
            </p:nvGrpSpPr>
            <p:grpSpPr>
              <a:xfrm>
                <a:off x="3831073" y="2948172"/>
                <a:ext cx="1330129" cy="2532828"/>
                <a:chOff x="878005" y="3940229"/>
                <a:chExt cx="1330129" cy="2532828"/>
              </a:xfrm>
            </p:grpSpPr>
            <p:sp>
              <p:nvSpPr>
                <p:cNvPr id="71" name="모서리가 둥근 직사각형 203">
                  <a:extLst>
                    <a:ext uri="{FF2B5EF4-FFF2-40B4-BE49-F238E27FC236}">
                      <a16:creationId xmlns:a16="http://schemas.microsoft.com/office/drawing/2014/main" id="{6FFD1288-9BC8-40C9-8950-D7933D4AD0E8}"/>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2" name="TextBox 71">
                  <a:extLst>
                    <a:ext uri="{FF2B5EF4-FFF2-40B4-BE49-F238E27FC236}">
                      <a16:creationId xmlns:a16="http://schemas.microsoft.com/office/drawing/2014/main" id="{CCF8DBEA-5322-426C-A157-95FCCB918270}"/>
                    </a:ext>
                  </a:extLst>
                </p:cNvPr>
                <p:cNvSpPr txBox="1"/>
                <p:nvPr/>
              </p:nvSpPr>
              <p:spPr>
                <a:xfrm>
                  <a:off x="904785" y="3940229"/>
                  <a:ext cx="1287533" cy="400110"/>
                </a:xfrm>
                <a:prstGeom prst="rect">
                  <a:avLst/>
                </a:prstGeom>
                <a:solidFill>
                  <a:schemeClr val="bg1"/>
                </a:solidFill>
              </p:spPr>
              <p:txBody>
                <a:bodyPr wrap="none" rtlCol="0">
                  <a:spAutoFit/>
                </a:bodyPr>
                <a:lstStyle/>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TRANSFORMATION</a:t>
                  </a:r>
                </a:p>
                <a:p>
                  <a:pPr lvl="0" algn="ct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 LAYER (ETL)</a:t>
                  </a:r>
                </a:p>
              </p:txBody>
            </p:sp>
          </p:grpSp>
          <p:grpSp>
            <p:nvGrpSpPr>
              <p:cNvPr id="67" name="그룹 66">
                <a:extLst>
                  <a:ext uri="{FF2B5EF4-FFF2-40B4-BE49-F238E27FC236}">
                    <a16:creationId xmlns:a16="http://schemas.microsoft.com/office/drawing/2014/main" id="{36935470-EEF8-4EAE-923D-6C7C08BF4C7A}"/>
                  </a:ext>
                </a:extLst>
              </p:cNvPr>
              <p:cNvGrpSpPr/>
              <p:nvPr/>
            </p:nvGrpSpPr>
            <p:grpSpPr>
              <a:xfrm>
                <a:off x="3941567" y="3499527"/>
                <a:ext cx="1123500" cy="1676339"/>
                <a:chOff x="3960617" y="3499527"/>
                <a:chExt cx="1123500" cy="1676339"/>
              </a:xfrm>
            </p:grpSpPr>
            <p:sp>
              <p:nvSpPr>
                <p:cNvPr id="68" name="Rechteck 7">
                  <a:extLst>
                    <a:ext uri="{FF2B5EF4-FFF2-40B4-BE49-F238E27FC236}">
                      <a16:creationId xmlns:a16="http://schemas.microsoft.com/office/drawing/2014/main" id="{A5A54C66-A4D6-45E8-9FA7-156CAE376235}"/>
                    </a:ext>
                  </a:extLst>
                </p:cNvPr>
                <p:cNvSpPr/>
                <p:nvPr/>
              </p:nvSpPr>
              <p:spPr>
                <a:xfrm>
                  <a:off x="3960617" y="4792224"/>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69" name="Rechteck 7">
                  <a:extLst>
                    <a:ext uri="{FF2B5EF4-FFF2-40B4-BE49-F238E27FC236}">
                      <a16:creationId xmlns:a16="http://schemas.microsoft.com/office/drawing/2014/main" id="{F1BDA0DE-3544-4001-B65A-2A7F59C9FD2A}"/>
                    </a:ext>
                  </a:extLst>
                </p:cNvPr>
                <p:cNvSpPr/>
                <p:nvPr/>
              </p:nvSpPr>
              <p:spPr>
                <a:xfrm>
                  <a:off x="3962575" y="4145875"/>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70" name="Rechteck 7">
                  <a:extLst>
                    <a:ext uri="{FF2B5EF4-FFF2-40B4-BE49-F238E27FC236}">
                      <a16:creationId xmlns:a16="http://schemas.microsoft.com/office/drawing/2014/main" id="{B098CBE1-103D-4F70-8706-662300771042}"/>
                    </a:ext>
                  </a:extLst>
                </p:cNvPr>
                <p:cNvSpPr/>
                <p:nvPr/>
              </p:nvSpPr>
              <p:spPr>
                <a:xfrm>
                  <a:off x="3965584" y="3499527"/>
                  <a:ext cx="1118533" cy="383642"/>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sp>
          <p:nvSpPr>
            <p:cNvPr id="17" name="AutoShape 136">
              <a:extLst>
                <a:ext uri="{FF2B5EF4-FFF2-40B4-BE49-F238E27FC236}">
                  <a16:creationId xmlns:a16="http://schemas.microsoft.com/office/drawing/2014/main" id="{1C31B625-7A8C-46D7-A041-553124437A6C}"/>
                </a:ext>
              </a:extLst>
            </p:cNvPr>
            <p:cNvSpPr>
              <a:spLocks noChangeArrowheads="1"/>
            </p:cNvSpPr>
            <p:nvPr/>
          </p:nvSpPr>
          <p:spPr bwMode="auto">
            <a:xfrm>
              <a:off x="4238123" y="220915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Pre-Processing</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8" name="왼쪽/오른쪽 화살표 169">
              <a:extLst>
                <a:ext uri="{FF2B5EF4-FFF2-40B4-BE49-F238E27FC236}">
                  <a16:creationId xmlns:a16="http://schemas.microsoft.com/office/drawing/2014/main" id="{57D00C22-9757-4DAF-9948-A6D9BE54B03B}"/>
                </a:ext>
              </a:extLst>
            </p:cNvPr>
            <p:cNvSpPr/>
            <p:nvPr/>
          </p:nvSpPr>
          <p:spPr>
            <a:xfrm rot="5400000">
              <a:off x="4801459" y="5064932"/>
              <a:ext cx="241582" cy="443611"/>
            </a:xfrm>
            <a:prstGeom prst="leftRightArrow">
              <a:avLst>
                <a:gd name="adj1" fmla="val 44572"/>
                <a:gd name="adj2" fmla="val 29261"/>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9" name="그룹 18">
              <a:extLst>
                <a:ext uri="{FF2B5EF4-FFF2-40B4-BE49-F238E27FC236}">
                  <a16:creationId xmlns:a16="http://schemas.microsoft.com/office/drawing/2014/main" id="{BCE54F17-2B58-479F-804B-65C8D2FE7E97}"/>
                </a:ext>
              </a:extLst>
            </p:cNvPr>
            <p:cNvGrpSpPr/>
            <p:nvPr/>
          </p:nvGrpSpPr>
          <p:grpSpPr>
            <a:xfrm>
              <a:off x="5871858" y="2629857"/>
              <a:ext cx="1330129" cy="2075730"/>
              <a:chOff x="5881383" y="2850744"/>
              <a:chExt cx="1330129" cy="2075730"/>
            </a:xfrm>
          </p:grpSpPr>
          <p:grpSp>
            <p:nvGrpSpPr>
              <p:cNvPr id="52" name="그룹 51">
                <a:extLst>
                  <a:ext uri="{FF2B5EF4-FFF2-40B4-BE49-F238E27FC236}">
                    <a16:creationId xmlns:a16="http://schemas.microsoft.com/office/drawing/2014/main" id="{0F718D14-9C63-4D08-A5AC-27247F6043FD}"/>
                  </a:ext>
                </a:extLst>
              </p:cNvPr>
              <p:cNvGrpSpPr/>
              <p:nvPr/>
            </p:nvGrpSpPr>
            <p:grpSpPr>
              <a:xfrm>
                <a:off x="5881383" y="2850744"/>
                <a:ext cx="1330129" cy="2075730"/>
                <a:chOff x="878005" y="3940229"/>
                <a:chExt cx="1330129" cy="2075730"/>
              </a:xfrm>
            </p:grpSpPr>
            <p:sp>
              <p:nvSpPr>
                <p:cNvPr id="64" name="모서리가 둥근 직사각형 196">
                  <a:extLst>
                    <a:ext uri="{FF2B5EF4-FFF2-40B4-BE49-F238E27FC236}">
                      <a16:creationId xmlns:a16="http://schemas.microsoft.com/office/drawing/2014/main" id="{A54755BC-CBED-418C-AFB4-6F2A4E331D49}"/>
                    </a:ext>
                  </a:extLst>
                </p:cNvPr>
                <p:cNvSpPr/>
                <p:nvPr/>
              </p:nvSpPr>
              <p:spPr>
                <a:xfrm>
                  <a:off x="878005" y="4050191"/>
                  <a:ext cx="1330129" cy="1965768"/>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5" name="TextBox 64">
                  <a:extLst>
                    <a:ext uri="{FF2B5EF4-FFF2-40B4-BE49-F238E27FC236}">
                      <a16:creationId xmlns:a16="http://schemas.microsoft.com/office/drawing/2014/main" id="{AB0CEE2E-6758-4605-B761-0242531C9CF2}"/>
                    </a:ext>
                  </a:extLst>
                </p:cNvPr>
                <p:cNvSpPr txBox="1"/>
                <p:nvPr/>
              </p:nvSpPr>
              <p:spPr>
                <a:xfrm>
                  <a:off x="981846" y="3940229"/>
                  <a:ext cx="1162498" cy="246221"/>
                </a:xfrm>
                <a:prstGeom prst="rect">
                  <a:avLst/>
                </a:prstGeom>
                <a:solidFill>
                  <a:schemeClr val="bg1"/>
                </a:solidFill>
              </p:spPr>
              <p:txBody>
                <a:bodyPr wrap="none" rtlCol="0">
                  <a:spAutoFit/>
                </a:bodyPr>
                <a:lstStyle/>
                <a:p>
                  <a:pPr lvl="0"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ANALYSIS LAYER</a:t>
                  </a:r>
                  <a:endParaRPr kumimoji="1" lang="ko-KR" altLang="en-US" sz="1000" kern="0" dirty="0">
                    <a:solidFill>
                      <a:srgbClr val="1F45BC"/>
                    </a:solidFill>
                    <a:latin typeface="SamsungOne 700" panose="020B0803030303020204" pitchFamily="34" charset="0"/>
                    <a:ea typeface="SamsungOne-700C" panose="020B0806030303020204" pitchFamily="34" charset="0"/>
                  </a:endParaRPr>
                </a:p>
              </p:txBody>
            </p:sp>
          </p:grpSp>
          <p:grpSp>
            <p:nvGrpSpPr>
              <p:cNvPr id="53" name="그룹 52">
                <a:extLst>
                  <a:ext uri="{FF2B5EF4-FFF2-40B4-BE49-F238E27FC236}">
                    <a16:creationId xmlns:a16="http://schemas.microsoft.com/office/drawing/2014/main" id="{284E35D4-FB38-415D-9FED-AB41FBDA8A88}"/>
                  </a:ext>
                </a:extLst>
              </p:cNvPr>
              <p:cNvGrpSpPr/>
              <p:nvPr/>
            </p:nvGrpSpPr>
            <p:grpSpPr>
              <a:xfrm>
                <a:off x="5902079" y="3226862"/>
                <a:ext cx="1236802" cy="1523457"/>
                <a:chOff x="5902079" y="3366562"/>
                <a:chExt cx="1236802" cy="1523457"/>
              </a:xfrm>
            </p:grpSpPr>
            <p:sp>
              <p:nvSpPr>
                <p:cNvPr id="54" name="Rechteck 8">
                  <a:extLst>
                    <a:ext uri="{FF2B5EF4-FFF2-40B4-BE49-F238E27FC236}">
                      <a16:creationId xmlns:a16="http://schemas.microsoft.com/office/drawing/2014/main" id="{DB071FF2-3BC0-4120-8BB2-5372BA829C3A}"/>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5" name="Rechteck 8">
                  <a:extLst>
                    <a:ext uri="{FF2B5EF4-FFF2-40B4-BE49-F238E27FC236}">
                      <a16:creationId xmlns:a16="http://schemas.microsoft.com/office/drawing/2014/main" id="{B4EB1601-712A-4ADA-8D40-9BF0EF7863EF}"/>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6" name="Rechteck 8">
                  <a:extLst>
                    <a:ext uri="{FF2B5EF4-FFF2-40B4-BE49-F238E27FC236}">
                      <a16:creationId xmlns:a16="http://schemas.microsoft.com/office/drawing/2014/main" id="{9DFBA6C8-D070-4ED1-8DC7-1DDEC750354A}"/>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57" name="그룹 56">
                  <a:extLst>
                    <a:ext uri="{FF2B5EF4-FFF2-40B4-BE49-F238E27FC236}">
                      <a16:creationId xmlns:a16="http://schemas.microsoft.com/office/drawing/2014/main" id="{7CC4765B-2960-4CD6-977B-370A88B676D0}"/>
                    </a:ext>
                  </a:extLst>
                </p:cNvPr>
                <p:cNvGrpSpPr/>
                <p:nvPr/>
              </p:nvGrpSpPr>
              <p:grpSpPr>
                <a:xfrm>
                  <a:off x="5902079" y="3426926"/>
                  <a:ext cx="454458" cy="309198"/>
                  <a:chOff x="5859214" y="3441215"/>
                  <a:chExt cx="454458" cy="309198"/>
                </a:xfrm>
              </p:grpSpPr>
              <p:sp>
                <p:nvSpPr>
                  <p:cNvPr id="62" name="모서리가 둥근 직사각형 194">
                    <a:extLst>
                      <a:ext uri="{FF2B5EF4-FFF2-40B4-BE49-F238E27FC236}">
                        <a16:creationId xmlns:a16="http://schemas.microsoft.com/office/drawing/2014/main" id="{188C5EEB-F820-4FAD-A7E4-01914AA74434}"/>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63" name="직사각형 62">
                    <a:extLst>
                      <a:ext uri="{FF2B5EF4-FFF2-40B4-BE49-F238E27FC236}">
                        <a16:creationId xmlns:a16="http://schemas.microsoft.com/office/drawing/2014/main" id="{6BE2F10F-AFEE-43AD-B64F-AEA01BBA9B55}"/>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Speed</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grpSp>
              <p:nvGrpSpPr>
                <p:cNvPr id="58" name="그룹 57">
                  <a:extLst>
                    <a:ext uri="{FF2B5EF4-FFF2-40B4-BE49-F238E27FC236}">
                      <a16:creationId xmlns:a16="http://schemas.microsoft.com/office/drawing/2014/main" id="{CFC3E9A2-5C58-4144-84F3-7E955857016B}"/>
                    </a:ext>
                  </a:extLst>
                </p:cNvPr>
                <p:cNvGrpSpPr/>
                <p:nvPr/>
              </p:nvGrpSpPr>
              <p:grpSpPr>
                <a:xfrm>
                  <a:off x="5910850" y="4285167"/>
                  <a:ext cx="454458" cy="309198"/>
                  <a:chOff x="5859214" y="3477732"/>
                  <a:chExt cx="454458" cy="309198"/>
                </a:xfrm>
              </p:grpSpPr>
              <p:sp>
                <p:nvSpPr>
                  <p:cNvPr id="60" name="모서리가 둥근 직사각형 192">
                    <a:extLst>
                      <a:ext uri="{FF2B5EF4-FFF2-40B4-BE49-F238E27FC236}">
                        <a16:creationId xmlns:a16="http://schemas.microsoft.com/office/drawing/2014/main" id="{3164B6AF-54F1-4DF1-B554-876D85F6D7F2}"/>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61" name="직사각형 60">
                    <a:extLst>
                      <a:ext uri="{FF2B5EF4-FFF2-40B4-BE49-F238E27FC236}">
                        <a16:creationId xmlns:a16="http://schemas.microsoft.com/office/drawing/2014/main" id="{5CFFFADC-2E0B-4A0C-B546-AB08B565AD43}"/>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Batch</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cxnSp>
              <p:nvCxnSpPr>
                <p:cNvPr id="59" name="직선 연결선 58">
                  <a:extLst>
                    <a:ext uri="{FF2B5EF4-FFF2-40B4-BE49-F238E27FC236}">
                      <a16:creationId xmlns:a16="http://schemas.microsoft.com/office/drawing/2014/main" id="{9CAB2BD5-C0E6-47C7-83B8-5411BF03E947}"/>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20" name="AutoShape 137">
              <a:extLst>
                <a:ext uri="{FF2B5EF4-FFF2-40B4-BE49-F238E27FC236}">
                  <a16:creationId xmlns:a16="http://schemas.microsoft.com/office/drawing/2014/main" id="{596DE907-8173-47FA-9A80-0B3DA51D7389}"/>
                </a:ext>
              </a:extLst>
            </p:cNvPr>
            <p:cNvSpPr>
              <a:spLocks noChangeArrowheads="1"/>
            </p:cNvSpPr>
            <p:nvPr/>
          </p:nvSpPr>
          <p:spPr bwMode="auto">
            <a:xfrm>
              <a:off x="5854770" y="220915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a:ln>
                    <a:noFill/>
                  </a:ln>
                  <a:solidFill>
                    <a:srgbClr val="FFFFFF"/>
                  </a:solidFill>
                  <a:effectLst/>
                  <a:uLnTx/>
                  <a:uFillTx/>
                  <a:latin typeface="SamsungOne 700" panose="020B0803030303020204" pitchFamily="34" charset="0"/>
                  <a:ea typeface="SamsungOne 700" panose="020B0803030303020204" pitchFamily="34" charset="0"/>
                </a:rPr>
                <a:t>Big Data Analytics</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21" name="오른쪽 화살표 172">
              <a:extLst>
                <a:ext uri="{FF2B5EF4-FFF2-40B4-BE49-F238E27FC236}">
                  <a16:creationId xmlns:a16="http://schemas.microsoft.com/office/drawing/2014/main" id="{62E88375-E50F-4058-8B6A-8E23E1799169}"/>
                </a:ext>
              </a:extLst>
            </p:cNvPr>
            <p:cNvSpPr/>
            <p:nvPr/>
          </p:nvSpPr>
          <p:spPr>
            <a:xfrm>
              <a:off x="5569967" y="3395270"/>
              <a:ext cx="274259" cy="528607"/>
            </a:xfrm>
            <a:prstGeom prst="rightArrow">
              <a:avLst>
                <a:gd name="adj1" fmla="val 66196"/>
                <a:gd name="adj2" fmla="val 61125"/>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2" name="그룹 21">
              <a:extLst>
                <a:ext uri="{FF2B5EF4-FFF2-40B4-BE49-F238E27FC236}">
                  <a16:creationId xmlns:a16="http://schemas.microsoft.com/office/drawing/2014/main" id="{0DB179FF-A52E-4598-85E4-D9E167B0F0F1}"/>
                </a:ext>
              </a:extLst>
            </p:cNvPr>
            <p:cNvGrpSpPr/>
            <p:nvPr/>
          </p:nvGrpSpPr>
          <p:grpSpPr>
            <a:xfrm>
              <a:off x="5861559" y="5414486"/>
              <a:ext cx="3009598" cy="656393"/>
              <a:chOff x="5871084" y="5519261"/>
              <a:chExt cx="3009598" cy="656393"/>
            </a:xfrm>
          </p:grpSpPr>
          <p:sp>
            <p:nvSpPr>
              <p:cNvPr id="45" name="모서리가 둥근 직사각형 177">
                <a:extLst>
                  <a:ext uri="{FF2B5EF4-FFF2-40B4-BE49-F238E27FC236}">
                    <a16:creationId xmlns:a16="http://schemas.microsoft.com/office/drawing/2014/main" id="{DDE8D2E8-53AA-4326-BD3F-D75F9FFD1489}"/>
                  </a:ext>
                </a:extLst>
              </p:cNvPr>
              <p:cNvSpPr/>
              <p:nvPr/>
            </p:nvSpPr>
            <p:spPr>
              <a:xfrm>
                <a:off x="5871084" y="5519261"/>
                <a:ext cx="3009598" cy="656393"/>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TextBox 45">
                <a:extLst>
                  <a:ext uri="{FF2B5EF4-FFF2-40B4-BE49-F238E27FC236}">
                    <a16:creationId xmlns:a16="http://schemas.microsoft.com/office/drawing/2014/main" id="{E8645BDB-C99E-46AB-B8CB-FF7856BC2257}"/>
                  </a:ext>
                </a:extLst>
              </p:cNvPr>
              <p:cNvSpPr txBox="1"/>
              <p:nvPr/>
            </p:nvSpPr>
            <p:spPr>
              <a:xfrm>
                <a:off x="6736926" y="5944822"/>
                <a:ext cx="1351652" cy="230832"/>
              </a:xfrm>
              <a:prstGeom prst="rect">
                <a:avLst/>
              </a:prstGeom>
              <a:noFill/>
              <a:ln>
                <a:noFill/>
              </a:ln>
            </p:spPr>
            <p:txBody>
              <a:bodyPr wrap="none" rtlCol="0">
                <a:spAutoFit/>
              </a:bodyPr>
              <a:lstStyle/>
              <a:p>
                <a:pPr defTabSz="914400" fontAlgn="base" latinLnBrk="1">
                  <a:spcBef>
                    <a:spcPct val="0"/>
                  </a:spcBef>
                  <a:spcAft>
                    <a:spcPct val="0"/>
                  </a:spcAft>
                  <a:defRPr/>
                </a:pPr>
                <a:r>
                  <a:rPr kumimoji="1" lang="en-US" altLang="ko-KR" sz="900" kern="0" dirty="0">
                    <a:solidFill>
                      <a:srgbClr val="1F45BC"/>
                    </a:solidFill>
                    <a:latin typeface="SamsungOne-600" panose="020B0703030303020204"/>
                    <a:ea typeface="SamsungOne-600C" panose="020B0706030303020204" pitchFamily="34" charset="0"/>
                    <a:cs typeface="Calibri Light"/>
                  </a:rPr>
                  <a:t>PRESENTATION LAYER</a:t>
                </a:r>
              </a:p>
            </p:txBody>
          </p:sp>
          <p:grpSp>
            <p:nvGrpSpPr>
              <p:cNvPr id="47" name="그룹 46">
                <a:extLst>
                  <a:ext uri="{FF2B5EF4-FFF2-40B4-BE49-F238E27FC236}">
                    <a16:creationId xmlns:a16="http://schemas.microsoft.com/office/drawing/2014/main" id="{742C5CDC-11C1-463A-90F0-9BA5120F88A8}"/>
                  </a:ext>
                </a:extLst>
              </p:cNvPr>
              <p:cNvGrpSpPr/>
              <p:nvPr/>
            </p:nvGrpSpPr>
            <p:grpSpPr>
              <a:xfrm>
                <a:off x="5982561" y="5589123"/>
                <a:ext cx="2798540" cy="325003"/>
                <a:chOff x="6200750" y="6382965"/>
                <a:chExt cx="2766586" cy="325003"/>
              </a:xfrm>
            </p:grpSpPr>
            <p:sp>
              <p:nvSpPr>
                <p:cNvPr id="48" name="Rechteck 7">
                  <a:extLst>
                    <a:ext uri="{FF2B5EF4-FFF2-40B4-BE49-F238E27FC236}">
                      <a16:creationId xmlns:a16="http://schemas.microsoft.com/office/drawing/2014/main" id="{B899BADF-22F8-4E98-8D41-FDF090E06B5E}"/>
                    </a:ext>
                  </a:extLst>
                </p:cNvPr>
                <p:cNvSpPr/>
                <p:nvPr/>
              </p:nvSpPr>
              <p:spPr>
                <a:xfrm>
                  <a:off x="7102780" y="6382965"/>
                  <a:ext cx="482937" cy="325003"/>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Qlik</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9" name="Rechteck 7">
                  <a:extLst>
                    <a:ext uri="{FF2B5EF4-FFF2-40B4-BE49-F238E27FC236}">
                      <a16:creationId xmlns:a16="http://schemas.microsoft.com/office/drawing/2014/main" id="{A1B2E0B5-BACF-4728-8E7B-71FE32FAA9DC}"/>
                    </a:ext>
                  </a:extLst>
                </p:cNvPr>
                <p:cNvSpPr/>
                <p:nvPr/>
              </p:nvSpPr>
              <p:spPr>
                <a:xfrm>
                  <a:off x="7613912"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Tableau</a:t>
                  </a:r>
                </a:p>
              </p:txBody>
            </p:sp>
            <p:sp>
              <p:nvSpPr>
                <p:cNvPr id="50" name="Rechteck 7">
                  <a:extLst>
                    <a:ext uri="{FF2B5EF4-FFF2-40B4-BE49-F238E27FC236}">
                      <a16:creationId xmlns:a16="http://schemas.microsoft.com/office/drawing/2014/main" id="{C0F57F55-C662-4CEE-8B10-0A353BBF295B}"/>
                    </a:ext>
                  </a:extLst>
                </p:cNvPr>
                <p:cNvSpPr/>
                <p:nvPr/>
              </p:nvSpPr>
              <p:spPr>
                <a:xfrm>
                  <a:off x="6200750" y="6390016"/>
                  <a:ext cx="873233" cy="31090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Elasticsearch</a:t>
                  </a:r>
                  <a:r>
                    <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a:t>
                  </a:r>
                  <a:r>
                    <a:rPr kumimoji="1" lang="de-DE" altLang="ko-KR"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Kibana</a:t>
                  </a:r>
                  <a:endParaRPr kumimoji="1" lang="de-DE"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1" name="Rechteck 7">
                  <a:extLst>
                    <a:ext uri="{FF2B5EF4-FFF2-40B4-BE49-F238E27FC236}">
                      <a16:creationId xmlns:a16="http://schemas.microsoft.com/office/drawing/2014/main" id="{FEB649AC-A7E8-49AA-B7B2-7C14C2039465}"/>
                    </a:ext>
                  </a:extLst>
                </p:cNvPr>
                <p:cNvSpPr/>
                <p:nvPr/>
              </p:nvSpPr>
              <p:spPr>
                <a:xfrm>
                  <a:off x="8304724" y="6391471"/>
                  <a:ext cx="662612" cy="307991"/>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9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Superset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grpSp>
        <p:sp>
          <p:nvSpPr>
            <p:cNvPr id="23" name="오른쪽 화살표 175">
              <a:extLst>
                <a:ext uri="{FF2B5EF4-FFF2-40B4-BE49-F238E27FC236}">
                  <a16:creationId xmlns:a16="http://schemas.microsoft.com/office/drawing/2014/main" id="{331766ED-8FD0-468C-B223-E969A3F28171}"/>
                </a:ext>
              </a:extLst>
            </p:cNvPr>
            <p:cNvSpPr/>
            <p:nvPr/>
          </p:nvSpPr>
          <p:spPr>
            <a:xfrm rot="5400000">
              <a:off x="8093185" y="4997973"/>
              <a:ext cx="199011" cy="528607"/>
            </a:xfrm>
            <a:prstGeom prst="rightArrow">
              <a:avLst>
                <a:gd name="adj1" fmla="val 66196"/>
                <a:gd name="adj2" fmla="val 48264"/>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오른쪽 화살표 176">
              <a:extLst>
                <a:ext uri="{FF2B5EF4-FFF2-40B4-BE49-F238E27FC236}">
                  <a16:creationId xmlns:a16="http://schemas.microsoft.com/office/drawing/2014/main" id="{F551721C-6842-4FE8-9C21-D7CE44CD11CB}"/>
                </a:ext>
              </a:extLst>
            </p:cNvPr>
            <p:cNvSpPr/>
            <p:nvPr/>
          </p:nvSpPr>
          <p:spPr>
            <a:xfrm rot="5400000">
              <a:off x="6192715" y="4770359"/>
              <a:ext cx="660589" cy="528607"/>
            </a:xfrm>
            <a:prstGeom prst="rightArrow">
              <a:avLst>
                <a:gd name="adj1" fmla="val 66196"/>
                <a:gd name="adj2" fmla="val 32926"/>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직사각형 24">
              <a:extLst>
                <a:ext uri="{FF2B5EF4-FFF2-40B4-BE49-F238E27FC236}">
                  <a16:creationId xmlns:a16="http://schemas.microsoft.com/office/drawing/2014/main" id="{00FC2F87-E654-4B5D-9C7A-3228CAA33B6A}"/>
                </a:ext>
              </a:extLst>
            </p:cNvPr>
            <p:cNvSpPr/>
            <p:nvPr/>
          </p:nvSpPr>
          <p:spPr>
            <a:xfrm>
              <a:off x="449999" y="2126756"/>
              <a:ext cx="9043400" cy="426075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AutoShape 139">
              <a:extLst>
                <a:ext uri="{FF2B5EF4-FFF2-40B4-BE49-F238E27FC236}">
                  <a16:creationId xmlns:a16="http://schemas.microsoft.com/office/drawing/2014/main" id="{D9AB1E0F-992B-4766-932A-DD4277285ED5}"/>
                </a:ext>
              </a:extLst>
            </p:cNvPr>
            <p:cNvSpPr>
              <a:spLocks noChangeArrowheads="1"/>
            </p:cNvSpPr>
            <p:nvPr/>
          </p:nvSpPr>
          <p:spPr bwMode="auto">
            <a:xfrm>
              <a:off x="7518047" y="220915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Mô</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hình</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hóa</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dữ</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liệu</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học</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máy</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cxnSp>
          <p:nvCxnSpPr>
            <p:cNvPr id="27" name="직선 화살표 연결선 26">
              <a:extLst>
                <a:ext uri="{FF2B5EF4-FFF2-40B4-BE49-F238E27FC236}">
                  <a16:creationId xmlns:a16="http://schemas.microsoft.com/office/drawing/2014/main" id="{1E0D4FDA-95E0-47D6-A515-D6F74AF4F249}"/>
                </a:ext>
              </a:extLst>
            </p:cNvPr>
            <p:cNvCxnSpPr/>
            <p:nvPr/>
          </p:nvCxnSpPr>
          <p:spPr>
            <a:xfrm>
              <a:off x="5568252" y="4933892"/>
              <a:ext cx="1949795"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4C4E146C-76EC-4CEB-89C1-CEE15711865D}"/>
                </a:ext>
              </a:extLst>
            </p:cNvPr>
            <p:cNvGrpSpPr/>
            <p:nvPr/>
          </p:nvGrpSpPr>
          <p:grpSpPr>
            <a:xfrm>
              <a:off x="4185455" y="4962467"/>
              <a:ext cx="5025223" cy="1279756"/>
              <a:chOff x="4194980" y="5067242"/>
              <a:chExt cx="5025223" cy="1279756"/>
            </a:xfrm>
          </p:grpSpPr>
          <p:cxnSp>
            <p:nvCxnSpPr>
              <p:cNvPr id="42" name="직선 연결선 41">
                <a:extLst>
                  <a:ext uri="{FF2B5EF4-FFF2-40B4-BE49-F238E27FC236}">
                    <a16:creationId xmlns:a16="http://schemas.microsoft.com/office/drawing/2014/main" id="{8954ED83-1CD7-40B6-AD11-587F98C0EE9A}"/>
                  </a:ext>
                </a:extLst>
              </p:cNvPr>
              <p:cNvCxnSpPr/>
              <p:nvPr/>
            </p:nvCxnSpPr>
            <p:spPr>
              <a:xfrm>
                <a:off x="8857701" y="5067242"/>
                <a:ext cx="362499" cy="0"/>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AC9C055D-4E41-4BFC-A262-185849CEFCAF}"/>
                  </a:ext>
                </a:extLst>
              </p:cNvPr>
              <p:cNvCxnSpPr/>
              <p:nvPr/>
            </p:nvCxnSpPr>
            <p:spPr>
              <a:xfrm>
                <a:off x="9220200" y="5067242"/>
                <a:ext cx="0" cy="1279753"/>
              </a:xfrm>
              <a:prstGeom prst="line">
                <a:avLst/>
              </a:prstGeom>
              <a:ln w="28575">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44" name="꺾인 연결선 226">
                <a:extLst>
                  <a:ext uri="{FF2B5EF4-FFF2-40B4-BE49-F238E27FC236}">
                    <a16:creationId xmlns:a16="http://schemas.microsoft.com/office/drawing/2014/main" id="{93A8E3F4-10DC-4D86-9C72-2439485094F7}"/>
                  </a:ext>
                </a:extLst>
              </p:cNvPr>
              <p:cNvCxnSpPr>
                <a:endCxn id="75" idx="2"/>
              </p:cNvCxnSpPr>
              <p:nvPr/>
            </p:nvCxnSpPr>
            <p:spPr>
              <a:xfrm rot="10800000">
                <a:off x="4194980" y="6175655"/>
                <a:ext cx="5025223" cy="171343"/>
              </a:xfrm>
              <a:prstGeom prst="bentConnector2">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그룹 28">
              <a:extLst>
                <a:ext uri="{FF2B5EF4-FFF2-40B4-BE49-F238E27FC236}">
                  <a16:creationId xmlns:a16="http://schemas.microsoft.com/office/drawing/2014/main" id="{D9F45552-32FD-4728-9F28-172381AED139}"/>
                </a:ext>
              </a:extLst>
            </p:cNvPr>
            <p:cNvGrpSpPr/>
            <p:nvPr/>
          </p:nvGrpSpPr>
          <p:grpSpPr>
            <a:xfrm>
              <a:off x="7518047" y="2629857"/>
              <a:ext cx="1330129" cy="2532828"/>
              <a:chOff x="7518047" y="2629857"/>
              <a:chExt cx="1330129" cy="2532828"/>
            </a:xfrm>
          </p:grpSpPr>
          <p:grpSp>
            <p:nvGrpSpPr>
              <p:cNvPr id="31" name="그룹 30">
                <a:extLst>
                  <a:ext uri="{FF2B5EF4-FFF2-40B4-BE49-F238E27FC236}">
                    <a16:creationId xmlns:a16="http://schemas.microsoft.com/office/drawing/2014/main" id="{67488A66-05F8-4C11-96CA-8FEEEB7498DC}"/>
                  </a:ext>
                </a:extLst>
              </p:cNvPr>
              <p:cNvGrpSpPr/>
              <p:nvPr/>
            </p:nvGrpSpPr>
            <p:grpSpPr>
              <a:xfrm>
                <a:off x="7518047" y="2629857"/>
                <a:ext cx="1330129" cy="2532828"/>
                <a:chOff x="878005" y="3940229"/>
                <a:chExt cx="1330129" cy="2532828"/>
              </a:xfrm>
            </p:grpSpPr>
            <p:sp>
              <p:nvSpPr>
                <p:cNvPr id="40" name="모서리가 둥근 직사각형 222">
                  <a:extLst>
                    <a:ext uri="{FF2B5EF4-FFF2-40B4-BE49-F238E27FC236}">
                      <a16:creationId xmlns:a16="http://schemas.microsoft.com/office/drawing/2014/main" id="{1AB5B6C4-D671-4EF2-B7B4-08FDA49118E0}"/>
                    </a:ext>
                  </a:extLst>
                </p:cNvPr>
                <p:cNvSpPr/>
                <p:nvPr/>
              </p:nvSpPr>
              <p:spPr>
                <a:xfrm>
                  <a:off x="878005" y="4050190"/>
                  <a:ext cx="1330129" cy="2422867"/>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1" name="TextBox 40">
                  <a:extLst>
                    <a:ext uri="{FF2B5EF4-FFF2-40B4-BE49-F238E27FC236}">
                      <a16:creationId xmlns:a16="http://schemas.microsoft.com/office/drawing/2014/main" id="{372B7543-0917-45FD-8FA5-490E014DD9A5}"/>
                    </a:ext>
                  </a:extLst>
                </p:cNvPr>
                <p:cNvSpPr txBox="1"/>
                <p:nvPr/>
              </p:nvSpPr>
              <p:spPr>
                <a:xfrm>
                  <a:off x="1213711" y="3940229"/>
                  <a:ext cx="562975" cy="246221"/>
                </a:xfrm>
                <a:prstGeom prst="rect">
                  <a:avLst/>
                </a:prstGeom>
                <a:solidFill>
                  <a:schemeClr val="bg1"/>
                </a:solidFill>
              </p:spPr>
              <p:txBody>
                <a:bodyPr wrap="none" rtlCol="0">
                  <a:spAutoFit/>
                </a:bodyPr>
                <a:lstStyle/>
                <a:p>
                  <a:pPr defTabSz="914400" fontAlgn="base" latinLnBrk="1">
                    <a:spcBef>
                      <a:spcPct val="0"/>
                    </a:spcBef>
                    <a:spcAft>
                      <a:spcPct val="0"/>
                    </a:spcAft>
                    <a:defRPr/>
                  </a:pPr>
                  <a:r>
                    <a:rPr kumimoji="1" lang="en-US" altLang="ko-KR" sz="1000" kern="0" dirty="0">
                      <a:solidFill>
                        <a:srgbClr val="1F45BC"/>
                      </a:solidFill>
                      <a:latin typeface="SamsungOne 700" panose="020B0803030303020204" pitchFamily="34" charset="0"/>
                      <a:ea typeface="SamsungOne 700" panose="020B0803030303020204" pitchFamily="34" charset="0"/>
                    </a:rPr>
                    <a:t>LỚP AI</a:t>
                  </a:r>
                </a:p>
              </p:txBody>
            </p:sp>
          </p:grpSp>
          <p:sp>
            <p:nvSpPr>
              <p:cNvPr id="32" name="Rounded Rectangle 158">
                <a:extLst>
                  <a:ext uri="{FF2B5EF4-FFF2-40B4-BE49-F238E27FC236}">
                    <a16:creationId xmlns:a16="http://schemas.microsoft.com/office/drawing/2014/main" id="{CDD6DDE8-D003-476A-BDC2-E622FD6F451E}"/>
                  </a:ext>
                </a:extLst>
              </p:cNvPr>
              <p:cNvSpPr/>
              <p:nvPr/>
            </p:nvSpPr>
            <p:spPr>
              <a:xfrm>
                <a:off x="7793702" y="4848641"/>
                <a:ext cx="778819" cy="156039"/>
              </a:xfrm>
              <a:prstGeom prst="roundRect">
                <a:avLst/>
              </a:prstGeom>
              <a:solidFill>
                <a:srgbClr val="3B80E5"/>
              </a:solidFill>
              <a:ln w="12700" cap="flat" cmpd="sng" algn="ctr">
                <a:noFill/>
                <a:prstDash val="solid"/>
                <a:miter lim="800000"/>
              </a:ln>
              <a:effectLst/>
            </p:spPr>
            <p:txBody>
              <a:bodyPr rtlCol="0" anchor="ctr"/>
              <a:lstStyle/>
              <a:p>
                <a:pPr lvl="0" algn="ctr" defTabSz="914400" fontAlgn="base" latinLnBrk="1">
                  <a:spcBef>
                    <a:spcPct val="0"/>
                  </a:spcBef>
                  <a:spcAft>
                    <a:spcPct val="0"/>
                  </a:spcAft>
                  <a:defRPr/>
                </a:pPr>
                <a:r>
                  <a:rPr kumimoji="1" lang="en-US" sz="703" kern="0" dirty="0" err="1">
                    <a:solidFill>
                      <a:prstClr val="white"/>
                    </a:solidFill>
                    <a:latin typeface="SamsungOne-600" panose="020B0703030303020204"/>
                    <a:ea typeface="SamsungOne-600C" panose="020B0706030303020204" pitchFamily="34" charset="0"/>
                  </a:rPr>
                  <a:t>Lớp</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mô</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hình</a:t>
                </a:r>
                <a:endPar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endParaRPr>
              </a:p>
            </p:txBody>
          </p:sp>
          <p:sp>
            <p:nvSpPr>
              <p:cNvPr id="33" name="Rounded Rectangle 156">
                <a:extLst>
                  <a:ext uri="{FF2B5EF4-FFF2-40B4-BE49-F238E27FC236}">
                    <a16:creationId xmlns:a16="http://schemas.microsoft.com/office/drawing/2014/main" id="{6BF52490-8FDB-4D53-891D-DD1D4E24E781}"/>
                  </a:ext>
                </a:extLst>
              </p:cNvPr>
              <p:cNvSpPr/>
              <p:nvPr/>
            </p:nvSpPr>
            <p:spPr>
              <a:xfrm>
                <a:off x="7757112" y="3513345"/>
                <a:ext cx="851999" cy="156039"/>
              </a:xfrm>
              <a:prstGeom prst="roundRect">
                <a:avLst/>
              </a:prstGeom>
              <a:solidFill>
                <a:srgbClr val="3B80E5"/>
              </a:solidFill>
              <a:ln w="12700" cap="flat" cmpd="sng" algn="ctr">
                <a:noFill/>
                <a:prstDash val="solid"/>
                <a:miter lim="800000"/>
              </a:ln>
              <a:effectLst/>
            </p:spPr>
            <p:txBody>
              <a:bodyPr rtlCol="0" anchor="ctr"/>
              <a:lstStyle/>
              <a:p>
                <a:pPr lvl="0" algn="ctr" defTabSz="914400" fontAlgn="base" latinLnBrk="1">
                  <a:spcBef>
                    <a:spcPct val="0"/>
                  </a:spcBef>
                  <a:spcAft>
                    <a:spcPct val="0"/>
                  </a:spcAft>
                  <a:defRPr/>
                </a:pPr>
                <a:r>
                  <a:rPr kumimoji="1" lang="en-US" sz="703" kern="0" dirty="0" err="1">
                    <a:solidFill>
                      <a:prstClr val="white"/>
                    </a:solidFill>
                    <a:latin typeface="SamsungOne-600" panose="020B0703030303020204"/>
                    <a:ea typeface="SamsungOne-600C" panose="020B0706030303020204" pitchFamily="34" charset="0"/>
                  </a:rPr>
                  <a:t>Lớp</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suy</a:t>
                </a:r>
                <a:r>
                  <a:rPr kumimoji="1" lang="en-US" sz="703" kern="0" dirty="0">
                    <a:solidFill>
                      <a:prstClr val="white"/>
                    </a:solidFill>
                    <a:latin typeface="SamsungOne-600" panose="020B0703030303020204"/>
                    <a:ea typeface="SamsungOne-600C" panose="020B0706030303020204" pitchFamily="34" charset="0"/>
                  </a:rPr>
                  <a:t> </a:t>
                </a:r>
                <a:r>
                  <a:rPr kumimoji="1" lang="en-US" sz="703" kern="0" dirty="0" err="1">
                    <a:solidFill>
                      <a:prstClr val="white"/>
                    </a:solidFill>
                    <a:latin typeface="SamsungOne-600" panose="020B0703030303020204"/>
                    <a:ea typeface="SamsungOne-600C" panose="020B0706030303020204" pitchFamily="34" charset="0"/>
                  </a:rPr>
                  <a:t>luận</a:t>
                </a:r>
                <a:endPar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endParaRPr>
              </a:p>
            </p:txBody>
          </p:sp>
          <p:cxnSp>
            <p:nvCxnSpPr>
              <p:cNvPr id="34" name="직선 연결선 33">
                <a:extLst>
                  <a:ext uri="{FF2B5EF4-FFF2-40B4-BE49-F238E27FC236}">
                    <a16:creationId xmlns:a16="http://schemas.microsoft.com/office/drawing/2014/main" id="{88D2F5CA-5753-4DB0-A0A3-BDB9D17FB6E3}"/>
                  </a:ext>
                </a:extLst>
              </p:cNvPr>
              <p:cNvCxnSpPr/>
              <p:nvPr/>
            </p:nvCxnSpPr>
            <p:spPr>
              <a:xfrm>
                <a:off x="7611216" y="3829987"/>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5FAEE33-3699-41AB-BDF3-0A3D3AA8E142}"/>
                  </a:ext>
                </a:extLst>
              </p:cNvPr>
              <p:cNvCxnSpPr>
                <a:stCxn id="32" idx="0"/>
                <a:endCxn id="33" idx="2"/>
              </p:cNvCxnSpPr>
              <p:nvPr/>
            </p:nvCxnSpPr>
            <p:spPr>
              <a:xfrm flipV="1">
                <a:off x="8183112" y="3669384"/>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36" name="그룹 35">
                <a:extLst>
                  <a:ext uri="{FF2B5EF4-FFF2-40B4-BE49-F238E27FC236}">
                    <a16:creationId xmlns:a16="http://schemas.microsoft.com/office/drawing/2014/main" id="{AD365DD1-CDAB-41EB-9950-C7AEAE73A609}"/>
                  </a:ext>
                </a:extLst>
              </p:cNvPr>
              <p:cNvGrpSpPr/>
              <p:nvPr/>
            </p:nvGrpSpPr>
            <p:grpSpPr>
              <a:xfrm>
                <a:off x="7623845" y="3005929"/>
                <a:ext cx="1118533" cy="1701785"/>
                <a:chOff x="8798366" y="3438875"/>
                <a:chExt cx="1118533" cy="1701785"/>
              </a:xfrm>
              <a:solidFill>
                <a:srgbClr val="E9F2FC"/>
              </a:solidFill>
            </p:grpSpPr>
            <p:sp>
              <p:nvSpPr>
                <p:cNvPr id="37" name="Rechteck 7">
                  <a:extLst>
                    <a:ext uri="{FF2B5EF4-FFF2-40B4-BE49-F238E27FC236}">
                      <a16:creationId xmlns:a16="http://schemas.microsoft.com/office/drawing/2014/main" id="{970E782A-65FB-4528-A0E0-0E3350173365}"/>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38" name="Rechteck 7">
                  <a:extLst>
                    <a:ext uri="{FF2B5EF4-FFF2-40B4-BE49-F238E27FC236}">
                      <a16:creationId xmlns:a16="http://schemas.microsoft.com/office/drawing/2014/main" id="{A574CDF3-493E-42E8-92B8-6843CE530034}"/>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Công</a:t>
                  </a:r>
                  <a:r>
                    <a:rPr kumimoji="1" lang="de-DE" sz="844" b="0" i="0" u="none" strike="noStrike" kern="0" cap="none" spc="0" normalizeH="0" noProof="0" dirty="0">
                      <a:ln>
                        <a:noFill/>
                      </a:ln>
                      <a:solidFill>
                        <a:srgbClr val="1F45BC"/>
                      </a:solidFill>
                      <a:effectLst/>
                      <a:uLnTx/>
                      <a:uFillTx/>
                      <a:latin typeface="SamsungOne-600" panose="020B0703030303020204"/>
                      <a:ea typeface="SamsungOne-600C" panose="020B0706030303020204" pitchFamily="34" charset="0"/>
                      <a:cs typeface="Calibri Light"/>
                    </a:rPr>
                    <a:t> cụ</a:t>
                  </a: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ML / DL</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39" name="Rechteck 7">
                  <a:extLst>
                    <a:ext uri="{FF2B5EF4-FFF2-40B4-BE49-F238E27FC236}">
                      <a16:creationId xmlns:a16="http://schemas.microsoft.com/office/drawing/2014/main" id="{6978FF9D-1B6D-4F2E-AA24-94A481E40808}"/>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cxnSp>
          <p:nvCxnSpPr>
            <p:cNvPr id="30" name="직선 화살표 연결선 29">
              <a:extLst>
                <a:ext uri="{FF2B5EF4-FFF2-40B4-BE49-F238E27FC236}">
                  <a16:creationId xmlns:a16="http://schemas.microsoft.com/office/drawing/2014/main" id="{8F18CDD6-5D85-4477-8D7E-282277EF3176}"/>
                </a:ext>
              </a:extLst>
            </p:cNvPr>
            <p:cNvCxnSpPr/>
            <p:nvPr/>
          </p:nvCxnSpPr>
          <p:spPr>
            <a:xfrm>
              <a:off x="7201987" y="3190975"/>
              <a:ext cx="316060" cy="0"/>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0391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Câu</a:t>
            </a:r>
            <a:r>
              <a:rPr lang="en-US" altLang="ko-KR" dirty="0">
                <a:ea typeface="SamsungOneKorean 400" panose="020B0503030303020204" pitchFamily="50" charset="-127"/>
              </a:rPr>
              <a:t> </a:t>
            </a:r>
            <a:r>
              <a:rPr lang="en-US" altLang="ko-KR" dirty="0" err="1">
                <a:ea typeface="SamsungOneKorean 400" panose="020B0503030303020204" pitchFamily="50" charset="-127"/>
              </a:rPr>
              <a:t>hỏi</a:t>
            </a:r>
            <a:r>
              <a:rPr lang="en-US" altLang="ko-KR" dirty="0">
                <a:ea typeface="SamsungOneKorean 400" panose="020B0503030303020204" pitchFamily="50" charset="-127"/>
              </a:rPr>
              <a:t> </a:t>
            </a:r>
            <a:r>
              <a:rPr lang="en-US" altLang="ko-KR" dirty="0" err="1">
                <a:ea typeface="SamsungOneKorean 400" panose="020B0503030303020204" pitchFamily="50" charset="-127"/>
              </a:rPr>
              <a:t>ôn</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(1/2)</a:t>
            </a: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8" name="텍스트 개체 틀 2">
            <a:extLst>
              <a:ext uri="{FF2B5EF4-FFF2-40B4-BE49-F238E27FC236}">
                <a16:creationId xmlns:a16="http://schemas.microsoft.com/office/drawing/2014/main" id="{F3A93044-8BB0-4A92-8C50-A34FFA9DB4B2}"/>
              </a:ext>
            </a:extLst>
          </p:cNvPr>
          <p:cNvSpPr>
            <a:spLocks noGrp="1"/>
          </p:cNvSpPr>
          <p:nvPr>
            <p:ph type="body" sz="quarter" idx="15"/>
          </p:nvPr>
        </p:nvSpPr>
        <p:spPr/>
        <p:txBody>
          <a:bodyPr/>
          <a:lstStyle/>
          <a:p>
            <a:pPr marL="342900" indent="-342900">
              <a:buFont typeface="+mj-lt"/>
              <a:buAutoNum type="arabicPeriod"/>
            </a:pPr>
            <a:r>
              <a:rPr lang="vi-VN" altLang="ko-KR" sz="1600" dirty="0"/>
              <a:t>Là nền tảng đầu tiên cho dữ liệu lớn, tên của bộ sưu tập phần mềm và phần cứng xử lý dữ liệu lớn là gì?</a:t>
            </a:r>
          </a:p>
          <a:p>
            <a:pPr marL="342900" indent="-342900">
              <a:buFont typeface="+mj-lt"/>
              <a:buAutoNum type="arabicPeriod"/>
            </a:pPr>
            <a:endParaRPr lang="vi-VN" altLang="ko-KR" sz="1600" dirty="0"/>
          </a:p>
          <a:p>
            <a:pPr marL="342900" indent="-342900">
              <a:buFont typeface="+mj-lt"/>
              <a:buAutoNum type="arabicPeriod"/>
            </a:pPr>
            <a:endParaRPr lang="vi-VN" altLang="ko-KR" sz="1600" dirty="0"/>
          </a:p>
          <a:p>
            <a:pPr marL="342900" indent="-342900">
              <a:buFont typeface="+mj-lt"/>
              <a:buAutoNum type="arabicPeriod"/>
            </a:pPr>
            <a:endParaRPr lang="vi-VN" altLang="ko-KR" sz="1600" dirty="0"/>
          </a:p>
          <a:p>
            <a:pPr marL="342900" indent="-342900">
              <a:buFont typeface="+mj-lt"/>
              <a:buAutoNum type="arabicPeriod"/>
            </a:pPr>
            <a:r>
              <a:rPr lang="vi-VN" altLang="ko-KR" sz="1600" dirty="0"/>
              <a:t>Tên của hệ thống tệp phân tán xử lý các tập dữ liệu lớn chạy trên phần cứng hàng hóa là gì?</a:t>
            </a:r>
            <a:endParaRPr lang="ko-KR" altLang="en-US" sz="1600" dirty="0"/>
          </a:p>
        </p:txBody>
      </p:sp>
    </p:spTree>
    <p:extLst>
      <p:ext uri="{BB962C8B-B14F-4D97-AF65-F5344CB8AC3E}">
        <p14:creationId xmlns:p14="http://schemas.microsoft.com/office/powerpoint/2010/main" val="1307685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Câu</a:t>
            </a:r>
            <a:r>
              <a:rPr lang="en-US" altLang="ko-KR" dirty="0">
                <a:ea typeface="SamsungOneKorean 400" panose="020B0503030303020204" pitchFamily="50" charset="-127"/>
              </a:rPr>
              <a:t> </a:t>
            </a:r>
            <a:r>
              <a:rPr lang="en-US" altLang="ko-KR" dirty="0" err="1">
                <a:ea typeface="SamsungOneKorean 400" panose="020B0503030303020204" pitchFamily="50" charset="-127"/>
              </a:rPr>
              <a:t>hỏi</a:t>
            </a:r>
            <a:r>
              <a:rPr lang="en-US" altLang="ko-KR" dirty="0">
                <a:ea typeface="SamsungOneKorean 400" panose="020B0503030303020204" pitchFamily="50" charset="-127"/>
              </a:rPr>
              <a:t> </a:t>
            </a:r>
            <a:r>
              <a:rPr lang="en-US" altLang="ko-KR" dirty="0" err="1">
                <a:ea typeface="SamsungOneKorean 400" panose="020B0503030303020204" pitchFamily="50" charset="-127"/>
              </a:rPr>
              <a:t>ôn</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(1/2)</a:t>
            </a: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8" name="텍스트 개체 틀 2">
            <a:extLst>
              <a:ext uri="{FF2B5EF4-FFF2-40B4-BE49-F238E27FC236}">
                <a16:creationId xmlns:a16="http://schemas.microsoft.com/office/drawing/2014/main" id="{9306E9D2-C796-4297-AB1B-6A2F5419C3E7}"/>
              </a:ext>
            </a:extLst>
          </p:cNvPr>
          <p:cNvSpPr>
            <a:spLocks noGrp="1"/>
          </p:cNvSpPr>
          <p:nvPr>
            <p:ph type="body" sz="quarter" idx="15"/>
          </p:nvPr>
        </p:nvSpPr>
        <p:spPr/>
        <p:txBody>
          <a:bodyPr/>
          <a:lstStyle/>
          <a:p>
            <a:pPr marL="342900" indent="-342900">
              <a:buFont typeface="+mj-lt"/>
              <a:buAutoNum type="arabicPeriod"/>
            </a:pPr>
            <a:r>
              <a:rPr lang="en-US" altLang="ko-KR" sz="1600" dirty="0" err="1"/>
              <a:t>Là</a:t>
            </a:r>
            <a:r>
              <a:rPr lang="en-US" altLang="ko-KR" sz="1600" dirty="0"/>
              <a:t> </a:t>
            </a:r>
            <a:r>
              <a:rPr lang="en-US" altLang="ko-KR" sz="1600" dirty="0" err="1"/>
              <a:t>nền</a:t>
            </a:r>
            <a:r>
              <a:rPr lang="en-US" altLang="ko-KR" sz="1600" dirty="0"/>
              <a:t> </a:t>
            </a:r>
            <a:r>
              <a:rPr lang="en-US" altLang="ko-KR" sz="1600" dirty="0" err="1"/>
              <a:t>tảng</a:t>
            </a:r>
            <a:r>
              <a:rPr lang="en-US" altLang="ko-KR" sz="1600" dirty="0"/>
              <a:t> </a:t>
            </a:r>
            <a:r>
              <a:rPr lang="vi-VN" altLang="ko-KR" sz="1600" dirty="0"/>
              <a:t>đầu tiên cho dữ liệu lớn, tên của bộ sưu tập phần mềm và phần cứng xử lý dữ liệu lớn</a:t>
            </a:r>
            <a:r>
              <a:rPr lang="en-US" altLang="ko-KR" sz="1600" dirty="0"/>
              <a:t> </a:t>
            </a:r>
            <a:r>
              <a:rPr lang="en-US" altLang="ko-KR" sz="1600" dirty="0" err="1"/>
              <a:t>là</a:t>
            </a:r>
            <a:r>
              <a:rPr lang="en-US" altLang="ko-KR" sz="1600" dirty="0"/>
              <a:t> </a:t>
            </a:r>
            <a:r>
              <a:rPr lang="en-US" altLang="ko-KR" sz="1600" dirty="0" err="1"/>
              <a:t>gì</a:t>
            </a:r>
            <a:r>
              <a:rPr lang="en-US" altLang="ko-KR" sz="1600" dirty="0"/>
              <a:t>?</a:t>
            </a:r>
            <a:br>
              <a:rPr lang="en-US" altLang="ko-KR" sz="1600" dirty="0"/>
            </a:br>
            <a:r>
              <a:rPr lang="en-US" altLang="ko-KR" sz="1600" dirty="0">
                <a:solidFill>
                  <a:srgbClr val="1429A0"/>
                </a:solidFill>
                <a:latin typeface="SamsungOne-700" panose="020B0803030303020204" pitchFamily="34" charset="0"/>
                <a:ea typeface="SamsungOne-700" panose="020B0803030303020204" pitchFamily="34" charset="0"/>
              </a:rPr>
              <a:t>Hadoop</a:t>
            </a:r>
          </a:p>
          <a:p>
            <a:pPr marL="342900" indent="-342900">
              <a:buFont typeface="+mj-lt"/>
              <a:buAutoNum type="arabicPeriod"/>
            </a:pPr>
            <a:endParaRPr lang="en-US" altLang="ko-KR" sz="1600" dirty="0"/>
          </a:p>
          <a:p>
            <a:pPr marL="342900" indent="-342900">
              <a:buFont typeface="+mj-lt"/>
              <a:buAutoNum type="arabicPeriod"/>
            </a:pPr>
            <a:endParaRPr lang="en-US" altLang="ko-KR" sz="1600" dirty="0"/>
          </a:p>
          <a:p>
            <a:pPr marL="342900" indent="-342900">
              <a:buFont typeface="+mj-lt"/>
              <a:buAutoNum type="arabicPeriod"/>
            </a:pPr>
            <a:r>
              <a:rPr lang="en-US" altLang="ko-KR" sz="1600" dirty="0" err="1"/>
              <a:t>Tên</a:t>
            </a:r>
            <a:r>
              <a:rPr lang="en-US" altLang="ko-KR" sz="1600" dirty="0"/>
              <a:t> </a:t>
            </a:r>
            <a:r>
              <a:rPr lang="en-US" altLang="ko-KR" sz="1600" dirty="0" err="1"/>
              <a:t>của</a:t>
            </a:r>
            <a:r>
              <a:rPr lang="en-US" altLang="ko-KR" sz="1600" dirty="0"/>
              <a:t> </a:t>
            </a:r>
            <a:r>
              <a:rPr lang="en-US" altLang="ko-KR" sz="1600" dirty="0" err="1"/>
              <a:t>hệ</a:t>
            </a:r>
            <a:r>
              <a:rPr lang="en-US" altLang="ko-KR" sz="1600" dirty="0"/>
              <a:t> </a:t>
            </a:r>
            <a:r>
              <a:rPr lang="en-US" altLang="ko-KR" sz="1600" dirty="0" err="1"/>
              <a:t>thống</a:t>
            </a:r>
            <a:r>
              <a:rPr lang="en-US" altLang="ko-KR" sz="1600" dirty="0"/>
              <a:t> </a:t>
            </a:r>
            <a:r>
              <a:rPr lang="en-US" altLang="ko-KR" sz="1600" dirty="0" err="1"/>
              <a:t>tệp</a:t>
            </a:r>
            <a:r>
              <a:rPr lang="en-US" altLang="ko-KR" sz="1600" dirty="0"/>
              <a:t> </a:t>
            </a:r>
            <a:r>
              <a:rPr lang="en-US" altLang="ko-KR" sz="1600" dirty="0" err="1"/>
              <a:t>phân</a:t>
            </a:r>
            <a:r>
              <a:rPr lang="en-US" altLang="ko-KR" sz="1600" dirty="0"/>
              <a:t> </a:t>
            </a:r>
            <a:r>
              <a:rPr lang="en-US" altLang="ko-KR" sz="1600" dirty="0" err="1"/>
              <a:t>tán</a:t>
            </a:r>
            <a:r>
              <a:rPr lang="en-US" altLang="ko-KR" sz="1600" dirty="0"/>
              <a:t> </a:t>
            </a:r>
            <a:r>
              <a:rPr lang="en-US" altLang="ko-KR" sz="1600" dirty="0" err="1"/>
              <a:t>xử</a:t>
            </a:r>
            <a:r>
              <a:rPr lang="en-US" altLang="ko-KR" sz="1600" dirty="0"/>
              <a:t> </a:t>
            </a:r>
            <a:r>
              <a:rPr lang="en-US" altLang="ko-KR" sz="1600" dirty="0" err="1"/>
              <a:t>lý</a:t>
            </a:r>
            <a:r>
              <a:rPr lang="en-US" altLang="ko-KR" sz="1600" dirty="0"/>
              <a:t> </a:t>
            </a:r>
            <a:r>
              <a:rPr lang="en-US" altLang="ko-KR" sz="1600" dirty="0" err="1"/>
              <a:t>các</a:t>
            </a:r>
            <a:r>
              <a:rPr lang="en-US" altLang="ko-KR" sz="1600" dirty="0"/>
              <a:t> </a:t>
            </a:r>
            <a:r>
              <a:rPr lang="en-US" altLang="ko-KR" sz="1600" dirty="0" err="1"/>
              <a:t>tập</a:t>
            </a:r>
            <a:r>
              <a:rPr lang="en-US" altLang="ko-KR" sz="1600" dirty="0"/>
              <a:t> </a:t>
            </a:r>
            <a:r>
              <a:rPr lang="en-US" altLang="ko-KR" sz="1600" dirty="0" err="1"/>
              <a:t>dữ</a:t>
            </a:r>
            <a:r>
              <a:rPr lang="en-US" altLang="ko-KR" sz="1600" dirty="0"/>
              <a:t> </a:t>
            </a:r>
            <a:r>
              <a:rPr lang="en-US" altLang="ko-KR" sz="1600" dirty="0" err="1"/>
              <a:t>liệu</a:t>
            </a:r>
            <a:r>
              <a:rPr lang="en-US" altLang="ko-KR" sz="1600" dirty="0"/>
              <a:t> </a:t>
            </a:r>
            <a:r>
              <a:rPr lang="en-US" altLang="ko-KR" sz="1600" dirty="0" err="1"/>
              <a:t>lớn</a:t>
            </a:r>
            <a:r>
              <a:rPr lang="en-US" altLang="ko-KR" sz="1600" dirty="0"/>
              <a:t> </a:t>
            </a:r>
            <a:r>
              <a:rPr lang="en-US" altLang="ko-KR" sz="1600" dirty="0" err="1"/>
              <a:t>chạy</a:t>
            </a:r>
            <a:r>
              <a:rPr lang="en-US" altLang="ko-KR" sz="1600" dirty="0"/>
              <a:t> </a:t>
            </a:r>
            <a:r>
              <a:rPr lang="en-US" altLang="ko-KR" sz="1600" dirty="0" err="1"/>
              <a:t>trên</a:t>
            </a:r>
            <a:r>
              <a:rPr lang="en-US" altLang="ko-KR" sz="1600" dirty="0"/>
              <a:t> </a:t>
            </a:r>
            <a:r>
              <a:rPr lang="en-US" altLang="ko-KR" sz="1600" dirty="0" err="1"/>
              <a:t>phần</a:t>
            </a:r>
            <a:r>
              <a:rPr lang="en-US" altLang="ko-KR" sz="1600" dirty="0"/>
              <a:t> </a:t>
            </a:r>
            <a:r>
              <a:rPr lang="en-US" altLang="ko-KR" sz="1600" dirty="0" err="1"/>
              <a:t>cứng</a:t>
            </a:r>
            <a:r>
              <a:rPr lang="en-US" altLang="ko-KR" sz="1600" dirty="0"/>
              <a:t> </a:t>
            </a:r>
            <a:r>
              <a:rPr lang="en-US" altLang="ko-KR" sz="1600" dirty="0" err="1"/>
              <a:t>hàng</a:t>
            </a:r>
            <a:r>
              <a:rPr lang="en-US" altLang="ko-KR" sz="1600" dirty="0"/>
              <a:t> </a:t>
            </a:r>
            <a:r>
              <a:rPr lang="en-US" altLang="ko-KR" sz="1600" dirty="0" err="1"/>
              <a:t>hóa</a:t>
            </a:r>
            <a:r>
              <a:rPr lang="en-US" altLang="ko-KR" sz="1600" dirty="0"/>
              <a:t> </a:t>
            </a:r>
            <a:r>
              <a:rPr lang="en-US" altLang="ko-KR" sz="1600" dirty="0" err="1"/>
              <a:t>là</a:t>
            </a:r>
            <a:r>
              <a:rPr lang="en-US" altLang="ko-KR" sz="1600" dirty="0"/>
              <a:t> </a:t>
            </a:r>
            <a:r>
              <a:rPr lang="en-US" altLang="ko-KR" sz="1600" dirty="0" err="1"/>
              <a:t>gì</a:t>
            </a:r>
            <a:r>
              <a:rPr lang="en-US" altLang="ko-KR" sz="1600" dirty="0"/>
              <a:t>?</a:t>
            </a:r>
            <a:br>
              <a:rPr lang="en-US" altLang="ko-KR" sz="1600" dirty="0"/>
            </a:br>
            <a:r>
              <a:rPr lang="en-US" altLang="ko-KR" sz="1600" dirty="0">
                <a:solidFill>
                  <a:srgbClr val="1429A0"/>
                </a:solidFill>
                <a:latin typeface="SamsungOne-700" panose="020B0803030303020204" pitchFamily="34" charset="0"/>
                <a:ea typeface="SamsungOne-700" panose="020B0803030303020204" pitchFamily="34" charset="0"/>
              </a:rPr>
              <a:t>HDFS (Hadoop Distributed File System)</a:t>
            </a:r>
          </a:p>
          <a:p>
            <a:pPr marL="342900" indent="-342900">
              <a:buFont typeface="+mj-lt"/>
              <a:buAutoNum type="arabicPeriod"/>
            </a:pPr>
            <a:endParaRPr lang="ko-KR" altLang="en-US" sz="1600" dirty="0"/>
          </a:p>
        </p:txBody>
      </p:sp>
    </p:spTree>
    <p:extLst>
      <p:ext uri="{BB962C8B-B14F-4D97-AF65-F5344CB8AC3E}">
        <p14:creationId xmlns:p14="http://schemas.microsoft.com/office/powerpoint/2010/main" val="345087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Câu</a:t>
            </a:r>
            <a:r>
              <a:rPr lang="en-US" altLang="ko-KR" dirty="0">
                <a:ea typeface="SamsungOneKorean 400" panose="020B0503030303020204" pitchFamily="50" charset="-127"/>
              </a:rPr>
              <a:t> </a:t>
            </a:r>
            <a:r>
              <a:rPr lang="en-US" altLang="ko-KR" dirty="0" err="1">
                <a:ea typeface="SamsungOneKorean 400" panose="020B0503030303020204" pitchFamily="50" charset="-127"/>
              </a:rPr>
              <a:t>hỏi</a:t>
            </a:r>
            <a:r>
              <a:rPr lang="en-US" altLang="ko-KR" dirty="0">
                <a:ea typeface="SamsungOneKorean 400" panose="020B0503030303020204" pitchFamily="50" charset="-127"/>
              </a:rPr>
              <a:t> </a:t>
            </a:r>
            <a:r>
              <a:rPr lang="en-US" altLang="ko-KR" dirty="0" err="1">
                <a:ea typeface="SamsungOneKorean 400" panose="020B0503030303020204" pitchFamily="50" charset="-127"/>
              </a:rPr>
              <a:t>ôn</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8" name="텍스트 개체 틀 2">
            <a:extLst>
              <a:ext uri="{FF2B5EF4-FFF2-40B4-BE49-F238E27FC236}">
                <a16:creationId xmlns:a16="http://schemas.microsoft.com/office/drawing/2014/main" id="{B694CA66-1415-4E36-B1AE-124E8F13A680}"/>
              </a:ext>
            </a:extLst>
          </p:cNvPr>
          <p:cNvSpPr>
            <a:spLocks noGrp="1"/>
          </p:cNvSpPr>
          <p:nvPr>
            <p:ph type="body" sz="quarter" idx="15"/>
          </p:nvPr>
        </p:nvSpPr>
        <p:spPr/>
        <p:txBody>
          <a:bodyPr/>
          <a:lstStyle/>
          <a:p>
            <a:pPr marL="0" indent="0">
              <a:buNone/>
            </a:pPr>
            <a:r>
              <a:rPr lang="vi-VN" altLang="ko-KR" sz="1600" dirty="0"/>
              <a:t>3. Kết nối các công cụ tương ứng với đường dẫn </a:t>
            </a:r>
            <a:r>
              <a:rPr lang="en-US" altLang="ko-KR" sz="1600" dirty="0"/>
              <a:t>Big Data </a:t>
            </a:r>
            <a:r>
              <a:rPr lang="vi-VN" altLang="ko-KR" sz="1600" dirty="0"/>
              <a:t>bên dưới</a:t>
            </a:r>
            <a:endParaRPr lang="ko-KR" altLang="en-US" sz="1600" dirty="0"/>
          </a:p>
        </p:txBody>
      </p:sp>
      <p:grpSp>
        <p:nvGrpSpPr>
          <p:cNvPr id="9" name="그룹 8">
            <a:extLst>
              <a:ext uri="{FF2B5EF4-FFF2-40B4-BE49-F238E27FC236}">
                <a16:creationId xmlns:a16="http://schemas.microsoft.com/office/drawing/2014/main" id="{335AABE4-2B6F-4F89-8ACC-6C3B8BEBA719}"/>
              </a:ext>
            </a:extLst>
          </p:cNvPr>
          <p:cNvGrpSpPr/>
          <p:nvPr/>
        </p:nvGrpSpPr>
        <p:grpSpPr>
          <a:xfrm>
            <a:off x="1386618" y="2807426"/>
            <a:ext cx="7067788" cy="3271962"/>
            <a:chOff x="1386618" y="2807426"/>
            <a:chExt cx="7067788" cy="3271962"/>
          </a:xfrm>
        </p:grpSpPr>
        <p:grpSp>
          <p:nvGrpSpPr>
            <p:cNvPr id="10" name="그룹 9">
              <a:extLst>
                <a:ext uri="{FF2B5EF4-FFF2-40B4-BE49-F238E27FC236}">
                  <a16:creationId xmlns:a16="http://schemas.microsoft.com/office/drawing/2014/main" id="{452B3F4A-EDAF-4377-BD2F-FBDA95656B7E}"/>
                </a:ext>
              </a:extLst>
            </p:cNvPr>
            <p:cNvGrpSpPr/>
            <p:nvPr/>
          </p:nvGrpSpPr>
          <p:grpSpPr>
            <a:xfrm>
              <a:off x="1386618" y="4227398"/>
              <a:ext cx="1330129" cy="1851990"/>
              <a:chOff x="5881383" y="3055434"/>
              <a:chExt cx="1330129" cy="1851990"/>
            </a:xfrm>
          </p:grpSpPr>
          <p:sp>
            <p:nvSpPr>
              <p:cNvPr id="50" name="모서리가 둥근 직사각형 144">
                <a:extLst>
                  <a:ext uri="{FF2B5EF4-FFF2-40B4-BE49-F238E27FC236}">
                    <a16:creationId xmlns:a16="http://schemas.microsoft.com/office/drawing/2014/main" id="{B9F9A3DE-8F50-4206-987E-4C9137CF19E9}"/>
                  </a:ext>
                </a:extLst>
              </p:cNvPr>
              <p:cNvSpPr/>
              <p:nvPr/>
            </p:nvSpPr>
            <p:spPr>
              <a:xfrm>
                <a:off x="5881383" y="3055434"/>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1" name="그룹 50">
                <a:extLst>
                  <a:ext uri="{FF2B5EF4-FFF2-40B4-BE49-F238E27FC236}">
                    <a16:creationId xmlns:a16="http://schemas.microsoft.com/office/drawing/2014/main" id="{65D5A408-C14E-43CA-9985-AD7CF88D39C1}"/>
                  </a:ext>
                </a:extLst>
              </p:cNvPr>
              <p:cNvGrpSpPr/>
              <p:nvPr/>
            </p:nvGrpSpPr>
            <p:grpSpPr>
              <a:xfrm>
                <a:off x="5902079" y="3226862"/>
                <a:ext cx="1236802" cy="1523457"/>
                <a:chOff x="5902079" y="3366562"/>
                <a:chExt cx="1236802" cy="1523457"/>
              </a:xfrm>
            </p:grpSpPr>
            <p:sp>
              <p:nvSpPr>
                <p:cNvPr id="52" name="Rechteck 8">
                  <a:extLst>
                    <a:ext uri="{FF2B5EF4-FFF2-40B4-BE49-F238E27FC236}">
                      <a16:creationId xmlns:a16="http://schemas.microsoft.com/office/drawing/2014/main" id="{9493C45A-67B1-4863-8EBE-40DC569A9D76}"/>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3" name="Rechteck 8">
                  <a:extLst>
                    <a:ext uri="{FF2B5EF4-FFF2-40B4-BE49-F238E27FC236}">
                      <a16:creationId xmlns:a16="http://schemas.microsoft.com/office/drawing/2014/main" id="{F8923306-969F-4D2A-B821-2271B01B76E4}"/>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4" name="Rechteck 8">
                  <a:extLst>
                    <a:ext uri="{FF2B5EF4-FFF2-40B4-BE49-F238E27FC236}">
                      <a16:creationId xmlns:a16="http://schemas.microsoft.com/office/drawing/2014/main" id="{0CB8E656-C899-4C43-9DA7-5E8DE902DB8E}"/>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55" name="그룹 54">
                  <a:extLst>
                    <a:ext uri="{FF2B5EF4-FFF2-40B4-BE49-F238E27FC236}">
                      <a16:creationId xmlns:a16="http://schemas.microsoft.com/office/drawing/2014/main" id="{B9A18C8B-5375-47B8-BD7D-C043AF3794A1}"/>
                    </a:ext>
                  </a:extLst>
                </p:cNvPr>
                <p:cNvGrpSpPr/>
                <p:nvPr/>
              </p:nvGrpSpPr>
              <p:grpSpPr>
                <a:xfrm>
                  <a:off x="5902079" y="3426926"/>
                  <a:ext cx="454458" cy="309198"/>
                  <a:chOff x="5859214" y="3441215"/>
                  <a:chExt cx="454458" cy="309198"/>
                </a:xfrm>
              </p:grpSpPr>
              <p:sp>
                <p:nvSpPr>
                  <p:cNvPr id="60" name="모서리가 둥근 직사각형 142">
                    <a:extLst>
                      <a:ext uri="{FF2B5EF4-FFF2-40B4-BE49-F238E27FC236}">
                        <a16:creationId xmlns:a16="http://schemas.microsoft.com/office/drawing/2014/main" id="{5E0F554C-B619-4CE5-9DB4-5CE061CCA664}"/>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61" name="직사각형 60">
                    <a:extLst>
                      <a:ext uri="{FF2B5EF4-FFF2-40B4-BE49-F238E27FC236}">
                        <a16:creationId xmlns:a16="http://schemas.microsoft.com/office/drawing/2014/main" id="{0924C78A-6A1D-4E4C-9686-BF4BA0789EF6}"/>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tốc</a:t>
                    </a:r>
                    <a:r>
                      <a:rPr kumimoji="1" lang="en-US" altLang="ko-KR" sz="700" kern="0" dirty="0">
                        <a:solidFill>
                          <a:schemeClr val="bg1"/>
                        </a:solidFill>
                        <a:latin typeface="SamsungOne-600" panose="020B0703030303020204"/>
                        <a:ea typeface="SamsungOne-600C" panose="020B0706030303020204" pitchFamily="34" charset="0"/>
                      </a:rPr>
                      <a:t> </a:t>
                    </a:r>
                    <a:r>
                      <a:rPr kumimoji="1" lang="en-US" altLang="ko-KR" sz="700" kern="0" dirty="0" err="1">
                        <a:solidFill>
                          <a:schemeClr val="bg1"/>
                        </a:solidFill>
                        <a:latin typeface="SamsungOne-600" panose="020B0703030303020204"/>
                        <a:ea typeface="SamsungOne-600C" panose="020B0706030303020204" pitchFamily="34" charset="0"/>
                      </a:rPr>
                      <a:t>độ</a:t>
                    </a:r>
                    <a:endParaRPr kumimoji="1" lang="en-US" altLang="ko-KR" sz="700" kern="0" dirty="0">
                      <a:solidFill>
                        <a:schemeClr val="bg1"/>
                      </a:solidFill>
                      <a:latin typeface="SamsungOne-600" panose="020B0703030303020204"/>
                      <a:ea typeface="SamsungOne-600C" panose="020B0706030303020204" pitchFamily="34" charset="0"/>
                    </a:endParaRPr>
                  </a:p>
                </p:txBody>
              </p:sp>
            </p:grpSp>
            <p:grpSp>
              <p:nvGrpSpPr>
                <p:cNvPr id="56" name="그룹 55">
                  <a:extLst>
                    <a:ext uri="{FF2B5EF4-FFF2-40B4-BE49-F238E27FC236}">
                      <a16:creationId xmlns:a16="http://schemas.microsoft.com/office/drawing/2014/main" id="{C2199E59-D89D-4123-8AA4-5E36EBB3AE6C}"/>
                    </a:ext>
                  </a:extLst>
                </p:cNvPr>
                <p:cNvGrpSpPr/>
                <p:nvPr/>
              </p:nvGrpSpPr>
              <p:grpSpPr>
                <a:xfrm>
                  <a:off x="5910850" y="4285167"/>
                  <a:ext cx="454458" cy="309198"/>
                  <a:chOff x="5859214" y="3477732"/>
                  <a:chExt cx="454458" cy="309198"/>
                </a:xfrm>
              </p:grpSpPr>
              <p:sp>
                <p:nvSpPr>
                  <p:cNvPr id="58" name="모서리가 둥근 직사각형 140">
                    <a:extLst>
                      <a:ext uri="{FF2B5EF4-FFF2-40B4-BE49-F238E27FC236}">
                        <a16:creationId xmlns:a16="http://schemas.microsoft.com/office/drawing/2014/main" id="{08237E22-D04A-4560-9633-7364F707BF1F}"/>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59" name="직사각형 58">
                    <a:extLst>
                      <a:ext uri="{FF2B5EF4-FFF2-40B4-BE49-F238E27FC236}">
                        <a16:creationId xmlns:a16="http://schemas.microsoft.com/office/drawing/2014/main" id="{AF620A40-889C-47EC-8322-12AD41C02A40}"/>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err="1">
                        <a:solidFill>
                          <a:schemeClr val="bg1"/>
                        </a:solidFill>
                        <a:latin typeface="SamsungOne-600" panose="020B0703030303020204"/>
                        <a:ea typeface="SamsungOne-600C" panose="020B0706030303020204" pitchFamily="34" charset="0"/>
                      </a:rPr>
                      <a:t>Lớp</a:t>
                    </a:r>
                    <a:r>
                      <a:rPr kumimoji="1" lang="en-US" altLang="ko-KR" sz="700" kern="0" dirty="0">
                        <a:solidFill>
                          <a:schemeClr val="bg1"/>
                        </a:solidFill>
                        <a:latin typeface="SamsungOne-600" panose="020B0703030303020204"/>
                        <a:ea typeface="SamsungOne-600C" panose="020B0706030303020204" pitchFamily="34" charset="0"/>
                      </a:rPr>
                      <a:t> Batch</a:t>
                    </a:r>
                  </a:p>
                </p:txBody>
              </p:sp>
            </p:grpSp>
            <p:cxnSp>
              <p:nvCxnSpPr>
                <p:cNvPr id="57" name="직선 연결선 56">
                  <a:extLst>
                    <a:ext uri="{FF2B5EF4-FFF2-40B4-BE49-F238E27FC236}">
                      <a16:creationId xmlns:a16="http://schemas.microsoft.com/office/drawing/2014/main" id="{336E7125-EF5E-4FFF-AE39-E26F55ADAF96}"/>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11" name="AutoShape 136">
              <a:extLst>
                <a:ext uri="{FF2B5EF4-FFF2-40B4-BE49-F238E27FC236}">
                  <a16:creationId xmlns:a16="http://schemas.microsoft.com/office/drawing/2014/main" id="{5873F830-5D82-45A1-B1CE-5C7F67E6AC25}"/>
                </a:ext>
              </a:extLst>
            </p:cNvPr>
            <p:cNvSpPr>
              <a:spLocks noChangeArrowheads="1"/>
            </p:cNvSpPr>
            <p:nvPr/>
          </p:nvSpPr>
          <p:spPr bwMode="auto">
            <a:xfrm>
              <a:off x="1386618" y="2807426"/>
              <a:ext cx="1330129"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Nhập</a:t>
              </a:r>
              <a:r>
                <a:rPr kumimoji="1" lang="en-US" altLang="ko-KR" sz="984" kern="0" dirty="0">
                  <a:solidFill>
                    <a:srgbClr val="FFFFFF"/>
                  </a:solidFill>
                  <a:latin typeface="SamsungOne 700" panose="020B0803030303020204" pitchFamily="34" charset="0"/>
                  <a:ea typeface="SamsungOne 700" panose="020B0803030303020204" pitchFamily="34" charset="0"/>
                </a:rPr>
                <a:t> Big Data</a:t>
              </a:r>
              <a:endParaRPr kumimoji="1" lang="ko-KR" altLang="en-US" sz="984" kern="0" dirty="0">
                <a:solidFill>
                  <a:srgbClr val="FFFFFF"/>
                </a:solidFill>
                <a:latin typeface="SamsungOne 700" panose="020B0803030303020204" pitchFamily="34" charset="0"/>
                <a:ea typeface="SamsungOne-700C" panose="020B0806030303020204" pitchFamily="34" charset="0"/>
              </a:endParaRPr>
            </a:p>
          </p:txBody>
        </p:sp>
        <p:sp>
          <p:nvSpPr>
            <p:cNvPr id="12" name="AutoShape 136">
              <a:extLst>
                <a:ext uri="{FF2B5EF4-FFF2-40B4-BE49-F238E27FC236}">
                  <a16:creationId xmlns:a16="http://schemas.microsoft.com/office/drawing/2014/main" id="{7F8CC116-5AE1-49BA-AF52-71D60E358E5A}"/>
                </a:ext>
              </a:extLst>
            </p:cNvPr>
            <p:cNvSpPr>
              <a:spLocks noChangeArrowheads="1"/>
            </p:cNvSpPr>
            <p:nvPr/>
          </p:nvSpPr>
          <p:spPr bwMode="auto">
            <a:xfrm>
              <a:off x="3294151" y="280742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marL="0" marR="0" lvl="0" indent="0" algn="ctr" defTabSz="957214" eaLnBrk="1" fontAlgn="ctr" latinLnBrk="1" hangingPunct="1">
                <a:lnSpc>
                  <a:spcPct val="100000"/>
                </a:lnSpc>
                <a:spcBef>
                  <a:spcPct val="0"/>
                </a:spcBef>
                <a:spcAft>
                  <a:spcPct val="0"/>
                </a:spcAft>
                <a:buClrTx/>
                <a:buSzTx/>
                <a:buFontTx/>
                <a:buNone/>
                <a:tabLst/>
                <a:defRPr/>
              </a:pPr>
              <a:r>
                <a:rPr kumimoji="1" lang="en-US" altLang="ko-KR" sz="984" i="0" u="none" strike="noStrike" kern="0" cap="none" spc="0" normalizeH="0" baseline="0" noProof="0" dirty="0" err="1">
                  <a:ln>
                    <a:noFill/>
                  </a:ln>
                  <a:solidFill>
                    <a:srgbClr val="FFFFFF"/>
                  </a:solidFill>
                  <a:effectLst/>
                  <a:uLnTx/>
                  <a:uFillTx/>
                  <a:latin typeface="SamsungOne 700" panose="020B0803030303020204" pitchFamily="34" charset="0"/>
                  <a:ea typeface="SamsungOne 700" panose="020B0803030303020204" pitchFamily="34" charset="0"/>
                </a:rPr>
                <a:t>Tiền</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xử</a:t>
              </a:r>
              <a:r>
                <a:rPr kumimoji="1" lang="en-US" altLang="ko-KR" sz="984" i="0" u="none" strike="noStrike" kern="0" cap="none" spc="0" normalizeH="0" noProof="0" dirty="0">
                  <a:ln>
                    <a:noFill/>
                  </a:ln>
                  <a:solidFill>
                    <a:srgbClr val="FFFFFF"/>
                  </a:solidFill>
                  <a:effectLst/>
                  <a:uLnTx/>
                  <a:uFillTx/>
                  <a:latin typeface="SamsungOne 700" panose="020B0803030303020204" pitchFamily="34" charset="0"/>
                  <a:ea typeface="SamsungOne 700" panose="020B0803030303020204" pitchFamily="34" charset="0"/>
                </a:rPr>
                <a:t> </a:t>
              </a:r>
              <a:r>
                <a:rPr kumimoji="1" lang="en-US" altLang="ko-KR" sz="984" i="0" u="none" strike="noStrike" kern="0" cap="none" spc="0" normalizeH="0" noProof="0" dirty="0" err="1">
                  <a:ln>
                    <a:noFill/>
                  </a:ln>
                  <a:solidFill>
                    <a:srgbClr val="FFFFFF"/>
                  </a:solidFill>
                  <a:effectLst/>
                  <a:uLnTx/>
                  <a:uFillTx/>
                  <a:latin typeface="SamsungOne 700" panose="020B0803030303020204" pitchFamily="34" charset="0"/>
                  <a:ea typeface="SamsungOne 700" panose="020B0803030303020204" pitchFamily="34" charset="0"/>
                </a:rPr>
                <a:t>lý</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3" name="AutoShape 137">
              <a:extLst>
                <a:ext uri="{FF2B5EF4-FFF2-40B4-BE49-F238E27FC236}">
                  <a16:creationId xmlns:a16="http://schemas.microsoft.com/office/drawing/2014/main" id="{FEF03158-7EB6-4F8E-87D3-061555DE7607}"/>
                </a:ext>
              </a:extLst>
            </p:cNvPr>
            <p:cNvSpPr>
              <a:spLocks noChangeArrowheads="1"/>
            </p:cNvSpPr>
            <p:nvPr/>
          </p:nvSpPr>
          <p:spPr bwMode="auto">
            <a:xfrm>
              <a:off x="5195819" y="280742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Phân</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tích</a:t>
              </a:r>
              <a:r>
                <a:rPr kumimoji="1" lang="en-US" altLang="ko-KR" sz="984" kern="0" dirty="0">
                  <a:solidFill>
                    <a:srgbClr val="FFFFFF"/>
                  </a:solidFill>
                  <a:latin typeface="SamsungOne 700" panose="020B0803030303020204" pitchFamily="34" charset="0"/>
                  <a:ea typeface="SamsungOne 700" panose="020B0803030303020204" pitchFamily="34" charset="0"/>
                </a:rPr>
                <a:t> Big Data</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4" name="AutoShape 139">
              <a:extLst>
                <a:ext uri="{FF2B5EF4-FFF2-40B4-BE49-F238E27FC236}">
                  <a16:creationId xmlns:a16="http://schemas.microsoft.com/office/drawing/2014/main" id="{0C5BABC0-BE3B-4D49-961A-B845F06C7DA2}"/>
                </a:ext>
              </a:extLst>
            </p:cNvPr>
            <p:cNvSpPr>
              <a:spLocks noChangeArrowheads="1"/>
            </p:cNvSpPr>
            <p:nvPr/>
          </p:nvSpPr>
          <p:spPr bwMode="auto">
            <a:xfrm>
              <a:off x="7124277" y="280742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Mô</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hình</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hóa</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dữ</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liệu</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học</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máy</a:t>
              </a:r>
              <a:endParaRPr kumimoji="1" lang="ko-KR" altLang="en-US" sz="984" i="0" u="none" strike="noStrike" kern="0" cap="none" spc="0" normalizeH="0" baseline="0" noProof="0" dirty="0">
                <a:ln>
                  <a:noFill/>
                </a:ln>
                <a:solidFill>
                  <a:srgbClr val="FFFFFF"/>
                </a:solidFill>
                <a:effectLst/>
                <a:uLnTx/>
                <a:uFillTx/>
                <a:latin typeface="SamsungOne 700" panose="020B0803030303020204" pitchFamily="34" charset="0"/>
                <a:ea typeface="SamsungOneKorean 400" panose="020B0503030303020204" pitchFamily="50" charset="-127"/>
              </a:endParaRPr>
            </a:p>
          </p:txBody>
        </p:sp>
        <p:sp>
          <p:nvSpPr>
            <p:cNvPr id="15" name="모서리가 둥근 직사각형 183">
              <a:extLst>
                <a:ext uri="{FF2B5EF4-FFF2-40B4-BE49-F238E27FC236}">
                  <a16:creationId xmlns:a16="http://schemas.microsoft.com/office/drawing/2014/main" id="{F9FD2C02-8E1D-4539-AA6B-27B54DCA6280}"/>
                </a:ext>
              </a:extLst>
            </p:cNvPr>
            <p:cNvSpPr/>
            <p:nvPr/>
          </p:nvSpPr>
          <p:spPr>
            <a:xfrm>
              <a:off x="3294151" y="4227398"/>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6" name="그룹 15">
              <a:extLst>
                <a:ext uri="{FF2B5EF4-FFF2-40B4-BE49-F238E27FC236}">
                  <a16:creationId xmlns:a16="http://schemas.microsoft.com/office/drawing/2014/main" id="{7BFD75E0-A350-47DE-AB10-4DAD02593314}"/>
                </a:ext>
              </a:extLst>
            </p:cNvPr>
            <p:cNvGrpSpPr/>
            <p:nvPr/>
          </p:nvGrpSpPr>
          <p:grpSpPr>
            <a:xfrm>
              <a:off x="3403333" y="4528555"/>
              <a:ext cx="1111765" cy="1249677"/>
              <a:chOff x="3493270" y="4193461"/>
              <a:chExt cx="1111765" cy="1249677"/>
            </a:xfrm>
          </p:grpSpPr>
          <p:sp>
            <p:nvSpPr>
              <p:cNvPr id="46" name="Rechteck 7">
                <a:extLst>
                  <a:ext uri="{FF2B5EF4-FFF2-40B4-BE49-F238E27FC236}">
                    <a16:creationId xmlns:a16="http://schemas.microsoft.com/office/drawing/2014/main" id="{CC6F7186-D3C7-42C0-A9AD-D2B99F55CF79}"/>
                  </a:ext>
                </a:extLst>
              </p:cNvPr>
              <p:cNvSpPr/>
              <p:nvPr/>
            </p:nvSpPr>
            <p:spPr>
              <a:xfrm>
                <a:off x="3493270" y="5199691"/>
                <a:ext cx="1111765" cy="24344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7" name="Rechteck 7">
                <a:extLst>
                  <a:ext uri="{FF2B5EF4-FFF2-40B4-BE49-F238E27FC236}">
                    <a16:creationId xmlns:a16="http://schemas.microsoft.com/office/drawing/2014/main" id="{067A9702-3004-446B-9130-E10638D74BE2}"/>
                  </a:ext>
                </a:extLst>
              </p:cNvPr>
              <p:cNvSpPr/>
              <p:nvPr/>
            </p:nvSpPr>
            <p:spPr>
              <a:xfrm>
                <a:off x="3493270" y="4865939"/>
                <a:ext cx="1111765" cy="24344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8" name="Rechteck 7">
                <a:extLst>
                  <a:ext uri="{FF2B5EF4-FFF2-40B4-BE49-F238E27FC236}">
                    <a16:creationId xmlns:a16="http://schemas.microsoft.com/office/drawing/2014/main" id="{9F5A95E8-DD7B-45C3-803F-7F37A56024D6}"/>
                  </a:ext>
                </a:extLst>
              </p:cNvPr>
              <p:cNvSpPr/>
              <p:nvPr/>
            </p:nvSpPr>
            <p:spPr>
              <a:xfrm>
                <a:off x="3493270" y="4193461"/>
                <a:ext cx="1111765" cy="24873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49" name="Rechteck 7">
                <a:extLst>
                  <a:ext uri="{FF2B5EF4-FFF2-40B4-BE49-F238E27FC236}">
                    <a16:creationId xmlns:a16="http://schemas.microsoft.com/office/drawing/2014/main" id="{C9BF6ABA-6E42-4DAC-A346-A596105B4850}"/>
                  </a:ext>
                </a:extLst>
              </p:cNvPr>
              <p:cNvSpPr/>
              <p:nvPr/>
            </p:nvSpPr>
            <p:spPr>
              <a:xfrm>
                <a:off x="3493270" y="4529953"/>
                <a:ext cx="1111765" cy="24873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nvGrpSpPr>
            <p:cNvPr id="17" name="그룹 16">
              <a:extLst>
                <a:ext uri="{FF2B5EF4-FFF2-40B4-BE49-F238E27FC236}">
                  <a16:creationId xmlns:a16="http://schemas.microsoft.com/office/drawing/2014/main" id="{E65F1B82-4DAF-4D8E-914D-A4D5B71F34B6}"/>
                </a:ext>
              </a:extLst>
            </p:cNvPr>
            <p:cNvGrpSpPr/>
            <p:nvPr/>
          </p:nvGrpSpPr>
          <p:grpSpPr>
            <a:xfrm>
              <a:off x="5204363" y="4227398"/>
              <a:ext cx="1330129" cy="1851990"/>
              <a:chOff x="5355475" y="3980310"/>
              <a:chExt cx="1330129" cy="1851990"/>
            </a:xfrm>
          </p:grpSpPr>
          <p:sp>
            <p:nvSpPr>
              <p:cNvPr id="36" name="모서리가 둥근 직사각형 202">
                <a:extLst>
                  <a:ext uri="{FF2B5EF4-FFF2-40B4-BE49-F238E27FC236}">
                    <a16:creationId xmlns:a16="http://schemas.microsoft.com/office/drawing/2014/main" id="{8F3FE6CA-A418-4F1A-9481-B6717D605E3E}"/>
                  </a:ext>
                </a:extLst>
              </p:cNvPr>
              <p:cNvSpPr/>
              <p:nvPr/>
            </p:nvSpPr>
            <p:spPr>
              <a:xfrm>
                <a:off x="5355475" y="3980310"/>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7" name="그룹 36">
                <a:extLst>
                  <a:ext uri="{FF2B5EF4-FFF2-40B4-BE49-F238E27FC236}">
                    <a16:creationId xmlns:a16="http://schemas.microsoft.com/office/drawing/2014/main" id="{6651A795-1886-4703-8409-DFA971CB2773}"/>
                  </a:ext>
                </a:extLst>
              </p:cNvPr>
              <p:cNvGrpSpPr/>
              <p:nvPr/>
            </p:nvGrpSpPr>
            <p:grpSpPr>
              <a:xfrm>
                <a:off x="5445433" y="4093888"/>
                <a:ext cx="1169262" cy="1661136"/>
                <a:chOff x="7483603" y="4160951"/>
                <a:chExt cx="1169262" cy="1998751"/>
              </a:xfrm>
            </p:grpSpPr>
            <p:sp>
              <p:nvSpPr>
                <p:cNvPr id="38" name="Rounded Rectangle 158">
                  <a:extLst>
                    <a:ext uri="{FF2B5EF4-FFF2-40B4-BE49-F238E27FC236}">
                      <a16:creationId xmlns:a16="http://schemas.microsoft.com/office/drawing/2014/main" id="{F43E354A-02F4-438B-8EC1-5A9C82909CCF}"/>
                    </a:ext>
                  </a:extLst>
                </p:cNvPr>
                <p:cNvSpPr/>
                <p:nvPr/>
              </p:nvSpPr>
              <p:spPr>
                <a:xfrm>
                  <a:off x="7666089" y="6003663"/>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39" name="Rounded Rectangle 156">
                  <a:extLst>
                    <a:ext uri="{FF2B5EF4-FFF2-40B4-BE49-F238E27FC236}">
                      <a16:creationId xmlns:a16="http://schemas.microsoft.com/office/drawing/2014/main" id="{A8CDF516-D6AF-4C79-90C3-3175C4DCCF88}"/>
                    </a:ext>
                  </a:extLst>
                </p:cNvPr>
                <p:cNvSpPr/>
                <p:nvPr/>
              </p:nvSpPr>
              <p:spPr>
                <a:xfrm>
                  <a:off x="7629499" y="4668367"/>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40" name="직선 연결선 39">
                  <a:extLst>
                    <a:ext uri="{FF2B5EF4-FFF2-40B4-BE49-F238E27FC236}">
                      <a16:creationId xmlns:a16="http://schemas.microsoft.com/office/drawing/2014/main" id="{24CE2FD4-B652-4BDD-95B1-8A82478579F5}"/>
                    </a:ext>
                  </a:extLst>
                </p:cNvPr>
                <p:cNvCxnSpPr/>
                <p:nvPr/>
              </p:nvCxnSpPr>
              <p:spPr>
                <a:xfrm>
                  <a:off x="7483603" y="4985009"/>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F60ED52F-CB26-4C85-A90E-45D689312E76}"/>
                    </a:ext>
                  </a:extLst>
                </p:cNvPr>
                <p:cNvCxnSpPr>
                  <a:stCxn id="38" idx="0"/>
                  <a:endCxn id="39" idx="2"/>
                </p:cNvCxnSpPr>
                <p:nvPr/>
              </p:nvCxnSpPr>
              <p:spPr>
                <a:xfrm flipV="1">
                  <a:off x="8055499" y="4824406"/>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42" name="그룹 41">
                  <a:extLst>
                    <a:ext uri="{FF2B5EF4-FFF2-40B4-BE49-F238E27FC236}">
                      <a16:creationId xmlns:a16="http://schemas.microsoft.com/office/drawing/2014/main" id="{64EAA783-E8EF-4570-8082-BEC384957160}"/>
                    </a:ext>
                  </a:extLst>
                </p:cNvPr>
                <p:cNvGrpSpPr/>
                <p:nvPr/>
              </p:nvGrpSpPr>
              <p:grpSpPr>
                <a:xfrm>
                  <a:off x="7496232" y="4160951"/>
                  <a:ext cx="1118533" cy="1701785"/>
                  <a:chOff x="8798366" y="3438875"/>
                  <a:chExt cx="1118533" cy="1701785"/>
                </a:xfrm>
                <a:solidFill>
                  <a:srgbClr val="E9F2FC"/>
                </a:solidFill>
              </p:grpSpPr>
              <p:sp>
                <p:nvSpPr>
                  <p:cNvPr id="43" name="Rechteck 7">
                    <a:extLst>
                      <a:ext uri="{FF2B5EF4-FFF2-40B4-BE49-F238E27FC236}">
                        <a16:creationId xmlns:a16="http://schemas.microsoft.com/office/drawing/2014/main" id="{86D7A5E2-FCC2-421C-9165-55CDA487FE76}"/>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44" name="Rechteck 7">
                    <a:extLst>
                      <a:ext uri="{FF2B5EF4-FFF2-40B4-BE49-F238E27FC236}">
                        <a16:creationId xmlns:a16="http://schemas.microsoft.com/office/drawing/2014/main" id="{A302EA03-5E24-40AE-86B3-C6B7C87FA5DB}"/>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45" name="Rechteck 7">
                    <a:extLst>
                      <a:ext uri="{FF2B5EF4-FFF2-40B4-BE49-F238E27FC236}">
                        <a16:creationId xmlns:a16="http://schemas.microsoft.com/office/drawing/2014/main" id="{D769BCE1-21CB-44D8-B877-5FE81BDFB401}"/>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grpSp>
          <p:nvGrpSpPr>
            <p:cNvPr id="18" name="그룹 17">
              <a:extLst>
                <a:ext uri="{FF2B5EF4-FFF2-40B4-BE49-F238E27FC236}">
                  <a16:creationId xmlns:a16="http://schemas.microsoft.com/office/drawing/2014/main" id="{7DD18CB2-6607-45AB-A871-6C1502609B5C}"/>
                </a:ext>
              </a:extLst>
            </p:cNvPr>
            <p:cNvGrpSpPr/>
            <p:nvPr/>
          </p:nvGrpSpPr>
          <p:grpSpPr>
            <a:xfrm>
              <a:off x="7124277" y="4227398"/>
              <a:ext cx="1330129" cy="1851990"/>
              <a:chOff x="7347458" y="3993701"/>
              <a:chExt cx="1330129" cy="1851990"/>
            </a:xfrm>
          </p:grpSpPr>
          <p:sp>
            <p:nvSpPr>
              <p:cNvPr id="31" name="모서리가 둥근 직사각형 203">
                <a:extLst>
                  <a:ext uri="{FF2B5EF4-FFF2-40B4-BE49-F238E27FC236}">
                    <a16:creationId xmlns:a16="http://schemas.microsoft.com/office/drawing/2014/main" id="{B4C90498-3680-45CD-AEB8-49B5777E899E}"/>
                  </a:ext>
                </a:extLst>
              </p:cNvPr>
              <p:cNvSpPr/>
              <p:nvPr/>
            </p:nvSpPr>
            <p:spPr>
              <a:xfrm>
                <a:off x="7347458" y="3993701"/>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2" name="그룹 31">
                <a:extLst>
                  <a:ext uri="{FF2B5EF4-FFF2-40B4-BE49-F238E27FC236}">
                    <a16:creationId xmlns:a16="http://schemas.microsoft.com/office/drawing/2014/main" id="{67B8C5D3-A3FC-492C-B87B-D3BFEF653A45}"/>
                  </a:ext>
                </a:extLst>
              </p:cNvPr>
              <p:cNvGrpSpPr/>
              <p:nvPr/>
            </p:nvGrpSpPr>
            <p:grpSpPr>
              <a:xfrm>
                <a:off x="7408195" y="4436931"/>
                <a:ext cx="1208654" cy="965531"/>
                <a:chOff x="7408195" y="4385072"/>
                <a:chExt cx="1208654" cy="965531"/>
              </a:xfrm>
            </p:grpSpPr>
            <p:sp>
              <p:nvSpPr>
                <p:cNvPr id="33" name="Rechteck 7">
                  <a:extLst>
                    <a:ext uri="{FF2B5EF4-FFF2-40B4-BE49-F238E27FC236}">
                      <a16:creationId xmlns:a16="http://schemas.microsoft.com/office/drawing/2014/main" id="{FB517EC9-45C5-4D9A-87D9-C15D4F07A180}"/>
                    </a:ext>
                  </a:extLst>
                </p:cNvPr>
                <p:cNvSpPr/>
                <p:nvPr/>
              </p:nvSpPr>
              <p:spPr>
                <a:xfrm>
                  <a:off x="7408195" y="5137155"/>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34" name="Rechteck 7">
                  <a:extLst>
                    <a:ext uri="{FF2B5EF4-FFF2-40B4-BE49-F238E27FC236}">
                      <a16:creationId xmlns:a16="http://schemas.microsoft.com/office/drawing/2014/main" id="{2835C992-AF42-4723-A5CC-C10953BED89E}"/>
                    </a:ext>
                  </a:extLst>
                </p:cNvPr>
                <p:cNvSpPr/>
                <p:nvPr/>
              </p:nvSpPr>
              <p:spPr>
                <a:xfrm>
                  <a:off x="7408195" y="4758736"/>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5" name="Rechteck 7">
                  <a:extLst>
                    <a:ext uri="{FF2B5EF4-FFF2-40B4-BE49-F238E27FC236}">
                      <a16:creationId xmlns:a16="http://schemas.microsoft.com/office/drawing/2014/main" id="{FC077C70-EDA6-4D3F-858E-632B45221DA8}"/>
                    </a:ext>
                  </a:extLst>
                </p:cNvPr>
                <p:cNvSpPr/>
                <p:nvPr/>
              </p:nvSpPr>
              <p:spPr>
                <a:xfrm>
                  <a:off x="7408195" y="4385072"/>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grpSp>
          <p:nvGrpSpPr>
            <p:cNvPr id="19" name="그룹 18">
              <a:extLst>
                <a:ext uri="{FF2B5EF4-FFF2-40B4-BE49-F238E27FC236}">
                  <a16:creationId xmlns:a16="http://schemas.microsoft.com/office/drawing/2014/main" id="{450F0881-6D1E-46F1-89F5-14BB566D20C6}"/>
                </a:ext>
              </a:extLst>
            </p:cNvPr>
            <p:cNvGrpSpPr/>
            <p:nvPr/>
          </p:nvGrpSpPr>
          <p:grpSpPr>
            <a:xfrm>
              <a:off x="2010957" y="3285268"/>
              <a:ext cx="81450" cy="808718"/>
              <a:chOff x="1975950" y="3254460"/>
              <a:chExt cx="81450" cy="808718"/>
            </a:xfrm>
          </p:grpSpPr>
          <p:sp>
            <p:nvSpPr>
              <p:cNvPr id="29" name="타원 28">
                <a:extLst>
                  <a:ext uri="{FF2B5EF4-FFF2-40B4-BE49-F238E27FC236}">
                    <a16:creationId xmlns:a16="http://schemas.microsoft.com/office/drawing/2014/main" id="{6BE33CCA-8B5B-4523-9A7F-8867DFC3DCE0}"/>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0" name="타원 29">
                <a:extLst>
                  <a:ext uri="{FF2B5EF4-FFF2-40B4-BE49-F238E27FC236}">
                    <a16:creationId xmlns:a16="http://schemas.microsoft.com/office/drawing/2014/main" id="{B3D8A599-1C67-4499-9133-7EE19BC225FA}"/>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0" name="그룹 19">
              <a:extLst>
                <a:ext uri="{FF2B5EF4-FFF2-40B4-BE49-F238E27FC236}">
                  <a16:creationId xmlns:a16="http://schemas.microsoft.com/office/drawing/2014/main" id="{35955A97-7EA7-461F-906C-19E4AED6CA2E}"/>
                </a:ext>
              </a:extLst>
            </p:cNvPr>
            <p:cNvGrpSpPr/>
            <p:nvPr/>
          </p:nvGrpSpPr>
          <p:grpSpPr>
            <a:xfrm>
              <a:off x="3918490" y="3285268"/>
              <a:ext cx="81450" cy="808718"/>
              <a:chOff x="1975950" y="3254460"/>
              <a:chExt cx="81450" cy="808718"/>
            </a:xfrm>
          </p:grpSpPr>
          <p:sp>
            <p:nvSpPr>
              <p:cNvPr id="27" name="타원 26">
                <a:extLst>
                  <a:ext uri="{FF2B5EF4-FFF2-40B4-BE49-F238E27FC236}">
                    <a16:creationId xmlns:a16="http://schemas.microsoft.com/office/drawing/2014/main" id="{97E90918-FF73-4B8F-B18F-82D0CB2E3AE4}"/>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타원 27">
                <a:extLst>
                  <a:ext uri="{FF2B5EF4-FFF2-40B4-BE49-F238E27FC236}">
                    <a16:creationId xmlns:a16="http://schemas.microsoft.com/office/drawing/2014/main" id="{C508C877-CF24-4148-92A1-37226DA5DA7F}"/>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3E58B46F-BD87-47F2-96CE-FD13841C42DA}"/>
                </a:ext>
              </a:extLst>
            </p:cNvPr>
            <p:cNvGrpSpPr/>
            <p:nvPr/>
          </p:nvGrpSpPr>
          <p:grpSpPr>
            <a:xfrm>
              <a:off x="5828702" y="3285268"/>
              <a:ext cx="81450" cy="808718"/>
              <a:chOff x="1975950" y="3254460"/>
              <a:chExt cx="81450" cy="808718"/>
            </a:xfrm>
          </p:grpSpPr>
          <p:sp>
            <p:nvSpPr>
              <p:cNvPr id="25" name="타원 24">
                <a:extLst>
                  <a:ext uri="{FF2B5EF4-FFF2-40B4-BE49-F238E27FC236}">
                    <a16:creationId xmlns:a16="http://schemas.microsoft.com/office/drawing/2014/main" id="{637F08E8-25DD-4CB6-9308-BDECA4CB8346}"/>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타원 25">
                <a:extLst>
                  <a:ext uri="{FF2B5EF4-FFF2-40B4-BE49-F238E27FC236}">
                    <a16:creationId xmlns:a16="http://schemas.microsoft.com/office/drawing/2014/main" id="{CEEA5995-2B8D-4B8B-ABC5-3CFE31FEFEEA}"/>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2" name="그룹 21">
              <a:extLst>
                <a:ext uri="{FF2B5EF4-FFF2-40B4-BE49-F238E27FC236}">
                  <a16:creationId xmlns:a16="http://schemas.microsoft.com/office/drawing/2014/main" id="{AA26692D-7A24-4686-874E-757B4CF3981B}"/>
                </a:ext>
              </a:extLst>
            </p:cNvPr>
            <p:cNvGrpSpPr/>
            <p:nvPr/>
          </p:nvGrpSpPr>
          <p:grpSpPr>
            <a:xfrm>
              <a:off x="7748616" y="3285268"/>
              <a:ext cx="81450" cy="808718"/>
              <a:chOff x="1975950" y="3254460"/>
              <a:chExt cx="81450" cy="808718"/>
            </a:xfrm>
          </p:grpSpPr>
          <p:sp>
            <p:nvSpPr>
              <p:cNvPr id="23" name="타원 22">
                <a:extLst>
                  <a:ext uri="{FF2B5EF4-FFF2-40B4-BE49-F238E27FC236}">
                    <a16:creationId xmlns:a16="http://schemas.microsoft.com/office/drawing/2014/main" id="{8AC61445-973B-4353-BE7B-AB2F596F2BE6}"/>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타원 23">
                <a:extLst>
                  <a:ext uri="{FF2B5EF4-FFF2-40B4-BE49-F238E27FC236}">
                    <a16:creationId xmlns:a16="http://schemas.microsoft.com/office/drawing/2014/main" id="{5A6F9928-B45B-4CC4-8080-2F49065973E9}"/>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spTree>
    <p:extLst>
      <p:ext uri="{BB962C8B-B14F-4D97-AF65-F5344CB8AC3E}">
        <p14:creationId xmlns:p14="http://schemas.microsoft.com/office/powerpoint/2010/main" val="32901464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8FDB500-B9FC-4CAF-8B74-AFBAA6EF8544}"/>
              </a:ext>
            </a:extLst>
          </p:cNvPr>
          <p:cNvSpPr>
            <a:spLocks noGrp="1"/>
          </p:cNvSpPr>
          <p:nvPr>
            <p:ph type="body" sz="quarter" idx="10"/>
          </p:nvPr>
        </p:nvSpPr>
        <p:spPr/>
        <p:txBody>
          <a:bodyPr/>
          <a:lstStyle/>
          <a:p>
            <a:r>
              <a:rPr lang="vi-VN" altLang="ko-KR" dirty="0">
                <a:ea typeface="SamsungOneKorean 400" panose="020B0503030303020204" pitchFamily="50" charset="-127"/>
              </a:rPr>
              <a:t>2.2. Tổng quan về đường ống Big Data</a:t>
            </a:r>
            <a:endParaRPr lang="en-US" altLang="ko-KR"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1C42DCF6-53C0-4EED-BC34-1F50E6365763}"/>
              </a:ext>
            </a:extLst>
          </p:cNvPr>
          <p:cNvSpPr>
            <a:spLocks noGrp="1"/>
          </p:cNvSpPr>
          <p:nvPr>
            <p:ph type="body" sz="quarter" idx="11"/>
          </p:nvPr>
        </p:nvSpPr>
        <p:spPr/>
        <p:txBody>
          <a:bodyPr/>
          <a:lstStyle/>
          <a:p>
            <a:r>
              <a:rPr lang="en-US" altLang="ko-KR" dirty="0" err="1">
                <a:ea typeface="SamsungOneKorean 400" panose="020B0503030303020204" pitchFamily="50" charset="-127"/>
              </a:rPr>
              <a:t>Câu</a:t>
            </a:r>
            <a:r>
              <a:rPr lang="en-US" altLang="ko-KR" dirty="0">
                <a:ea typeface="SamsungOneKorean 400" panose="020B0503030303020204" pitchFamily="50" charset="-127"/>
              </a:rPr>
              <a:t> </a:t>
            </a:r>
            <a:r>
              <a:rPr lang="en-US" altLang="ko-KR" dirty="0" err="1">
                <a:ea typeface="SamsungOneKorean 400" panose="020B0503030303020204" pitchFamily="50" charset="-127"/>
              </a:rPr>
              <a:t>hỏi</a:t>
            </a:r>
            <a:r>
              <a:rPr lang="en-US" altLang="ko-KR" dirty="0">
                <a:ea typeface="SamsungOneKorean 400" panose="020B0503030303020204" pitchFamily="50" charset="-127"/>
              </a:rPr>
              <a:t> </a:t>
            </a:r>
            <a:r>
              <a:rPr lang="en-US" altLang="ko-KR" dirty="0" err="1">
                <a:ea typeface="SamsungOneKorean 400" panose="020B0503030303020204" pitchFamily="50" charset="-127"/>
              </a:rPr>
              <a:t>ôn</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DFBEF7EA-56F9-40A2-8E26-97E660FC02E9}"/>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02</a:t>
            </a:r>
          </a:p>
          <a:p>
            <a:endParaRPr lang="ko-KR" altLang="en-US" dirty="0">
              <a:ea typeface="SamsungOneKorean 400" panose="020B0503030303020204" pitchFamily="50" charset="-127"/>
            </a:endParaRPr>
          </a:p>
        </p:txBody>
      </p:sp>
      <p:sp>
        <p:nvSpPr>
          <p:cNvPr id="67" name="텍스트 개체 틀 2">
            <a:extLst>
              <a:ext uri="{FF2B5EF4-FFF2-40B4-BE49-F238E27FC236}">
                <a16:creationId xmlns:a16="http://schemas.microsoft.com/office/drawing/2014/main" id="{54504F57-E737-4A3F-8E55-ED6EB9544CBA}"/>
              </a:ext>
            </a:extLst>
          </p:cNvPr>
          <p:cNvSpPr>
            <a:spLocks noGrp="1"/>
          </p:cNvSpPr>
          <p:nvPr>
            <p:ph type="body" sz="quarter" idx="15"/>
          </p:nvPr>
        </p:nvSpPr>
        <p:spPr/>
        <p:txBody>
          <a:bodyPr/>
          <a:lstStyle/>
          <a:p>
            <a:pPr marL="0" indent="0">
              <a:buNone/>
            </a:pPr>
            <a:r>
              <a:rPr lang="vi-VN" altLang="ko-KR" sz="1600" dirty="0"/>
              <a:t>3. Kết nối các công cụ tương ứng với đường dẫn </a:t>
            </a:r>
            <a:r>
              <a:rPr lang="en-US" altLang="ko-KR" sz="1600" dirty="0"/>
              <a:t>Big Data </a:t>
            </a:r>
            <a:r>
              <a:rPr lang="vi-VN" altLang="ko-KR" sz="1600" dirty="0"/>
              <a:t>bên dưới</a:t>
            </a:r>
            <a:endParaRPr lang="ko-KR" altLang="en-US" sz="1600" dirty="0"/>
          </a:p>
        </p:txBody>
      </p:sp>
      <p:grpSp>
        <p:nvGrpSpPr>
          <p:cNvPr id="8" name="그룹 7">
            <a:extLst>
              <a:ext uri="{FF2B5EF4-FFF2-40B4-BE49-F238E27FC236}">
                <a16:creationId xmlns:a16="http://schemas.microsoft.com/office/drawing/2014/main" id="{D5442C01-23A7-4ACE-B330-9B64093BD5F6}"/>
              </a:ext>
            </a:extLst>
          </p:cNvPr>
          <p:cNvGrpSpPr/>
          <p:nvPr/>
        </p:nvGrpSpPr>
        <p:grpSpPr>
          <a:xfrm>
            <a:off x="1386618" y="2807426"/>
            <a:ext cx="7067788" cy="3271962"/>
            <a:chOff x="1386618" y="2807426"/>
            <a:chExt cx="7067788" cy="3271962"/>
          </a:xfrm>
        </p:grpSpPr>
        <p:grpSp>
          <p:nvGrpSpPr>
            <p:cNvPr id="9" name="그룹 8">
              <a:extLst>
                <a:ext uri="{FF2B5EF4-FFF2-40B4-BE49-F238E27FC236}">
                  <a16:creationId xmlns:a16="http://schemas.microsoft.com/office/drawing/2014/main" id="{A19FE191-BB83-483F-9E55-5121C047BD86}"/>
                </a:ext>
              </a:extLst>
            </p:cNvPr>
            <p:cNvGrpSpPr/>
            <p:nvPr/>
          </p:nvGrpSpPr>
          <p:grpSpPr>
            <a:xfrm>
              <a:off x="1386618" y="4227398"/>
              <a:ext cx="1330129" cy="1851990"/>
              <a:chOff x="5881383" y="3055434"/>
              <a:chExt cx="1330129" cy="1851990"/>
            </a:xfrm>
          </p:grpSpPr>
          <p:sp>
            <p:nvSpPr>
              <p:cNvPr id="49" name="모서리가 둥근 직사각형 93">
                <a:extLst>
                  <a:ext uri="{FF2B5EF4-FFF2-40B4-BE49-F238E27FC236}">
                    <a16:creationId xmlns:a16="http://schemas.microsoft.com/office/drawing/2014/main" id="{A1ADFE48-3098-434D-BDCD-8B2F62FB218D}"/>
                  </a:ext>
                </a:extLst>
              </p:cNvPr>
              <p:cNvSpPr/>
              <p:nvPr/>
            </p:nvSpPr>
            <p:spPr>
              <a:xfrm>
                <a:off x="5881383" y="3055434"/>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0" name="그룹 49">
                <a:extLst>
                  <a:ext uri="{FF2B5EF4-FFF2-40B4-BE49-F238E27FC236}">
                    <a16:creationId xmlns:a16="http://schemas.microsoft.com/office/drawing/2014/main" id="{04D3574B-C0CA-40F6-98E6-E3BF587529A4}"/>
                  </a:ext>
                </a:extLst>
              </p:cNvPr>
              <p:cNvGrpSpPr/>
              <p:nvPr/>
            </p:nvGrpSpPr>
            <p:grpSpPr>
              <a:xfrm>
                <a:off x="5902079" y="3226862"/>
                <a:ext cx="1236802" cy="1523457"/>
                <a:chOff x="5902079" y="3366562"/>
                <a:chExt cx="1236802" cy="1523457"/>
              </a:xfrm>
            </p:grpSpPr>
            <p:sp>
              <p:nvSpPr>
                <p:cNvPr id="51" name="Rechteck 8">
                  <a:extLst>
                    <a:ext uri="{FF2B5EF4-FFF2-40B4-BE49-F238E27FC236}">
                      <a16:creationId xmlns:a16="http://schemas.microsoft.com/office/drawing/2014/main" id="{3862C7CE-7317-40B9-AA3B-6CCADB2E3958}"/>
                    </a:ext>
                  </a:extLst>
                </p:cNvPr>
                <p:cNvSpPr/>
                <p:nvPr/>
              </p:nvSpPr>
              <p:spPr>
                <a:xfrm>
                  <a:off x="6349532" y="3366562"/>
                  <a:ext cx="785843"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Real-time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Streaming</a:t>
                  </a: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2" name="Rechteck 8">
                  <a:extLst>
                    <a:ext uri="{FF2B5EF4-FFF2-40B4-BE49-F238E27FC236}">
                      <a16:creationId xmlns:a16="http://schemas.microsoft.com/office/drawing/2014/main" id="{2D105561-3C19-49EE-808A-46DA8E461F97}"/>
                    </a:ext>
                  </a:extLst>
                </p:cNvPr>
                <p:cNvSpPr/>
                <p:nvPr/>
              </p:nvSpPr>
              <p:spPr>
                <a:xfrm>
                  <a:off x="6352917" y="4032917"/>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Batch Mode</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(HIVE, </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SQL )</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53" name="Rechteck 8">
                  <a:extLst>
                    <a:ext uri="{FF2B5EF4-FFF2-40B4-BE49-F238E27FC236}">
                      <a16:creationId xmlns:a16="http://schemas.microsoft.com/office/drawing/2014/main" id="{3B5D882D-654A-491F-A13A-3809A0DBD7BF}"/>
                    </a:ext>
                  </a:extLst>
                </p:cNvPr>
                <p:cNvSpPr/>
                <p:nvPr/>
              </p:nvSpPr>
              <p:spPr>
                <a:xfrm>
                  <a:off x="6352302" y="4479052"/>
                  <a:ext cx="785964" cy="41096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en-US" altLang="ko-KR"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Interactive Query</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en-US"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(Impala)</a:t>
                  </a:r>
                  <a:endParaRPr kumimoji="1" lang="de-DE" sz="9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grpSp>
              <p:nvGrpSpPr>
                <p:cNvPr id="54" name="그룹 53">
                  <a:extLst>
                    <a:ext uri="{FF2B5EF4-FFF2-40B4-BE49-F238E27FC236}">
                      <a16:creationId xmlns:a16="http://schemas.microsoft.com/office/drawing/2014/main" id="{A14CA5D7-906B-4683-8ACF-7C434537685C}"/>
                    </a:ext>
                  </a:extLst>
                </p:cNvPr>
                <p:cNvGrpSpPr/>
                <p:nvPr/>
              </p:nvGrpSpPr>
              <p:grpSpPr>
                <a:xfrm>
                  <a:off x="5902079" y="3426926"/>
                  <a:ext cx="454458" cy="309198"/>
                  <a:chOff x="5859214" y="3441215"/>
                  <a:chExt cx="454458" cy="309198"/>
                </a:xfrm>
              </p:grpSpPr>
              <p:sp>
                <p:nvSpPr>
                  <p:cNvPr id="59" name="모서리가 둥근 직사각형 103">
                    <a:extLst>
                      <a:ext uri="{FF2B5EF4-FFF2-40B4-BE49-F238E27FC236}">
                        <a16:creationId xmlns:a16="http://schemas.microsoft.com/office/drawing/2014/main" id="{4AE54DB0-D4BE-4B46-BAC2-C65B7226C35A}"/>
                      </a:ext>
                    </a:extLst>
                  </p:cNvPr>
                  <p:cNvSpPr/>
                  <p:nvPr/>
                </p:nvSpPr>
                <p:spPr>
                  <a:xfrm>
                    <a:off x="5914477" y="3441215"/>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60" name="직사각형 59">
                    <a:extLst>
                      <a:ext uri="{FF2B5EF4-FFF2-40B4-BE49-F238E27FC236}">
                        <a16:creationId xmlns:a16="http://schemas.microsoft.com/office/drawing/2014/main" id="{CBF06E4D-CAFF-4D2E-800D-4FEC5F261DA0}"/>
                      </a:ext>
                    </a:extLst>
                  </p:cNvPr>
                  <p:cNvSpPr/>
                  <p:nvPr/>
                </p:nvSpPr>
                <p:spPr>
                  <a:xfrm>
                    <a:off x="5859214" y="3442636"/>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Speed</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grpSp>
              <p:nvGrpSpPr>
                <p:cNvPr id="55" name="그룹 54">
                  <a:extLst>
                    <a:ext uri="{FF2B5EF4-FFF2-40B4-BE49-F238E27FC236}">
                      <a16:creationId xmlns:a16="http://schemas.microsoft.com/office/drawing/2014/main" id="{24D70F38-9D96-4997-9A13-28C7AF3692A9}"/>
                    </a:ext>
                  </a:extLst>
                </p:cNvPr>
                <p:cNvGrpSpPr/>
                <p:nvPr/>
              </p:nvGrpSpPr>
              <p:grpSpPr>
                <a:xfrm>
                  <a:off x="5910850" y="4285167"/>
                  <a:ext cx="454458" cy="309198"/>
                  <a:chOff x="5859214" y="3477732"/>
                  <a:chExt cx="454458" cy="309198"/>
                </a:xfrm>
              </p:grpSpPr>
              <p:sp>
                <p:nvSpPr>
                  <p:cNvPr id="57" name="모서리가 둥근 직사각형 101">
                    <a:extLst>
                      <a:ext uri="{FF2B5EF4-FFF2-40B4-BE49-F238E27FC236}">
                        <a16:creationId xmlns:a16="http://schemas.microsoft.com/office/drawing/2014/main" id="{AC585368-815C-47D4-8C58-01D718904C0A}"/>
                      </a:ext>
                    </a:extLst>
                  </p:cNvPr>
                  <p:cNvSpPr/>
                  <p:nvPr/>
                </p:nvSpPr>
                <p:spPr>
                  <a:xfrm>
                    <a:off x="5914477" y="3477732"/>
                    <a:ext cx="343683" cy="290580"/>
                  </a:xfrm>
                  <a:prstGeom prst="roundRect">
                    <a:avLst>
                      <a:gd name="adj" fmla="val 22535"/>
                    </a:avLst>
                  </a:prstGeom>
                  <a:solidFill>
                    <a:srgbClr val="3B8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fontAlgn="base" latinLnBrk="1">
                      <a:spcBef>
                        <a:spcPct val="0"/>
                      </a:spcBef>
                      <a:spcAft>
                        <a:spcPct val="0"/>
                      </a:spcAft>
                      <a:defRPr/>
                    </a:pPr>
                    <a:endParaRPr kumimoji="1" lang="en-US" altLang="ko-KR" sz="700" kern="0" dirty="0">
                      <a:solidFill>
                        <a:srgbClr val="1F45BC"/>
                      </a:solidFill>
                      <a:latin typeface="SamsungOne-600" panose="020B0703030303020204"/>
                      <a:ea typeface="SamsungOne-600C" panose="020B0706030303020204" pitchFamily="34" charset="0"/>
                    </a:endParaRPr>
                  </a:p>
                </p:txBody>
              </p:sp>
              <p:sp>
                <p:nvSpPr>
                  <p:cNvPr id="58" name="직사각형 57">
                    <a:extLst>
                      <a:ext uri="{FF2B5EF4-FFF2-40B4-BE49-F238E27FC236}">
                        <a16:creationId xmlns:a16="http://schemas.microsoft.com/office/drawing/2014/main" id="{C66D6560-AF2B-4EA2-BDBD-6DBC8C5A6C65}"/>
                      </a:ext>
                    </a:extLst>
                  </p:cNvPr>
                  <p:cNvSpPr/>
                  <p:nvPr/>
                </p:nvSpPr>
                <p:spPr>
                  <a:xfrm>
                    <a:off x="5859214" y="3479153"/>
                    <a:ext cx="454458" cy="307777"/>
                  </a:xfrm>
                  <a:prstGeom prst="rect">
                    <a:avLst/>
                  </a:prstGeom>
                </p:spPr>
                <p:txBody>
                  <a:bodyPr wrap="square">
                    <a:spAutoFit/>
                  </a:bodyPr>
                  <a:lstStyle/>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Batch</a:t>
                    </a:r>
                  </a:p>
                  <a:p>
                    <a:pPr lvl="0" algn="ctr" defTabSz="914400" fontAlgn="base" latinLnBrk="1">
                      <a:spcBef>
                        <a:spcPct val="0"/>
                      </a:spcBef>
                      <a:spcAft>
                        <a:spcPct val="0"/>
                      </a:spcAft>
                      <a:defRPr/>
                    </a:pPr>
                    <a:r>
                      <a:rPr kumimoji="1" lang="en-US" altLang="ko-KR" sz="700" kern="0" dirty="0">
                        <a:solidFill>
                          <a:schemeClr val="bg1"/>
                        </a:solidFill>
                        <a:latin typeface="SamsungOne-600" panose="020B0703030303020204"/>
                        <a:ea typeface="SamsungOne-600C" panose="020B0706030303020204" pitchFamily="34" charset="0"/>
                      </a:rPr>
                      <a:t>Layer</a:t>
                    </a:r>
                  </a:p>
                </p:txBody>
              </p:sp>
            </p:grpSp>
            <p:cxnSp>
              <p:nvCxnSpPr>
                <p:cNvPr id="56" name="직선 연결선 55">
                  <a:extLst>
                    <a:ext uri="{FF2B5EF4-FFF2-40B4-BE49-F238E27FC236}">
                      <a16:creationId xmlns:a16="http://schemas.microsoft.com/office/drawing/2014/main" id="{4E5A8B55-E7A0-46E1-922F-04A4987E4046}"/>
                    </a:ext>
                  </a:extLst>
                </p:cNvPr>
                <p:cNvCxnSpPr/>
                <p:nvPr/>
              </p:nvCxnSpPr>
              <p:spPr>
                <a:xfrm>
                  <a:off x="5966113" y="3914025"/>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grpSp>
        </p:grpSp>
        <p:sp>
          <p:nvSpPr>
            <p:cNvPr id="10" name="AutoShape 136">
              <a:extLst>
                <a:ext uri="{FF2B5EF4-FFF2-40B4-BE49-F238E27FC236}">
                  <a16:creationId xmlns:a16="http://schemas.microsoft.com/office/drawing/2014/main" id="{7ABD7FFF-456D-4DFB-9691-6D5DC6B12C33}"/>
                </a:ext>
              </a:extLst>
            </p:cNvPr>
            <p:cNvSpPr>
              <a:spLocks noChangeArrowheads="1"/>
            </p:cNvSpPr>
            <p:nvPr/>
          </p:nvSpPr>
          <p:spPr bwMode="auto">
            <a:xfrm>
              <a:off x="1386618" y="2807426"/>
              <a:ext cx="1330129" cy="361836"/>
            </a:xfrm>
            <a:prstGeom prst="homePlate">
              <a:avLst>
                <a:gd name="adj" fmla="val 2547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Nhập</a:t>
              </a:r>
              <a:r>
                <a:rPr kumimoji="1" lang="en-US" altLang="ko-KR" sz="984" kern="0" dirty="0">
                  <a:solidFill>
                    <a:srgbClr val="FFFFFF"/>
                  </a:solidFill>
                  <a:latin typeface="SamsungOne 700" panose="020B0803030303020204" pitchFamily="34" charset="0"/>
                  <a:ea typeface="SamsungOne 700" panose="020B0803030303020204" pitchFamily="34" charset="0"/>
                </a:rPr>
                <a:t> Big Data</a:t>
              </a:r>
              <a:endParaRPr kumimoji="1" lang="ko-KR" altLang="en-US" sz="984" kern="0" dirty="0">
                <a:solidFill>
                  <a:srgbClr val="FFFFFF"/>
                </a:solidFill>
                <a:latin typeface="SamsungOne 700" panose="020B0803030303020204" pitchFamily="34" charset="0"/>
                <a:ea typeface="SamsungOne-700C" panose="020B0806030303020204" pitchFamily="34" charset="0"/>
              </a:endParaRPr>
            </a:p>
          </p:txBody>
        </p:sp>
        <p:sp>
          <p:nvSpPr>
            <p:cNvPr id="11" name="AutoShape 136">
              <a:extLst>
                <a:ext uri="{FF2B5EF4-FFF2-40B4-BE49-F238E27FC236}">
                  <a16:creationId xmlns:a16="http://schemas.microsoft.com/office/drawing/2014/main" id="{E81D1BE5-BA7D-4C79-B25F-65DD8F2D30FB}"/>
                </a:ext>
              </a:extLst>
            </p:cNvPr>
            <p:cNvSpPr>
              <a:spLocks noChangeArrowheads="1"/>
            </p:cNvSpPr>
            <p:nvPr/>
          </p:nvSpPr>
          <p:spPr bwMode="auto">
            <a:xfrm>
              <a:off x="3294151" y="2807426"/>
              <a:ext cx="1330129" cy="361836"/>
            </a:xfrm>
            <a:prstGeom prst="homePlate">
              <a:avLst>
                <a:gd name="adj" fmla="val 1845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Tiền</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xử</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lý</a:t>
              </a:r>
              <a:endParaRPr kumimoji="1" lang="ko-KR" altLang="en-US" sz="984" kern="0" dirty="0">
                <a:solidFill>
                  <a:srgbClr val="FFFFFF"/>
                </a:solidFill>
                <a:latin typeface="SamsungOne 700" panose="020B0803030303020204" pitchFamily="34" charset="0"/>
                <a:ea typeface="SamsungOneKorean 400" panose="020B0503030303020204" pitchFamily="50" charset="-127"/>
              </a:endParaRPr>
            </a:p>
          </p:txBody>
        </p:sp>
        <p:sp>
          <p:nvSpPr>
            <p:cNvPr id="12" name="AutoShape 137">
              <a:extLst>
                <a:ext uri="{FF2B5EF4-FFF2-40B4-BE49-F238E27FC236}">
                  <a16:creationId xmlns:a16="http://schemas.microsoft.com/office/drawing/2014/main" id="{D6527E5D-1DCA-4EA1-B962-079EB5E7B731}"/>
                </a:ext>
              </a:extLst>
            </p:cNvPr>
            <p:cNvSpPr>
              <a:spLocks noChangeArrowheads="1"/>
            </p:cNvSpPr>
            <p:nvPr/>
          </p:nvSpPr>
          <p:spPr bwMode="auto">
            <a:xfrm>
              <a:off x="5195819" y="2807426"/>
              <a:ext cx="1347217" cy="361162"/>
            </a:xfrm>
            <a:prstGeom prst="homePlate">
              <a:avLst>
                <a:gd name="adj" fmla="val 24715"/>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Phân</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tích</a:t>
              </a:r>
              <a:r>
                <a:rPr kumimoji="1" lang="en-US" altLang="ko-KR" sz="984" kern="0" dirty="0">
                  <a:solidFill>
                    <a:srgbClr val="FFFFFF"/>
                  </a:solidFill>
                  <a:latin typeface="SamsungOne 700" panose="020B0803030303020204" pitchFamily="34" charset="0"/>
                  <a:ea typeface="SamsungOne 700" panose="020B0803030303020204" pitchFamily="34" charset="0"/>
                </a:rPr>
                <a:t> Big Data</a:t>
              </a:r>
              <a:endParaRPr kumimoji="1" lang="ko-KR" altLang="en-US" sz="984" kern="0" dirty="0">
                <a:solidFill>
                  <a:srgbClr val="FFFFFF"/>
                </a:solidFill>
                <a:latin typeface="SamsungOne 700" panose="020B0803030303020204" pitchFamily="34" charset="0"/>
                <a:ea typeface="SamsungOneKorean 400" panose="020B0503030303020204" pitchFamily="50" charset="-127"/>
              </a:endParaRPr>
            </a:p>
          </p:txBody>
        </p:sp>
        <p:sp>
          <p:nvSpPr>
            <p:cNvPr id="13" name="AutoShape 139">
              <a:extLst>
                <a:ext uri="{FF2B5EF4-FFF2-40B4-BE49-F238E27FC236}">
                  <a16:creationId xmlns:a16="http://schemas.microsoft.com/office/drawing/2014/main" id="{2E187E61-FA03-4553-ADAB-B7F3C289C96A}"/>
                </a:ext>
              </a:extLst>
            </p:cNvPr>
            <p:cNvSpPr>
              <a:spLocks noChangeArrowheads="1"/>
            </p:cNvSpPr>
            <p:nvPr/>
          </p:nvSpPr>
          <p:spPr bwMode="auto">
            <a:xfrm>
              <a:off x="7124277" y="2807426"/>
              <a:ext cx="1330129" cy="361162"/>
            </a:xfrm>
            <a:prstGeom prst="homePlate">
              <a:avLst>
                <a:gd name="adj" fmla="val 24714"/>
              </a:avLst>
            </a:prstGeom>
            <a:solidFill>
              <a:srgbClr val="1F45BC"/>
            </a:solidFill>
            <a:ln w="6350" cap="flat" cmpd="sng" algn="ctr">
              <a:solidFill>
                <a:srgbClr val="4472C4"/>
              </a:solidFill>
              <a:prstDash val="solid"/>
              <a:miter lim="800000"/>
              <a:headEnd type="none" w="sm" len="sm"/>
              <a:tailEnd type="none" w="sm" len="sm"/>
            </a:ln>
            <a:effectLst/>
          </p:spPr>
          <p:txBody>
            <a:bodyPr wrap="square" anchor="ctr"/>
            <a:lstStyle/>
            <a:p>
              <a:pPr lvl="0" algn="ctr" defTabSz="957214" fontAlgn="ctr" latinLnBrk="1">
                <a:spcBef>
                  <a:spcPct val="0"/>
                </a:spcBef>
                <a:spcAft>
                  <a:spcPct val="0"/>
                </a:spcAft>
                <a:defRPr/>
              </a:pPr>
              <a:r>
                <a:rPr kumimoji="1" lang="en-US" altLang="ko-KR" sz="984" kern="0" dirty="0" err="1">
                  <a:solidFill>
                    <a:srgbClr val="FFFFFF"/>
                  </a:solidFill>
                  <a:latin typeface="SamsungOne 700" panose="020B0803030303020204" pitchFamily="34" charset="0"/>
                  <a:ea typeface="SamsungOne 700" panose="020B0803030303020204" pitchFamily="34" charset="0"/>
                </a:rPr>
                <a:t>Mô</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hình</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hóa</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dữ</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liệu</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học</a:t>
              </a:r>
              <a:r>
                <a:rPr kumimoji="1" lang="en-US" altLang="ko-KR" sz="984" kern="0" dirty="0">
                  <a:solidFill>
                    <a:srgbClr val="FFFFFF"/>
                  </a:solidFill>
                  <a:latin typeface="SamsungOne 700" panose="020B0803030303020204" pitchFamily="34" charset="0"/>
                  <a:ea typeface="SamsungOne 700" panose="020B0803030303020204" pitchFamily="34" charset="0"/>
                </a:rPr>
                <a:t> </a:t>
              </a:r>
              <a:r>
                <a:rPr kumimoji="1" lang="en-US" altLang="ko-KR" sz="984" kern="0" dirty="0" err="1">
                  <a:solidFill>
                    <a:srgbClr val="FFFFFF"/>
                  </a:solidFill>
                  <a:latin typeface="SamsungOne 700" panose="020B0803030303020204" pitchFamily="34" charset="0"/>
                  <a:ea typeface="SamsungOne 700" panose="020B0803030303020204" pitchFamily="34" charset="0"/>
                </a:rPr>
                <a:t>máy</a:t>
              </a:r>
              <a:endParaRPr kumimoji="1" lang="ko-KR" altLang="en-US" sz="984" kern="0" dirty="0">
                <a:solidFill>
                  <a:srgbClr val="FFFFFF"/>
                </a:solidFill>
                <a:latin typeface="SamsungOne 700" panose="020B0803030303020204" pitchFamily="34" charset="0"/>
                <a:ea typeface="SamsungOneKorean 400" panose="020B0503030303020204" pitchFamily="50" charset="-127"/>
              </a:endParaRPr>
            </a:p>
          </p:txBody>
        </p:sp>
        <p:sp>
          <p:nvSpPr>
            <p:cNvPr id="14" name="모서리가 둥근 직사각형 58">
              <a:extLst>
                <a:ext uri="{FF2B5EF4-FFF2-40B4-BE49-F238E27FC236}">
                  <a16:creationId xmlns:a16="http://schemas.microsoft.com/office/drawing/2014/main" id="{1C1FF39C-47BB-44BA-9DAC-D3C7C85F810F}"/>
                </a:ext>
              </a:extLst>
            </p:cNvPr>
            <p:cNvSpPr/>
            <p:nvPr/>
          </p:nvSpPr>
          <p:spPr>
            <a:xfrm>
              <a:off x="3294151" y="4227398"/>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5" name="그룹 14">
              <a:extLst>
                <a:ext uri="{FF2B5EF4-FFF2-40B4-BE49-F238E27FC236}">
                  <a16:creationId xmlns:a16="http://schemas.microsoft.com/office/drawing/2014/main" id="{41486EB7-D487-4176-829A-CE1470DE5ECD}"/>
                </a:ext>
              </a:extLst>
            </p:cNvPr>
            <p:cNvGrpSpPr/>
            <p:nvPr/>
          </p:nvGrpSpPr>
          <p:grpSpPr>
            <a:xfrm>
              <a:off x="3403333" y="4528555"/>
              <a:ext cx="1111765" cy="1249677"/>
              <a:chOff x="3493270" y="4193461"/>
              <a:chExt cx="1111765" cy="1249677"/>
            </a:xfrm>
          </p:grpSpPr>
          <p:sp>
            <p:nvSpPr>
              <p:cNvPr id="45" name="Rechteck 7">
                <a:extLst>
                  <a:ext uri="{FF2B5EF4-FFF2-40B4-BE49-F238E27FC236}">
                    <a16:creationId xmlns:a16="http://schemas.microsoft.com/office/drawing/2014/main" id="{F2C068E4-7B9F-454E-85C1-1A867900E889}"/>
                  </a:ext>
                </a:extLst>
              </p:cNvPr>
              <p:cNvSpPr/>
              <p:nvPr/>
            </p:nvSpPr>
            <p:spPr>
              <a:xfrm>
                <a:off x="3493270" y="5199691"/>
                <a:ext cx="1111765" cy="24344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Sqoop</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6" name="Rechteck 7">
                <a:extLst>
                  <a:ext uri="{FF2B5EF4-FFF2-40B4-BE49-F238E27FC236}">
                    <a16:creationId xmlns:a16="http://schemas.microsoft.com/office/drawing/2014/main" id="{4D3DA37C-F109-4F5A-A744-B3F3610F3A89}"/>
                  </a:ext>
                </a:extLst>
              </p:cNvPr>
              <p:cNvSpPr/>
              <p:nvPr/>
            </p:nvSpPr>
            <p:spPr>
              <a:xfrm>
                <a:off x="3493270" y="4865939"/>
                <a:ext cx="1111765" cy="243447"/>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StreamSets</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NiFi</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47" name="Rechteck 7">
                <a:extLst>
                  <a:ext uri="{FF2B5EF4-FFF2-40B4-BE49-F238E27FC236}">
                    <a16:creationId xmlns:a16="http://schemas.microsoft.com/office/drawing/2014/main" id="{03F5D4BA-B121-4CC9-A9F6-CFED06E45AAA}"/>
                  </a:ext>
                </a:extLst>
              </p:cNvPr>
              <p:cNvSpPr/>
              <p:nvPr/>
            </p:nvSpPr>
            <p:spPr>
              <a:xfrm>
                <a:off x="3493270" y="4193461"/>
                <a:ext cx="1111765" cy="24873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Kafka</a:t>
                </a:r>
              </a:p>
            </p:txBody>
          </p:sp>
          <p:sp>
            <p:nvSpPr>
              <p:cNvPr id="48" name="Rechteck 7">
                <a:extLst>
                  <a:ext uri="{FF2B5EF4-FFF2-40B4-BE49-F238E27FC236}">
                    <a16:creationId xmlns:a16="http://schemas.microsoft.com/office/drawing/2014/main" id="{D6DC0A9B-29C3-40B2-AEE8-FBB816035133}"/>
                  </a:ext>
                </a:extLst>
              </p:cNvPr>
              <p:cNvSpPr/>
              <p:nvPr/>
            </p:nvSpPr>
            <p:spPr>
              <a:xfrm>
                <a:off x="3493270" y="4529953"/>
                <a:ext cx="1111765" cy="24873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Flume</a:t>
                </a:r>
              </a:p>
            </p:txBody>
          </p:sp>
        </p:grpSp>
        <p:grpSp>
          <p:nvGrpSpPr>
            <p:cNvPr id="16" name="그룹 15">
              <a:extLst>
                <a:ext uri="{FF2B5EF4-FFF2-40B4-BE49-F238E27FC236}">
                  <a16:creationId xmlns:a16="http://schemas.microsoft.com/office/drawing/2014/main" id="{75D94A27-4086-48A0-9F3A-18EC47DE3C55}"/>
                </a:ext>
              </a:extLst>
            </p:cNvPr>
            <p:cNvGrpSpPr/>
            <p:nvPr/>
          </p:nvGrpSpPr>
          <p:grpSpPr>
            <a:xfrm>
              <a:off x="5204363" y="4227398"/>
              <a:ext cx="1330129" cy="1851990"/>
              <a:chOff x="5355475" y="3980310"/>
              <a:chExt cx="1330129" cy="1851990"/>
            </a:xfrm>
          </p:grpSpPr>
          <p:sp>
            <p:nvSpPr>
              <p:cNvPr id="35" name="모서리가 둥근 직사각형 79">
                <a:extLst>
                  <a:ext uri="{FF2B5EF4-FFF2-40B4-BE49-F238E27FC236}">
                    <a16:creationId xmlns:a16="http://schemas.microsoft.com/office/drawing/2014/main" id="{ECB6077C-C74F-4A0D-966E-7667E1BC7D1C}"/>
                  </a:ext>
                </a:extLst>
              </p:cNvPr>
              <p:cNvSpPr/>
              <p:nvPr/>
            </p:nvSpPr>
            <p:spPr>
              <a:xfrm>
                <a:off x="5355475" y="3980310"/>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6" name="그룹 35">
                <a:extLst>
                  <a:ext uri="{FF2B5EF4-FFF2-40B4-BE49-F238E27FC236}">
                    <a16:creationId xmlns:a16="http://schemas.microsoft.com/office/drawing/2014/main" id="{5ECD7D50-DAF1-4EE9-9E3A-2BB2C35F07B5}"/>
                  </a:ext>
                </a:extLst>
              </p:cNvPr>
              <p:cNvGrpSpPr/>
              <p:nvPr/>
            </p:nvGrpSpPr>
            <p:grpSpPr>
              <a:xfrm>
                <a:off x="5445433" y="4093888"/>
                <a:ext cx="1169262" cy="1661136"/>
                <a:chOff x="7483603" y="4160951"/>
                <a:chExt cx="1169262" cy="1998751"/>
              </a:xfrm>
            </p:grpSpPr>
            <p:sp>
              <p:nvSpPr>
                <p:cNvPr id="37" name="Rounded Rectangle 158">
                  <a:extLst>
                    <a:ext uri="{FF2B5EF4-FFF2-40B4-BE49-F238E27FC236}">
                      <a16:creationId xmlns:a16="http://schemas.microsoft.com/office/drawing/2014/main" id="{ED85E39F-B433-4BD3-99F8-091BF3DC930E}"/>
                    </a:ext>
                  </a:extLst>
                </p:cNvPr>
                <p:cNvSpPr/>
                <p:nvPr/>
              </p:nvSpPr>
              <p:spPr>
                <a:xfrm>
                  <a:off x="7666089" y="6003663"/>
                  <a:ext cx="77881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Model Layer</a:t>
                  </a:r>
                </a:p>
              </p:txBody>
            </p:sp>
            <p:sp>
              <p:nvSpPr>
                <p:cNvPr id="38" name="Rounded Rectangle 156">
                  <a:extLst>
                    <a:ext uri="{FF2B5EF4-FFF2-40B4-BE49-F238E27FC236}">
                      <a16:creationId xmlns:a16="http://schemas.microsoft.com/office/drawing/2014/main" id="{E3F3482D-FF01-4643-A55C-CE004759B405}"/>
                    </a:ext>
                  </a:extLst>
                </p:cNvPr>
                <p:cNvSpPr/>
                <p:nvPr/>
              </p:nvSpPr>
              <p:spPr>
                <a:xfrm>
                  <a:off x="7629499" y="4668367"/>
                  <a:ext cx="851999" cy="156039"/>
                </a:xfrm>
                <a:prstGeom prst="roundRect">
                  <a:avLst/>
                </a:prstGeom>
                <a:solidFill>
                  <a:srgbClr val="3B80E5"/>
                </a:solidFill>
                <a:ln w="12700" cap="flat" cmpd="sng" algn="ctr">
                  <a:noFill/>
                  <a:prstDash val="solid"/>
                  <a:miter lim="800000"/>
                </a:ln>
                <a:effectLst/>
              </p:spPr>
              <p:txBody>
                <a:bodyPr rtlCol="0" anchor="ctr"/>
                <a:lstStyle/>
                <a:p>
                  <a:pPr marL="0" marR="0" lvl="0" indent="0" algn="ctr" defTabSz="914400" eaLnBrk="1" fontAlgn="base" latinLnBrk="1" hangingPunct="1">
                    <a:lnSpc>
                      <a:spcPct val="100000"/>
                    </a:lnSpc>
                    <a:spcBef>
                      <a:spcPct val="0"/>
                    </a:spcBef>
                    <a:spcAft>
                      <a:spcPct val="0"/>
                    </a:spcAft>
                    <a:buClrTx/>
                    <a:buSzTx/>
                    <a:buFontTx/>
                    <a:buNone/>
                    <a:tabLst/>
                    <a:defRPr/>
                  </a:pPr>
                  <a:r>
                    <a:rPr kumimoji="1" lang="en-US" sz="703" b="0" i="0" u="none" strike="noStrike" kern="0" cap="none" spc="0" normalizeH="0" baseline="0" noProof="0" dirty="0">
                      <a:ln>
                        <a:noFill/>
                      </a:ln>
                      <a:solidFill>
                        <a:prstClr val="white"/>
                      </a:solidFill>
                      <a:effectLst/>
                      <a:uLnTx/>
                      <a:uFillTx/>
                      <a:latin typeface="SamsungOne-600" panose="020B0703030303020204"/>
                      <a:ea typeface="SamsungOne-600C" panose="020B0706030303020204" pitchFamily="34" charset="0"/>
                    </a:rPr>
                    <a:t>Inference Layer</a:t>
                  </a:r>
                </a:p>
              </p:txBody>
            </p:sp>
            <p:cxnSp>
              <p:nvCxnSpPr>
                <p:cNvPr id="39" name="직선 연결선 38">
                  <a:extLst>
                    <a:ext uri="{FF2B5EF4-FFF2-40B4-BE49-F238E27FC236}">
                      <a16:creationId xmlns:a16="http://schemas.microsoft.com/office/drawing/2014/main" id="{C4384E99-B88E-428F-B9A7-B43DAE9DC1CD}"/>
                    </a:ext>
                  </a:extLst>
                </p:cNvPr>
                <p:cNvCxnSpPr/>
                <p:nvPr/>
              </p:nvCxnSpPr>
              <p:spPr>
                <a:xfrm>
                  <a:off x="7483603" y="4985009"/>
                  <a:ext cx="1169262" cy="0"/>
                </a:xfrm>
                <a:prstGeom prst="line">
                  <a:avLst/>
                </a:prstGeom>
                <a:ln w="12700">
                  <a:solidFill>
                    <a:srgbClr val="3B80E5"/>
                  </a:solidFill>
                  <a:prstDash val="sysDot"/>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799F3D7-251D-493F-B287-E3ECA88C643B}"/>
                    </a:ext>
                  </a:extLst>
                </p:cNvPr>
                <p:cNvCxnSpPr>
                  <a:stCxn id="37" idx="0"/>
                  <a:endCxn id="38" idx="2"/>
                </p:cNvCxnSpPr>
                <p:nvPr/>
              </p:nvCxnSpPr>
              <p:spPr>
                <a:xfrm flipV="1">
                  <a:off x="8055499" y="4824406"/>
                  <a:ext cx="0" cy="1179257"/>
                </a:xfrm>
                <a:prstGeom prst="straightConnector1">
                  <a:avLst/>
                </a:prstGeom>
                <a:ln w="28575">
                  <a:solidFill>
                    <a:srgbClr val="3B80E5"/>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0E96397A-683A-4DD6-B465-F02403A24669}"/>
                    </a:ext>
                  </a:extLst>
                </p:cNvPr>
                <p:cNvGrpSpPr/>
                <p:nvPr/>
              </p:nvGrpSpPr>
              <p:grpSpPr>
                <a:xfrm>
                  <a:off x="7496232" y="4160951"/>
                  <a:ext cx="1118533" cy="1701785"/>
                  <a:chOff x="8798366" y="3438875"/>
                  <a:chExt cx="1118533" cy="1701785"/>
                </a:xfrm>
                <a:solidFill>
                  <a:srgbClr val="E9F2FC"/>
                </a:solidFill>
              </p:grpSpPr>
              <p:sp>
                <p:nvSpPr>
                  <p:cNvPr id="42" name="Rechteck 7">
                    <a:extLst>
                      <a:ext uri="{FF2B5EF4-FFF2-40B4-BE49-F238E27FC236}">
                        <a16:creationId xmlns:a16="http://schemas.microsoft.com/office/drawing/2014/main" id="{5DE8482A-4C6E-4CCB-BE66-61B46FD2C365}"/>
                      </a:ext>
                    </a:extLst>
                  </p:cNvPr>
                  <p:cNvSpPr/>
                  <p:nvPr/>
                </p:nvSpPr>
                <p:spPr>
                  <a:xfrm>
                    <a:off x="8798366" y="3438875"/>
                    <a:ext cx="1118533" cy="410968"/>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Spark</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Mllib</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sp>
                <p:nvSpPr>
                  <p:cNvPr id="43" name="Rechteck 7">
                    <a:extLst>
                      <a:ext uri="{FF2B5EF4-FFF2-40B4-BE49-F238E27FC236}">
                        <a16:creationId xmlns:a16="http://schemas.microsoft.com/office/drawing/2014/main" id="{A9583D29-B12C-4CEB-AFB9-04EDA9F64651}"/>
                      </a:ext>
                    </a:extLst>
                  </p:cNvPr>
                  <p:cNvSpPr/>
                  <p:nvPr/>
                </p:nvSpPr>
                <p:spPr>
                  <a:xfrm>
                    <a:off x="8798366" y="4827630"/>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ML / DL Tools</a:t>
                    </a:r>
                  </a:p>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ML)</a:t>
                    </a:r>
                  </a:p>
                </p:txBody>
              </p:sp>
              <p:sp>
                <p:nvSpPr>
                  <p:cNvPr id="44" name="Rechteck 7">
                    <a:extLst>
                      <a:ext uri="{FF2B5EF4-FFF2-40B4-BE49-F238E27FC236}">
                        <a16:creationId xmlns:a16="http://schemas.microsoft.com/office/drawing/2014/main" id="{63736D6E-04F9-4C10-A4BC-C387F041B3A9}"/>
                      </a:ext>
                    </a:extLst>
                  </p:cNvPr>
                  <p:cNvSpPr/>
                  <p:nvPr/>
                </p:nvSpPr>
                <p:spPr>
                  <a:xfrm>
                    <a:off x="8798366" y="4403411"/>
                    <a:ext cx="1118533" cy="313030"/>
                  </a:xfrm>
                  <a:prstGeom prst="rect">
                    <a:avLst/>
                  </a:prstGeom>
                  <a:grp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844"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Tensor Flow  </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r>
                      <a:rPr kumimoji="1" lang="de-DE" altLang="ko-KR" sz="738"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TensorFrames</a:t>
                    </a:r>
                    <a:r>
                      <a:rPr kumimoji="1" lang="de-DE" altLang="ko-KR" sz="738"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t>
                    </a:r>
                  </a:p>
                </p:txBody>
              </p:sp>
            </p:grpSp>
          </p:grpSp>
        </p:grpSp>
        <p:grpSp>
          <p:nvGrpSpPr>
            <p:cNvPr id="17" name="그룹 16">
              <a:extLst>
                <a:ext uri="{FF2B5EF4-FFF2-40B4-BE49-F238E27FC236}">
                  <a16:creationId xmlns:a16="http://schemas.microsoft.com/office/drawing/2014/main" id="{15A876AD-6800-487F-BC2A-56C1530B2595}"/>
                </a:ext>
              </a:extLst>
            </p:cNvPr>
            <p:cNvGrpSpPr/>
            <p:nvPr/>
          </p:nvGrpSpPr>
          <p:grpSpPr>
            <a:xfrm>
              <a:off x="7124277" y="4227398"/>
              <a:ext cx="1330129" cy="1851990"/>
              <a:chOff x="7347458" y="3993701"/>
              <a:chExt cx="1330129" cy="1851990"/>
            </a:xfrm>
          </p:grpSpPr>
          <p:sp>
            <p:nvSpPr>
              <p:cNvPr id="30" name="모서리가 둥근 직사각형 74">
                <a:extLst>
                  <a:ext uri="{FF2B5EF4-FFF2-40B4-BE49-F238E27FC236}">
                    <a16:creationId xmlns:a16="http://schemas.microsoft.com/office/drawing/2014/main" id="{076DC771-1376-48E5-9B97-6480ACA1235E}"/>
                  </a:ext>
                </a:extLst>
              </p:cNvPr>
              <p:cNvSpPr/>
              <p:nvPr/>
            </p:nvSpPr>
            <p:spPr>
              <a:xfrm>
                <a:off x="7347458" y="3993701"/>
                <a:ext cx="1330129" cy="1851990"/>
              </a:xfrm>
              <a:prstGeom prst="roundRect">
                <a:avLst>
                  <a:gd name="adj" fmla="val 6921"/>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31" name="그룹 30">
                <a:extLst>
                  <a:ext uri="{FF2B5EF4-FFF2-40B4-BE49-F238E27FC236}">
                    <a16:creationId xmlns:a16="http://schemas.microsoft.com/office/drawing/2014/main" id="{701E9C9C-4449-42D8-A521-742E6C24708C}"/>
                  </a:ext>
                </a:extLst>
              </p:cNvPr>
              <p:cNvGrpSpPr/>
              <p:nvPr/>
            </p:nvGrpSpPr>
            <p:grpSpPr>
              <a:xfrm>
                <a:off x="7408195" y="4436931"/>
                <a:ext cx="1208654" cy="965531"/>
                <a:chOff x="7408195" y="4385072"/>
                <a:chExt cx="1208654" cy="965531"/>
              </a:xfrm>
            </p:grpSpPr>
            <p:sp>
              <p:nvSpPr>
                <p:cNvPr id="32" name="Rechteck 7">
                  <a:extLst>
                    <a:ext uri="{FF2B5EF4-FFF2-40B4-BE49-F238E27FC236}">
                      <a16:creationId xmlns:a16="http://schemas.microsoft.com/office/drawing/2014/main" id="{21A01719-E066-45E2-9FF0-FE83EA921B11}"/>
                    </a:ext>
                  </a:extLst>
                </p:cNvPr>
                <p:cNvSpPr/>
                <p:nvPr/>
              </p:nvSpPr>
              <p:spPr>
                <a:xfrm>
                  <a:off x="7408195" y="5137155"/>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MR</a:t>
                  </a:r>
                </a:p>
              </p:txBody>
            </p:sp>
            <p:sp>
              <p:nvSpPr>
                <p:cNvPr id="33" name="Rechteck 7">
                  <a:extLst>
                    <a:ext uri="{FF2B5EF4-FFF2-40B4-BE49-F238E27FC236}">
                      <a16:creationId xmlns:a16="http://schemas.microsoft.com/office/drawing/2014/main" id="{C7830FE2-284A-4464-A7BA-9F552C111124}"/>
                    </a:ext>
                  </a:extLst>
                </p:cNvPr>
                <p:cNvSpPr/>
                <p:nvPr/>
              </p:nvSpPr>
              <p:spPr>
                <a:xfrm>
                  <a:off x="7408195" y="4758736"/>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ts val="422"/>
                    </a:spcBef>
                    <a:spcAft>
                      <a:spcPct val="0"/>
                    </a:spcAft>
                    <a:buClrTx/>
                    <a:buSzTx/>
                    <a:buFontTx/>
                    <a:buNone/>
                    <a:tabLst/>
                    <a:defRPr/>
                  </a:pP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Apache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Hive</a:t>
                  </a:r>
                  <a:r>
                    <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 / </a:t>
                  </a:r>
                  <a:r>
                    <a:rPr kumimoji="1" lang="de-DE" sz="1000" b="0" i="0" u="none" strike="noStrike" kern="0" cap="none" spc="0" normalizeH="0" baseline="0" noProof="0" dirty="0" err="1">
                      <a:ln>
                        <a:noFill/>
                      </a:ln>
                      <a:solidFill>
                        <a:srgbClr val="1F45BC"/>
                      </a:solidFill>
                      <a:effectLst/>
                      <a:uLnTx/>
                      <a:uFillTx/>
                      <a:latin typeface="SamsungOne-600" panose="020B0703030303020204"/>
                      <a:ea typeface="SamsungOne-600C" panose="020B0706030303020204" pitchFamily="34" charset="0"/>
                      <a:cs typeface="Calibri Light"/>
                    </a:rPr>
                    <a:t>Pig</a:t>
                  </a:r>
                  <a:endParaRPr kumimoji="1" lang="de-DE"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endParaRPr>
                </a:p>
              </p:txBody>
            </p:sp>
            <p:sp>
              <p:nvSpPr>
                <p:cNvPr id="34" name="Rechteck 7">
                  <a:extLst>
                    <a:ext uri="{FF2B5EF4-FFF2-40B4-BE49-F238E27FC236}">
                      <a16:creationId xmlns:a16="http://schemas.microsoft.com/office/drawing/2014/main" id="{3F8E4E09-CE0B-4B56-836D-8292C627B3BA}"/>
                    </a:ext>
                  </a:extLst>
                </p:cNvPr>
                <p:cNvSpPr/>
                <p:nvPr/>
              </p:nvSpPr>
              <p:spPr>
                <a:xfrm>
                  <a:off x="7408195" y="4385072"/>
                  <a:ext cx="1208654" cy="213448"/>
                </a:xfrm>
                <a:prstGeom prst="rect">
                  <a:avLst/>
                </a:prstGeom>
                <a:solidFill>
                  <a:srgbClr val="E9F2FC"/>
                </a:solidFill>
                <a:ln w="6350" cap="flat" cmpd="sng" algn="ctr">
                  <a:noFill/>
                  <a:prstDash val="solid"/>
                  <a:miter lim="800000"/>
                </a:ln>
                <a:effectLst/>
              </p:spPr>
              <p:txBody>
                <a:bodyPr lIns="91420" tIns="45709" rIns="91420" bIns="45709" rtlCol="0" anchor="ctr"/>
                <a:lstStyle/>
                <a:p>
                  <a:pPr marL="0" marR="0" lvl="0" indent="0" algn="ctr" defTabSz="914145" eaLnBrk="1" fontAlgn="base" latinLnBrk="1" hangingPunct="1">
                    <a:lnSpc>
                      <a:spcPct val="100000"/>
                    </a:lnSpc>
                    <a:spcBef>
                      <a:spcPct val="0"/>
                    </a:spcBef>
                    <a:spcAft>
                      <a:spcPct val="0"/>
                    </a:spcAft>
                    <a:buClrTx/>
                    <a:buSzTx/>
                    <a:buFontTx/>
                    <a:buNone/>
                    <a:tabLst/>
                    <a:defRPr/>
                  </a:pPr>
                  <a:r>
                    <a:rPr kumimoji="1" lang="de-DE" altLang="ko-KR" sz="1000" b="0" i="0" u="none" strike="noStrike" kern="0" cap="none" spc="0" normalizeH="0" baseline="0" noProof="0" dirty="0">
                      <a:ln>
                        <a:noFill/>
                      </a:ln>
                      <a:solidFill>
                        <a:srgbClr val="1F45BC"/>
                      </a:solidFill>
                      <a:effectLst/>
                      <a:uLnTx/>
                      <a:uFillTx/>
                      <a:latin typeface="SamsungOne-600" panose="020B0703030303020204"/>
                      <a:ea typeface="SamsungOne-600C" panose="020B0706030303020204" pitchFamily="34" charset="0"/>
                      <a:cs typeface="Calibri Light"/>
                    </a:rPr>
                    <a:t>Spark Core</a:t>
                  </a:r>
                </a:p>
              </p:txBody>
            </p:sp>
          </p:grpSp>
        </p:grpSp>
        <p:grpSp>
          <p:nvGrpSpPr>
            <p:cNvPr id="18" name="그룹 17">
              <a:extLst>
                <a:ext uri="{FF2B5EF4-FFF2-40B4-BE49-F238E27FC236}">
                  <a16:creationId xmlns:a16="http://schemas.microsoft.com/office/drawing/2014/main" id="{6EA04614-2DCD-4A9C-9C8B-124637637480}"/>
                </a:ext>
              </a:extLst>
            </p:cNvPr>
            <p:cNvGrpSpPr/>
            <p:nvPr/>
          </p:nvGrpSpPr>
          <p:grpSpPr>
            <a:xfrm>
              <a:off x="2010957" y="3285268"/>
              <a:ext cx="81450" cy="808718"/>
              <a:chOff x="1975950" y="3254460"/>
              <a:chExt cx="81450" cy="808718"/>
            </a:xfrm>
          </p:grpSpPr>
          <p:sp>
            <p:nvSpPr>
              <p:cNvPr id="28" name="타원 27">
                <a:extLst>
                  <a:ext uri="{FF2B5EF4-FFF2-40B4-BE49-F238E27FC236}">
                    <a16:creationId xmlns:a16="http://schemas.microsoft.com/office/drawing/2014/main" id="{782E10FD-F306-4B78-A33A-BF25BA52FE49}"/>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타원 28">
                <a:extLst>
                  <a:ext uri="{FF2B5EF4-FFF2-40B4-BE49-F238E27FC236}">
                    <a16:creationId xmlns:a16="http://schemas.microsoft.com/office/drawing/2014/main" id="{762ABB60-2E10-427D-BFE9-DD2F0E541234}"/>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19" name="그룹 18">
              <a:extLst>
                <a:ext uri="{FF2B5EF4-FFF2-40B4-BE49-F238E27FC236}">
                  <a16:creationId xmlns:a16="http://schemas.microsoft.com/office/drawing/2014/main" id="{55AD3807-8F4B-407C-BA73-9D7764166292}"/>
                </a:ext>
              </a:extLst>
            </p:cNvPr>
            <p:cNvGrpSpPr/>
            <p:nvPr/>
          </p:nvGrpSpPr>
          <p:grpSpPr>
            <a:xfrm>
              <a:off x="3918490" y="3285268"/>
              <a:ext cx="81450" cy="808718"/>
              <a:chOff x="1975950" y="3254460"/>
              <a:chExt cx="81450" cy="808718"/>
            </a:xfrm>
          </p:grpSpPr>
          <p:sp>
            <p:nvSpPr>
              <p:cNvPr id="26" name="타원 25">
                <a:extLst>
                  <a:ext uri="{FF2B5EF4-FFF2-40B4-BE49-F238E27FC236}">
                    <a16:creationId xmlns:a16="http://schemas.microsoft.com/office/drawing/2014/main" id="{72CBA841-D35C-49B1-AD50-B2F63A520357}"/>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타원 26">
                <a:extLst>
                  <a:ext uri="{FF2B5EF4-FFF2-40B4-BE49-F238E27FC236}">
                    <a16:creationId xmlns:a16="http://schemas.microsoft.com/office/drawing/2014/main" id="{222B9D13-D239-4F8E-AB0A-899F8CCA4250}"/>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0" name="그룹 19">
              <a:extLst>
                <a:ext uri="{FF2B5EF4-FFF2-40B4-BE49-F238E27FC236}">
                  <a16:creationId xmlns:a16="http://schemas.microsoft.com/office/drawing/2014/main" id="{CA97D5D5-F949-46EE-8AE5-FB55BF028422}"/>
                </a:ext>
              </a:extLst>
            </p:cNvPr>
            <p:cNvGrpSpPr/>
            <p:nvPr/>
          </p:nvGrpSpPr>
          <p:grpSpPr>
            <a:xfrm>
              <a:off x="5828702" y="3285268"/>
              <a:ext cx="81450" cy="808718"/>
              <a:chOff x="1975950" y="3254460"/>
              <a:chExt cx="81450" cy="808718"/>
            </a:xfrm>
          </p:grpSpPr>
          <p:sp>
            <p:nvSpPr>
              <p:cNvPr id="24" name="타원 23">
                <a:extLst>
                  <a:ext uri="{FF2B5EF4-FFF2-40B4-BE49-F238E27FC236}">
                    <a16:creationId xmlns:a16="http://schemas.microsoft.com/office/drawing/2014/main" id="{46F298AF-0275-42ED-B521-F30944F81B4F}"/>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타원 24">
                <a:extLst>
                  <a:ext uri="{FF2B5EF4-FFF2-40B4-BE49-F238E27FC236}">
                    <a16:creationId xmlns:a16="http://schemas.microsoft.com/office/drawing/2014/main" id="{2C0B3669-9A8A-4A35-9B4E-4574F1AFA4E0}"/>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DD7B45E3-F3FB-47A4-B09A-E205135DD5EA}"/>
                </a:ext>
              </a:extLst>
            </p:cNvPr>
            <p:cNvGrpSpPr/>
            <p:nvPr/>
          </p:nvGrpSpPr>
          <p:grpSpPr>
            <a:xfrm>
              <a:off x="7748616" y="3285268"/>
              <a:ext cx="81450" cy="808718"/>
              <a:chOff x="1975950" y="3254460"/>
              <a:chExt cx="81450" cy="808718"/>
            </a:xfrm>
          </p:grpSpPr>
          <p:sp>
            <p:nvSpPr>
              <p:cNvPr id="22" name="타원 21">
                <a:extLst>
                  <a:ext uri="{FF2B5EF4-FFF2-40B4-BE49-F238E27FC236}">
                    <a16:creationId xmlns:a16="http://schemas.microsoft.com/office/drawing/2014/main" id="{4F860286-9A00-4B13-AD76-F310D9843B0A}"/>
                  </a:ext>
                </a:extLst>
              </p:cNvPr>
              <p:cNvSpPr/>
              <p:nvPr/>
            </p:nvSpPr>
            <p:spPr>
              <a:xfrm>
                <a:off x="1975950" y="3254460"/>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타원 22">
                <a:extLst>
                  <a:ext uri="{FF2B5EF4-FFF2-40B4-BE49-F238E27FC236}">
                    <a16:creationId xmlns:a16="http://schemas.microsoft.com/office/drawing/2014/main" id="{5F06AC84-ADDC-4C76-B69A-67381E8BB304}"/>
                  </a:ext>
                </a:extLst>
              </p:cNvPr>
              <p:cNvSpPr/>
              <p:nvPr/>
            </p:nvSpPr>
            <p:spPr>
              <a:xfrm>
                <a:off x="1975950" y="3981728"/>
                <a:ext cx="81450" cy="81450"/>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nvGrpSpPr>
          <p:cNvPr id="61" name="그룹 60">
            <a:extLst>
              <a:ext uri="{FF2B5EF4-FFF2-40B4-BE49-F238E27FC236}">
                <a16:creationId xmlns:a16="http://schemas.microsoft.com/office/drawing/2014/main" id="{CFEE5F44-D669-4C04-9C38-1CFE4BFEFE22}"/>
              </a:ext>
            </a:extLst>
          </p:cNvPr>
          <p:cNvGrpSpPr/>
          <p:nvPr/>
        </p:nvGrpSpPr>
        <p:grpSpPr>
          <a:xfrm>
            <a:off x="2047875" y="3328525"/>
            <a:ext cx="1919288" cy="733902"/>
            <a:chOff x="2080479" y="3354790"/>
            <a:chExt cx="1849939" cy="669674"/>
          </a:xfrm>
        </p:grpSpPr>
        <p:cxnSp>
          <p:nvCxnSpPr>
            <p:cNvPr id="62" name="직선 연결선 61">
              <a:extLst>
                <a:ext uri="{FF2B5EF4-FFF2-40B4-BE49-F238E27FC236}">
                  <a16:creationId xmlns:a16="http://schemas.microsoft.com/office/drawing/2014/main" id="{3D6C0373-AB50-4184-AE1F-98123E686079}"/>
                </a:ext>
              </a:extLst>
            </p:cNvPr>
            <p:cNvCxnSpPr>
              <a:stCxn id="29" idx="7"/>
              <a:endCxn id="26" idx="3"/>
            </p:cNvCxnSpPr>
            <p:nvPr/>
          </p:nvCxnSpPr>
          <p:spPr>
            <a:xfrm flipV="1">
              <a:off x="2080479" y="3354790"/>
              <a:ext cx="1849939" cy="669674"/>
            </a:xfrm>
            <a:prstGeom prst="line">
              <a:avLst/>
            </a:prstGeom>
            <a:ln w="12700">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9D43CDB5-1C45-4982-8352-39D57874CEE2}"/>
                </a:ext>
              </a:extLst>
            </p:cNvPr>
            <p:cNvCxnSpPr>
              <a:stCxn id="28" idx="5"/>
              <a:endCxn id="27" idx="1"/>
            </p:cNvCxnSpPr>
            <p:nvPr/>
          </p:nvCxnSpPr>
          <p:spPr>
            <a:xfrm>
              <a:off x="2080479" y="3354790"/>
              <a:ext cx="1849939" cy="669674"/>
            </a:xfrm>
            <a:prstGeom prst="line">
              <a:avLst/>
            </a:prstGeom>
            <a:ln w="12700">
              <a:solidFill>
                <a:srgbClr val="3B80E5"/>
              </a:solidFill>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id="{1CC9A8A0-EDE2-4BE0-B1A1-957121A82FEA}"/>
              </a:ext>
            </a:extLst>
          </p:cNvPr>
          <p:cNvGrpSpPr/>
          <p:nvPr/>
        </p:nvGrpSpPr>
        <p:grpSpPr>
          <a:xfrm>
            <a:off x="5893118" y="3350027"/>
            <a:ext cx="1893570" cy="712400"/>
            <a:chOff x="2080479" y="3354790"/>
            <a:chExt cx="1849939" cy="669674"/>
          </a:xfrm>
        </p:grpSpPr>
        <p:cxnSp>
          <p:nvCxnSpPr>
            <p:cNvPr id="65" name="직선 연결선 64">
              <a:extLst>
                <a:ext uri="{FF2B5EF4-FFF2-40B4-BE49-F238E27FC236}">
                  <a16:creationId xmlns:a16="http://schemas.microsoft.com/office/drawing/2014/main" id="{F5C060BA-5CC6-48DB-93F8-F762C966E866}"/>
                </a:ext>
              </a:extLst>
            </p:cNvPr>
            <p:cNvCxnSpPr/>
            <p:nvPr/>
          </p:nvCxnSpPr>
          <p:spPr>
            <a:xfrm flipV="1">
              <a:off x="2080479" y="3354790"/>
              <a:ext cx="1849939" cy="669674"/>
            </a:xfrm>
            <a:prstGeom prst="line">
              <a:avLst/>
            </a:prstGeom>
            <a:ln w="12700">
              <a:solidFill>
                <a:srgbClr val="3B80E5"/>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677B36D1-0C95-487F-8057-49EA390EAAEC}"/>
                </a:ext>
              </a:extLst>
            </p:cNvPr>
            <p:cNvCxnSpPr/>
            <p:nvPr/>
          </p:nvCxnSpPr>
          <p:spPr>
            <a:xfrm>
              <a:off x="2080479" y="3354790"/>
              <a:ext cx="1849939" cy="669674"/>
            </a:xfrm>
            <a:prstGeom prst="line">
              <a:avLst/>
            </a:prstGeom>
            <a:ln w="12700">
              <a:solidFill>
                <a:srgbClr val="3B80E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3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en-US" altLang="ko-KR" dirty="0" err="1">
                <a:ea typeface="SamsungOneKorean 400" panose="020B0503030303020204" pitchFamily="50" charset="-127"/>
              </a:rPr>
              <a:t>Đường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ống</a:t>
            </a:r>
            <a:r>
              <a:rPr lang="en-US" altLang="ko-KR" dirty="0">
                <a:ea typeface="SamsungOneKorean 400" panose="020B0503030303020204" pitchFamily="50" charset="-127"/>
              </a:rPr>
              <a:t> Big Data</a:t>
            </a: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p:txBody>
          <a:bodyPr/>
          <a:lstStyle/>
          <a:p>
            <a:r>
              <a:rPr lang="vi-VN" altLang="ko-KR" dirty="0"/>
              <a:t>Các dịch vụ được tùy chỉnh cho các bước cụ thể trong vòng đời dữ liệu</a:t>
            </a:r>
          </a:p>
          <a:p>
            <a:r>
              <a:rPr lang="vi-VN" altLang="ko-KR" dirty="0"/>
              <a:t>Nhấn mạnh năng suất và tính dễ sử dụng</a:t>
            </a:r>
          </a:p>
          <a:p>
            <a:r>
              <a:rPr lang="vi-VN" altLang="ko-KR" dirty="0"/>
              <a:t>Tự động thay đổi quy mô tài nguyên điện toán để phù hợp với nhu cầu thay đổi</a:t>
            </a:r>
          </a:p>
          <a:p>
            <a:r>
              <a:rPr lang="vi-VN" altLang="ko-KR" dirty="0"/>
              <a:t>Cô lập tài nguyên điện toán để duy trì hiệu suất khối lượng công việc</a:t>
            </a:r>
            <a:endParaRPr lang="en-US" altLang="ko-KR" dirty="0"/>
          </a:p>
        </p:txBody>
      </p:sp>
      <p:grpSp>
        <p:nvGrpSpPr>
          <p:cNvPr id="6" name="그룹 5">
            <a:extLst>
              <a:ext uri="{FF2B5EF4-FFF2-40B4-BE49-F238E27FC236}">
                <a16:creationId xmlns:a16="http://schemas.microsoft.com/office/drawing/2014/main" id="{F77E047F-2C3E-4D82-9DF9-3BC959DB8748}"/>
              </a:ext>
            </a:extLst>
          </p:cNvPr>
          <p:cNvGrpSpPr/>
          <p:nvPr/>
        </p:nvGrpSpPr>
        <p:grpSpPr>
          <a:xfrm>
            <a:off x="1465697" y="4020328"/>
            <a:ext cx="6852722" cy="1897702"/>
            <a:chOff x="1740389" y="4238160"/>
            <a:chExt cx="6852722" cy="1897702"/>
          </a:xfrm>
        </p:grpSpPr>
        <p:grpSp>
          <p:nvGrpSpPr>
            <p:cNvPr id="7" name="그룹 6">
              <a:extLst>
                <a:ext uri="{FF2B5EF4-FFF2-40B4-BE49-F238E27FC236}">
                  <a16:creationId xmlns:a16="http://schemas.microsoft.com/office/drawing/2014/main" id="{16FF9C0F-1DED-46A0-8268-FF945EA2027B}"/>
                </a:ext>
              </a:extLst>
            </p:cNvPr>
            <p:cNvGrpSpPr/>
            <p:nvPr/>
          </p:nvGrpSpPr>
          <p:grpSpPr>
            <a:xfrm>
              <a:off x="1740389" y="4238160"/>
              <a:ext cx="1255472" cy="1897702"/>
              <a:chOff x="1206989" y="4321600"/>
              <a:chExt cx="1255472" cy="1897702"/>
            </a:xfrm>
          </p:grpSpPr>
          <p:grpSp>
            <p:nvGrpSpPr>
              <p:cNvPr id="49" name="그룹 48">
                <a:extLst>
                  <a:ext uri="{FF2B5EF4-FFF2-40B4-BE49-F238E27FC236}">
                    <a16:creationId xmlns:a16="http://schemas.microsoft.com/office/drawing/2014/main" id="{34C73A03-D4CF-4EAE-8F8D-4A369C463240}"/>
                  </a:ext>
                </a:extLst>
              </p:cNvPr>
              <p:cNvGrpSpPr/>
              <p:nvPr/>
            </p:nvGrpSpPr>
            <p:grpSpPr>
              <a:xfrm>
                <a:off x="1324500" y="4321600"/>
                <a:ext cx="989373" cy="1361949"/>
                <a:chOff x="1149944" y="3925823"/>
                <a:chExt cx="989373" cy="1361949"/>
              </a:xfrm>
            </p:grpSpPr>
            <p:grpSp>
              <p:nvGrpSpPr>
                <p:cNvPr id="51" name="그룹 50">
                  <a:extLst>
                    <a:ext uri="{FF2B5EF4-FFF2-40B4-BE49-F238E27FC236}">
                      <a16:creationId xmlns:a16="http://schemas.microsoft.com/office/drawing/2014/main" id="{93FB2A2C-03A6-451D-AF82-F625ECCF1B6C}"/>
                    </a:ext>
                  </a:extLst>
                </p:cNvPr>
                <p:cNvGrpSpPr/>
                <p:nvPr/>
              </p:nvGrpSpPr>
              <p:grpSpPr>
                <a:xfrm>
                  <a:off x="1181100" y="3925823"/>
                  <a:ext cx="933450" cy="1051306"/>
                  <a:chOff x="1181100" y="3925823"/>
                  <a:chExt cx="933450" cy="1051306"/>
                </a:xfrm>
                <a:solidFill>
                  <a:srgbClr val="3C76CC"/>
                </a:solidFill>
              </p:grpSpPr>
              <p:sp>
                <p:nvSpPr>
                  <p:cNvPr id="55" name="이등변 삼각형 54">
                    <a:extLst>
                      <a:ext uri="{FF2B5EF4-FFF2-40B4-BE49-F238E27FC236}">
                        <a16:creationId xmlns:a16="http://schemas.microsoft.com/office/drawing/2014/main" id="{F1571381-62A6-4C71-AA89-EE51D2D276D2}"/>
                      </a:ext>
                    </a:extLst>
                  </p:cNvPr>
                  <p:cNvSpPr/>
                  <p:nvPr/>
                </p:nvSpPr>
                <p:spPr>
                  <a:xfrm rot="10800000">
                    <a:off x="1392415" y="4542275"/>
                    <a:ext cx="504431" cy="4348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6" name="타원 55">
                    <a:extLst>
                      <a:ext uri="{FF2B5EF4-FFF2-40B4-BE49-F238E27FC236}">
                        <a16:creationId xmlns:a16="http://schemas.microsoft.com/office/drawing/2014/main" id="{550325DF-EBA9-49BF-B0E9-491B01169424}"/>
                      </a:ext>
                    </a:extLst>
                  </p:cNvPr>
                  <p:cNvSpPr/>
                  <p:nvPr/>
                </p:nvSpPr>
                <p:spPr>
                  <a:xfrm>
                    <a:off x="1181100" y="3925823"/>
                    <a:ext cx="933450" cy="933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sp>
              <p:nvSpPr>
                <p:cNvPr id="52" name="타원 51">
                  <a:extLst>
                    <a:ext uri="{FF2B5EF4-FFF2-40B4-BE49-F238E27FC236}">
                      <a16:creationId xmlns:a16="http://schemas.microsoft.com/office/drawing/2014/main" id="{394C891C-A601-4701-903F-A49DE49EAB76}"/>
                    </a:ext>
                  </a:extLst>
                </p:cNvPr>
                <p:cNvSpPr/>
                <p:nvPr/>
              </p:nvSpPr>
              <p:spPr>
                <a:xfrm>
                  <a:off x="1495660" y="4979511"/>
                  <a:ext cx="308261" cy="308261"/>
                </a:xfrm>
                <a:prstGeom prst="ellipse">
                  <a:avLst/>
                </a:prstGeom>
                <a:solidFill>
                  <a:schemeClr val="bg1"/>
                </a:solidFill>
                <a:ln w="19050">
                  <a:solidFill>
                    <a:srgbClr val="3C7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3" name="직사각형 52">
                  <a:extLst>
                    <a:ext uri="{FF2B5EF4-FFF2-40B4-BE49-F238E27FC236}">
                      <a16:creationId xmlns:a16="http://schemas.microsoft.com/office/drawing/2014/main" id="{C39B7987-BA6D-44D3-A406-8A8E76F0BFBC}"/>
                    </a:ext>
                  </a:extLst>
                </p:cNvPr>
                <p:cNvSpPr/>
                <p:nvPr/>
              </p:nvSpPr>
              <p:spPr>
                <a:xfrm>
                  <a:off x="1149944" y="4242093"/>
                  <a:ext cx="989373" cy="338554"/>
                </a:xfrm>
                <a:prstGeom prst="rect">
                  <a:avLst/>
                </a:prstGeom>
              </p:spPr>
              <p:txBody>
                <a:bodyPr wrap="none">
                  <a:spAutoFit/>
                </a:bodyPr>
                <a:lstStyle/>
                <a:p>
                  <a:r>
                    <a:rPr lang="en-US" altLang="ko-KR" sz="1600" dirty="0">
                      <a:solidFill>
                        <a:schemeClr val="bg1"/>
                      </a:solidFill>
                      <a:latin typeface="SamsungOne 700" panose="020B0803030303020204" pitchFamily="34" charset="0"/>
                      <a:ea typeface="SamsungOne 700" panose="020B0803030303020204" pitchFamily="34" charset="0"/>
                    </a:rPr>
                    <a:t>Thu </a:t>
                  </a:r>
                  <a:r>
                    <a:rPr lang="en-US" altLang="ko-KR" sz="1600" dirty="0" err="1">
                      <a:solidFill>
                        <a:schemeClr val="bg1"/>
                      </a:solidFill>
                      <a:latin typeface="SamsungOne 700" panose="020B0803030303020204" pitchFamily="34" charset="0"/>
                      <a:ea typeface="SamsungOne 700" panose="020B0803030303020204" pitchFamily="34" charset="0"/>
                    </a:rPr>
                    <a:t>thập</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9899D8A0-D065-4ADF-85B0-EDD9EBF8487B}"/>
                    </a:ext>
                  </a:extLst>
                </p:cNvPr>
                <p:cNvSpPr/>
                <p:nvPr/>
              </p:nvSpPr>
              <p:spPr>
                <a:xfrm>
                  <a:off x="1463147" y="4969192"/>
                  <a:ext cx="412292" cy="307777"/>
                </a:xfrm>
                <a:prstGeom prst="rect">
                  <a:avLst/>
                </a:prstGeom>
              </p:spPr>
              <p:txBody>
                <a:bodyPr wrap="square">
                  <a:spAutoFit/>
                </a:bodyPr>
                <a:lstStyle/>
                <a:p>
                  <a:r>
                    <a:rPr lang="en-US" altLang="ko-KR" sz="1400" dirty="0">
                      <a:solidFill>
                        <a:srgbClr val="3C76CC"/>
                      </a:solidFill>
                      <a:latin typeface="SamsungOne 700" panose="020B0803030303020204" pitchFamily="34" charset="0"/>
                      <a:ea typeface="SamsungOne 700" panose="020B0803030303020204" pitchFamily="34" charset="0"/>
                    </a:rPr>
                    <a:t>01</a:t>
                  </a:r>
                  <a:endParaRPr lang="ko-KR" altLang="en-US" sz="1400" dirty="0">
                    <a:solidFill>
                      <a:srgbClr val="3C76CC"/>
                    </a:solidFill>
                    <a:latin typeface="SamsungOne 700" panose="020B0803030303020204" pitchFamily="34" charset="0"/>
                    <a:ea typeface="SamsungOneKorean 400" panose="020B0503030303020204" pitchFamily="50" charset="-127"/>
                  </a:endParaRPr>
                </a:p>
              </p:txBody>
            </p:sp>
          </p:grpSp>
          <p:sp>
            <p:nvSpPr>
              <p:cNvPr id="50" name="직사각형 49">
                <a:extLst>
                  <a:ext uri="{FF2B5EF4-FFF2-40B4-BE49-F238E27FC236}">
                    <a16:creationId xmlns:a16="http://schemas.microsoft.com/office/drawing/2014/main" id="{DF466235-E992-461D-A93D-A98AD9335FE2}"/>
                  </a:ext>
                </a:extLst>
              </p:cNvPr>
              <p:cNvSpPr/>
              <p:nvPr/>
            </p:nvSpPr>
            <p:spPr>
              <a:xfrm>
                <a:off x="1206989" y="5696082"/>
                <a:ext cx="1255472" cy="523220"/>
              </a:xfrm>
              <a:prstGeom prst="rect">
                <a:avLst/>
              </a:prstGeom>
            </p:spPr>
            <p:txBody>
              <a:bodyPr wrap="none">
                <a:spAutoFit/>
              </a:bodyPr>
              <a:lstStyle/>
              <a:p>
                <a:pPr algn="ctr"/>
                <a:r>
                  <a:rPr lang="en-US" altLang="ko-KR" sz="1400" dirty="0">
                    <a:solidFill>
                      <a:srgbClr val="3C76CC"/>
                    </a:solidFill>
                    <a:latin typeface="SamsungOne 400" panose="020B0503030303020204" pitchFamily="34" charset="0"/>
                    <a:ea typeface="SamsungOne 400" panose="020B0503030303020204" pitchFamily="34" charset="0"/>
                  </a:rPr>
                  <a:t>Steaming &amp;</a:t>
                </a:r>
              </a:p>
              <a:p>
                <a:pPr algn="ctr"/>
                <a:r>
                  <a:rPr lang="en-US" altLang="ko-KR" sz="1400" dirty="0" err="1">
                    <a:solidFill>
                      <a:srgbClr val="3C76CC"/>
                    </a:solidFill>
                    <a:latin typeface="SamsungOne 400" panose="020B0503030303020204" pitchFamily="34" charset="0"/>
                    <a:ea typeface="SamsungOneKorean 400" panose="020B0503030303020204" pitchFamily="50" charset="-127"/>
                  </a:rPr>
                  <a:t>Luồng</a:t>
                </a:r>
                <a:r>
                  <a:rPr lang="en-US" altLang="ko-KR" sz="1400" dirty="0">
                    <a:solidFill>
                      <a:srgbClr val="3C76CC"/>
                    </a:solidFill>
                    <a:latin typeface="SamsungOne 400" panose="020B0503030303020204" pitchFamily="34" charset="0"/>
                    <a:ea typeface="SamsungOneKorean 400" panose="020B0503030303020204" pitchFamily="50" charset="-127"/>
                  </a:rPr>
                  <a:t> </a:t>
                </a:r>
                <a:r>
                  <a:rPr lang="en-US" altLang="ko-KR" sz="1400" dirty="0" err="1">
                    <a:solidFill>
                      <a:srgbClr val="3C76CC"/>
                    </a:solidFill>
                    <a:latin typeface="SamsungOne 400" panose="020B0503030303020204" pitchFamily="34" charset="0"/>
                    <a:ea typeface="SamsungOneKorean 400" panose="020B0503030303020204" pitchFamily="50" charset="-127"/>
                  </a:rPr>
                  <a:t>dữ</a:t>
                </a:r>
                <a:r>
                  <a:rPr lang="en-US" altLang="ko-KR" sz="1400" dirty="0">
                    <a:solidFill>
                      <a:srgbClr val="3C76CC"/>
                    </a:solidFill>
                    <a:latin typeface="SamsungOne 400" panose="020B0503030303020204" pitchFamily="34" charset="0"/>
                    <a:ea typeface="SamsungOneKorean 400" panose="020B0503030303020204" pitchFamily="50" charset="-127"/>
                  </a:rPr>
                  <a:t> </a:t>
                </a:r>
                <a:r>
                  <a:rPr lang="en-US" altLang="ko-KR" sz="1400" dirty="0" err="1">
                    <a:solidFill>
                      <a:srgbClr val="3C76CC"/>
                    </a:solidFill>
                    <a:latin typeface="SamsungOne 400" panose="020B0503030303020204" pitchFamily="34" charset="0"/>
                    <a:ea typeface="SamsungOneKorean 400" panose="020B0503030303020204" pitchFamily="50" charset="-127"/>
                  </a:rPr>
                  <a:t>liệu</a:t>
                </a:r>
                <a:endParaRPr lang="ko-KR" altLang="en-US" sz="1400" dirty="0">
                  <a:solidFill>
                    <a:srgbClr val="3C76CC"/>
                  </a:solidFill>
                  <a:latin typeface="SamsungOne 400" panose="020B0503030303020204" pitchFamily="34" charset="0"/>
                  <a:ea typeface="SamsungOneKorean 400" panose="020B0503030303020204" pitchFamily="50" charset="-127"/>
                </a:endParaRPr>
              </a:p>
            </p:txBody>
          </p:sp>
        </p:grpSp>
        <p:grpSp>
          <p:nvGrpSpPr>
            <p:cNvPr id="8" name="그룹 7">
              <a:extLst>
                <a:ext uri="{FF2B5EF4-FFF2-40B4-BE49-F238E27FC236}">
                  <a16:creationId xmlns:a16="http://schemas.microsoft.com/office/drawing/2014/main" id="{2F9B1C90-CB5B-4099-9FAE-6DB3DE17C143}"/>
                </a:ext>
              </a:extLst>
            </p:cNvPr>
            <p:cNvGrpSpPr/>
            <p:nvPr/>
          </p:nvGrpSpPr>
          <p:grpSpPr>
            <a:xfrm>
              <a:off x="3122285" y="4238160"/>
              <a:ext cx="1268296" cy="1896023"/>
              <a:chOff x="2588885" y="4255745"/>
              <a:chExt cx="1268296" cy="1896023"/>
            </a:xfrm>
          </p:grpSpPr>
          <p:grpSp>
            <p:nvGrpSpPr>
              <p:cNvPr id="41" name="그룹 40">
                <a:extLst>
                  <a:ext uri="{FF2B5EF4-FFF2-40B4-BE49-F238E27FC236}">
                    <a16:creationId xmlns:a16="http://schemas.microsoft.com/office/drawing/2014/main" id="{288D435F-8F6A-453F-BE1D-C5E7507A8ED7}"/>
                  </a:ext>
                </a:extLst>
              </p:cNvPr>
              <p:cNvGrpSpPr/>
              <p:nvPr/>
            </p:nvGrpSpPr>
            <p:grpSpPr>
              <a:xfrm rot="10800000">
                <a:off x="2704450" y="4778735"/>
                <a:ext cx="1000595" cy="1373033"/>
                <a:chOff x="1164317" y="3925823"/>
                <a:chExt cx="1000595" cy="1373033"/>
              </a:xfrm>
            </p:grpSpPr>
            <p:grpSp>
              <p:nvGrpSpPr>
                <p:cNvPr id="43" name="그룹 42">
                  <a:extLst>
                    <a:ext uri="{FF2B5EF4-FFF2-40B4-BE49-F238E27FC236}">
                      <a16:creationId xmlns:a16="http://schemas.microsoft.com/office/drawing/2014/main" id="{5D587FF0-B327-4466-8DFC-3F2AFAA2D47F}"/>
                    </a:ext>
                  </a:extLst>
                </p:cNvPr>
                <p:cNvGrpSpPr/>
                <p:nvPr/>
              </p:nvGrpSpPr>
              <p:grpSpPr>
                <a:xfrm>
                  <a:off x="1181100" y="3925823"/>
                  <a:ext cx="933450" cy="1051306"/>
                  <a:chOff x="1181100" y="3925823"/>
                  <a:chExt cx="933450" cy="1051306"/>
                </a:xfrm>
                <a:solidFill>
                  <a:srgbClr val="3C76CC"/>
                </a:solidFill>
              </p:grpSpPr>
              <p:sp>
                <p:nvSpPr>
                  <p:cNvPr id="47" name="이등변 삼각형 46">
                    <a:extLst>
                      <a:ext uri="{FF2B5EF4-FFF2-40B4-BE49-F238E27FC236}">
                        <a16:creationId xmlns:a16="http://schemas.microsoft.com/office/drawing/2014/main" id="{2AB7EFE5-ABF0-40F3-8E9C-C4F93FC0321A}"/>
                      </a:ext>
                    </a:extLst>
                  </p:cNvPr>
                  <p:cNvSpPr/>
                  <p:nvPr/>
                </p:nvSpPr>
                <p:spPr>
                  <a:xfrm rot="10800000">
                    <a:off x="1392415" y="4542275"/>
                    <a:ext cx="504431" cy="434854"/>
                  </a:xfrm>
                  <a:prstGeom prst="triangle">
                    <a:avLst/>
                  </a:prstGeom>
                  <a:solidFill>
                    <a:srgbClr val="47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8" name="타원 47">
                    <a:extLst>
                      <a:ext uri="{FF2B5EF4-FFF2-40B4-BE49-F238E27FC236}">
                        <a16:creationId xmlns:a16="http://schemas.microsoft.com/office/drawing/2014/main" id="{3741B3C8-4BED-4B99-9611-10111F7DEA9B}"/>
                      </a:ext>
                    </a:extLst>
                  </p:cNvPr>
                  <p:cNvSpPr/>
                  <p:nvPr/>
                </p:nvSpPr>
                <p:spPr>
                  <a:xfrm>
                    <a:off x="1181100" y="3925823"/>
                    <a:ext cx="933450" cy="933450"/>
                  </a:xfrm>
                  <a:prstGeom prst="ellipse">
                    <a:avLst/>
                  </a:prstGeom>
                  <a:solidFill>
                    <a:srgbClr val="47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sp>
              <p:nvSpPr>
                <p:cNvPr id="44" name="타원 43">
                  <a:extLst>
                    <a:ext uri="{FF2B5EF4-FFF2-40B4-BE49-F238E27FC236}">
                      <a16:creationId xmlns:a16="http://schemas.microsoft.com/office/drawing/2014/main" id="{12BF3439-2E2B-4610-9068-C10F476BC7D8}"/>
                    </a:ext>
                  </a:extLst>
                </p:cNvPr>
                <p:cNvSpPr/>
                <p:nvPr/>
              </p:nvSpPr>
              <p:spPr>
                <a:xfrm>
                  <a:off x="1495660" y="4979511"/>
                  <a:ext cx="308261" cy="308261"/>
                </a:xfrm>
                <a:prstGeom prst="ellipse">
                  <a:avLst/>
                </a:prstGeom>
                <a:solidFill>
                  <a:schemeClr val="bg1"/>
                </a:solidFill>
                <a:ln w="19050">
                  <a:solidFill>
                    <a:srgbClr val="47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5" name="직사각형 44">
                  <a:extLst>
                    <a:ext uri="{FF2B5EF4-FFF2-40B4-BE49-F238E27FC236}">
                      <a16:creationId xmlns:a16="http://schemas.microsoft.com/office/drawing/2014/main" id="{8E540A49-7D84-4A37-BD6A-E6F13C01522D}"/>
                    </a:ext>
                  </a:extLst>
                </p:cNvPr>
                <p:cNvSpPr/>
                <p:nvPr/>
              </p:nvSpPr>
              <p:spPr>
                <a:xfrm rot="10800000">
                  <a:off x="1164317" y="4252885"/>
                  <a:ext cx="1000595" cy="338554"/>
                </a:xfrm>
                <a:prstGeom prst="rect">
                  <a:avLst/>
                </a:prstGeom>
              </p:spPr>
              <p:txBody>
                <a:bodyPr wrap="none" lIns="91440" tIns="45720" rIns="91440" bIns="45720" anchor="t">
                  <a:spAutoFit/>
                </a:bodyPr>
                <a:lstStyle/>
                <a:p>
                  <a:r>
                    <a:rPr lang="en-US" altLang="ko-KR" sz="1600" dirty="0" err="1">
                      <a:solidFill>
                        <a:schemeClr val="bg1"/>
                      </a:solidFill>
                      <a:latin typeface="SamsungOne 700" panose="020B0803030303020204" pitchFamily="34" charset="0"/>
                      <a:ea typeface="SamsungOne 700" panose="020B0803030303020204" pitchFamily="34" charset="0"/>
                    </a:rPr>
                    <a:t>Lựa</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chọn</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B660DA3C-F517-4DA1-B27C-FDD635F16B4A}"/>
                    </a:ext>
                  </a:extLst>
                </p:cNvPr>
                <p:cNvSpPr/>
                <p:nvPr/>
              </p:nvSpPr>
              <p:spPr>
                <a:xfrm rot="10800000">
                  <a:off x="1439335" y="4991079"/>
                  <a:ext cx="412292" cy="307777"/>
                </a:xfrm>
                <a:prstGeom prst="rect">
                  <a:avLst/>
                </a:prstGeom>
              </p:spPr>
              <p:txBody>
                <a:bodyPr wrap="square">
                  <a:spAutoFit/>
                </a:bodyPr>
                <a:lstStyle/>
                <a:p>
                  <a:r>
                    <a:rPr lang="en-US" altLang="ko-KR" sz="1400" dirty="0">
                      <a:solidFill>
                        <a:srgbClr val="4780B9"/>
                      </a:solidFill>
                      <a:latin typeface="SamsungOne 700" panose="020B0803030303020204" pitchFamily="34" charset="0"/>
                      <a:ea typeface="SamsungOne 700" panose="020B0803030303020204" pitchFamily="34" charset="0"/>
                    </a:rPr>
                    <a:t>02</a:t>
                  </a:r>
                  <a:endParaRPr lang="ko-KR" altLang="en-US" sz="1400" dirty="0">
                    <a:solidFill>
                      <a:srgbClr val="4780B9"/>
                    </a:solidFill>
                    <a:latin typeface="SamsungOne 700" panose="020B0803030303020204" pitchFamily="34" charset="0"/>
                    <a:ea typeface="SamsungOneKorean 400" panose="020B0503030303020204" pitchFamily="50" charset="-127"/>
                  </a:endParaRPr>
                </a:p>
              </p:txBody>
            </p:sp>
          </p:grpSp>
          <p:sp>
            <p:nvSpPr>
              <p:cNvPr id="42" name="직사각형 41">
                <a:extLst>
                  <a:ext uri="{FF2B5EF4-FFF2-40B4-BE49-F238E27FC236}">
                    <a16:creationId xmlns:a16="http://schemas.microsoft.com/office/drawing/2014/main" id="{39DA101D-4FE7-4C2B-848A-24C9BAA3E57E}"/>
                  </a:ext>
                </a:extLst>
              </p:cNvPr>
              <p:cNvSpPr/>
              <p:nvPr/>
            </p:nvSpPr>
            <p:spPr>
              <a:xfrm>
                <a:off x="2588885" y="4255745"/>
                <a:ext cx="1268296" cy="307777"/>
              </a:xfrm>
              <a:prstGeom prst="rect">
                <a:avLst/>
              </a:prstGeom>
            </p:spPr>
            <p:txBody>
              <a:bodyPr wrap="none">
                <a:spAutoFit/>
              </a:bodyPr>
              <a:lstStyle/>
              <a:p>
                <a:pPr algn="ctr"/>
                <a:r>
                  <a:rPr lang="en-US" altLang="ko-KR" sz="1400" dirty="0" err="1">
                    <a:solidFill>
                      <a:srgbClr val="4780B9"/>
                    </a:solidFill>
                    <a:latin typeface="SamsungOne 400" panose="020B0503030303020204" pitchFamily="34" charset="0"/>
                    <a:ea typeface="SamsungOne 400" panose="020B0503030303020204" pitchFamily="34" charset="0"/>
                  </a:rPr>
                  <a:t>Kỹ</a:t>
                </a:r>
                <a:r>
                  <a:rPr lang="en-US" altLang="ko-KR" sz="1400" dirty="0">
                    <a:solidFill>
                      <a:srgbClr val="4780B9"/>
                    </a:solidFill>
                    <a:latin typeface="SamsungOne 400" panose="020B0503030303020204" pitchFamily="34" charset="0"/>
                    <a:ea typeface="SamsungOne 400" panose="020B0503030303020204" pitchFamily="34" charset="0"/>
                  </a:rPr>
                  <a:t> </a:t>
                </a:r>
                <a:r>
                  <a:rPr lang="en-US" altLang="ko-KR" sz="1400" dirty="0" err="1">
                    <a:solidFill>
                      <a:srgbClr val="4780B9"/>
                    </a:solidFill>
                    <a:latin typeface="SamsungOne 400" panose="020B0503030303020204" pitchFamily="34" charset="0"/>
                    <a:ea typeface="SamsungOne 400" panose="020B0503030303020204" pitchFamily="34" charset="0"/>
                  </a:rPr>
                  <a:t>thuật</a:t>
                </a:r>
                <a:r>
                  <a:rPr lang="en-US" altLang="ko-KR" sz="1400" dirty="0">
                    <a:solidFill>
                      <a:srgbClr val="4780B9"/>
                    </a:solidFill>
                    <a:latin typeface="SamsungOne 400" panose="020B0503030303020204" pitchFamily="34" charset="0"/>
                    <a:ea typeface="SamsungOne 400" panose="020B0503030303020204" pitchFamily="34" charset="0"/>
                  </a:rPr>
                  <a:t> Date</a:t>
                </a:r>
                <a:endParaRPr lang="ko-KR" altLang="en-US" sz="1400" dirty="0">
                  <a:solidFill>
                    <a:srgbClr val="4780B9"/>
                  </a:solidFill>
                  <a:latin typeface="SamsungOne 400" panose="020B0503030303020204" pitchFamily="34" charset="0"/>
                  <a:ea typeface="SamsungOneKorean 400" panose="020B0503030303020204" pitchFamily="50" charset="-127"/>
                </a:endParaRPr>
              </a:p>
            </p:txBody>
          </p:sp>
        </p:grpSp>
        <p:grpSp>
          <p:nvGrpSpPr>
            <p:cNvPr id="9" name="그룹 8">
              <a:extLst>
                <a:ext uri="{FF2B5EF4-FFF2-40B4-BE49-F238E27FC236}">
                  <a16:creationId xmlns:a16="http://schemas.microsoft.com/office/drawing/2014/main" id="{0BF28414-86B8-48B0-8EFA-0D48761CDB8A}"/>
                </a:ext>
              </a:extLst>
            </p:cNvPr>
            <p:cNvGrpSpPr/>
            <p:nvPr/>
          </p:nvGrpSpPr>
          <p:grpSpPr>
            <a:xfrm>
              <a:off x="4627668" y="4238160"/>
              <a:ext cx="1069525" cy="1682259"/>
              <a:chOff x="1299965" y="4321600"/>
              <a:chExt cx="1069525" cy="1682259"/>
            </a:xfrm>
          </p:grpSpPr>
          <p:grpSp>
            <p:nvGrpSpPr>
              <p:cNvPr id="33" name="그룹 32">
                <a:extLst>
                  <a:ext uri="{FF2B5EF4-FFF2-40B4-BE49-F238E27FC236}">
                    <a16:creationId xmlns:a16="http://schemas.microsoft.com/office/drawing/2014/main" id="{6FB1D3DE-F40E-4852-B88D-ADAC9DE5B75C}"/>
                  </a:ext>
                </a:extLst>
              </p:cNvPr>
              <p:cNvGrpSpPr/>
              <p:nvPr/>
            </p:nvGrpSpPr>
            <p:grpSpPr>
              <a:xfrm>
                <a:off x="1355656" y="4321600"/>
                <a:ext cx="933450" cy="1361949"/>
                <a:chOff x="1181100" y="3925823"/>
                <a:chExt cx="933450" cy="1361949"/>
              </a:xfrm>
            </p:grpSpPr>
            <p:grpSp>
              <p:nvGrpSpPr>
                <p:cNvPr id="35" name="그룹 34">
                  <a:extLst>
                    <a:ext uri="{FF2B5EF4-FFF2-40B4-BE49-F238E27FC236}">
                      <a16:creationId xmlns:a16="http://schemas.microsoft.com/office/drawing/2014/main" id="{A2D5ADEC-A445-4064-B198-0D960EEEA8BC}"/>
                    </a:ext>
                  </a:extLst>
                </p:cNvPr>
                <p:cNvGrpSpPr/>
                <p:nvPr/>
              </p:nvGrpSpPr>
              <p:grpSpPr>
                <a:xfrm>
                  <a:off x="1181100" y="3925823"/>
                  <a:ext cx="933450" cy="1051306"/>
                  <a:chOff x="1181100" y="3925823"/>
                  <a:chExt cx="933450" cy="1051306"/>
                </a:xfrm>
                <a:solidFill>
                  <a:srgbClr val="3C76CC"/>
                </a:solidFill>
              </p:grpSpPr>
              <p:sp>
                <p:nvSpPr>
                  <p:cNvPr id="39" name="이등변 삼각형 38">
                    <a:extLst>
                      <a:ext uri="{FF2B5EF4-FFF2-40B4-BE49-F238E27FC236}">
                        <a16:creationId xmlns:a16="http://schemas.microsoft.com/office/drawing/2014/main" id="{87AD4D9E-2877-41C3-809B-02D413848469}"/>
                      </a:ext>
                    </a:extLst>
                  </p:cNvPr>
                  <p:cNvSpPr/>
                  <p:nvPr/>
                </p:nvSpPr>
                <p:spPr>
                  <a:xfrm rot="10800000">
                    <a:off x="1392415" y="4542275"/>
                    <a:ext cx="504431" cy="434854"/>
                  </a:xfrm>
                  <a:prstGeom prst="triangle">
                    <a:avLst/>
                  </a:prstGeom>
                  <a:solidFill>
                    <a:srgbClr val="95A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0" name="타원 39">
                    <a:extLst>
                      <a:ext uri="{FF2B5EF4-FFF2-40B4-BE49-F238E27FC236}">
                        <a16:creationId xmlns:a16="http://schemas.microsoft.com/office/drawing/2014/main" id="{75FCFA3E-35E2-4F64-891E-7DC30B4E105F}"/>
                      </a:ext>
                    </a:extLst>
                  </p:cNvPr>
                  <p:cNvSpPr/>
                  <p:nvPr/>
                </p:nvSpPr>
                <p:spPr>
                  <a:xfrm>
                    <a:off x="1181100" y="3925823"/>
                    <a:ext cx="933450" cy="933450"/>
                  </a:xfrm>
                  <a:prstGeom prst="ellipse">
                    <a:avLst/>
                  </a:prstGeom>
                  <a:solidFill>
                    <a:srgbClr val="95A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sp>
              <p:nvSpPr>
                <p:cNvPr id="36" name="타원 35">
                  <a:extLst>
                    <a:ext uri="{FF2B5EF4-FFF2-40B4-BE49-F238E27FC236}">
                      <a16:creationId xmlns:a16="http://schemas.microsoft.com/office/drawing/2014/main" id="{22E21F83-24C8-46E6-B381-4432C85B2751}"/>
                    </a:ext>
                  </a:extLst>
                </p:cNvPr>
                <p:cNvSpPr/>
                <p:nvPr/>
              </p:nvSpPr>
              <p:spPr>
                <a:xfrm>
                  <a:off x="1495660" y="4979511"/>
                  <a:ext cx="308261" cy="308261"/>
                </a:xfrm>
                <a:prstGeom prst="ellipse">
                  <a:avLst/>
                </a:prstGeom>
                <a:solidFill>
                  <a:schemeClr val="bg1"/>
                </a:solidFill>
                <a:ln w="19050">
                  <a:solidFill>
                    <a:srgbClr val="95AE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7" name="직사각형 36">
                  <a:extLst>
                    <a:ext uri="{FF2B5EF4-FFF2-40B4-BE49-F238E27FC236}">
                      <a16:creationId xmlns:a16="http://schemas.microsoft.com/office/drawing/2014/main" id="{62D05CCC-993D-466C-8562-F9BF342652BF}"/>
                    </a:ext>
                  </a:extLst>
                </p:cNvPr>
                <p:cNvSpPr/>
                <p:nvPr/>
              </p:nvSpPr>
              <p:spPr>
                <a:xfrm>
                  <a:off x="1209934" y="4231632"/>
                  <a:ext cx="893193" cy="338554"/>
                </a:xfrm>
                <a:prstGeom prst="rect">
                  <a:avLst/>
                </a:prstGeom>
              </p:spPr>
              <p:txBody>
                <a:bodyPr wrap="none">
                  <a:spAutoFit/>
                </a:bodyPr>
                <a:lstStyle/>
                <a:p>
                  <a:r>
                    <a:rPr lang="en-US" altLang="ko-KR" sz="1600" dirty="0" err="1">
                      <a:solidFill>
                        <a:schemeClr val="bg1"/>
                      </a:solidFill>
                      <a:latin typeface="SamsungOne 700" panose="020B0803030303020204" pitchFamily="34" charset="0"/>
                      <a:ea typeface="SamsungOneKorean 400" panose="020B0503030303020204" pitchFamily="50" charset="-127"/>
                    </a:rPr>
                    <a:t>Báo</a:t>
                  </a:r>
                  <a:r>
                    <a:rPr lang="en-US" altLang="ko-KR" sz="1600" dirty="0">
                      <a:solidFill>
                        <a:schemeClr val="bg1"/>
                      </a:solidFill>
                      <a:latin typeface="SamsungOne 700" panose="020B0803030303020204" pitchFamily="34" charset="0"/>
                      <a:ea typeface="SamsungOneKorean 400" panose="020B0503030303020204" pitchFamily="50" charset="-127"/>
                    </a:rPr>
                    <a:t> </a:t>
                  </a:r>
                  <a:r>
                    <a:rPr lang="en-US" altLang="ko-KR" sz="1600" dirty="0" err="1">
                      <a:solidFill>
                        <a:schemeClr val="bg1"/>
                      </a:solidFill>
                      <a:latin typeface="SamsungOne 700" panose="020B0803030303020204" pitchFamily="34" charset="0"/>
                      <a:ea typeface="SamsungOneKorean 400" panose="020B0503030303020204" pitchFamily="50" charset="-127"/>
                    </a:rPr>
                    <a:t>cáo</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38" name="직사각형 37">
                  <a:extLst>
                    <a:ext uri="{FF2B5EF4-FFF2-40B4-BE49-F238E27FC236}">
                      <a16:creationId xmlns:a16="http://schemas.microsoft.com/office/drawing/2014/main" id="{B5234036-1D7E-4DFD-8ED2-B2C4EC531B9B}"/>
                    </a:ext>
                  </a:extLst>
                </p:cNvPr>
                <p:cNvSpPr/>
                <p:nvPr/>
              </p:nvSpPr>
              <p:spPr>
                <a:xfrm>
                  <a:off x="1447907" y="4976812"/>
                  <a:ext cx="412292" cy="307777"/>
                </a:xfrm>
                <a:prstGeom prst="rect">
                  <a:avLst/>
                </a:prstGeom>
              </p:spPr>
              <p:txBody>
                <a:bodyPr wrap="square">
                  <a:spAutoFit/>
                </a:bodyPr>
                <a:lstStyle/>
                <a:p>
                  <a:r>
                    <a:rPr lang="en-US" altLang="ko-KR" sz="1400" dirty="0">
                      <a:solidFill>
                        <a:srgbClr val="95AED3"/>
                      </a:solidFill>
                      <a:latin typeface="SamsungOne 700" panose="020B0803030303020204" pitchFamily="34" charset="0"/>
                      <a:ea typeface="SamsungOne 700" panose="020B0803030303020204" pitchFamily="34" charset="0"/>
                    </a:rPr>
                    <a:t>0</a:t>
                  </a:r>
                  <a:r>
                    <a:rPr lang="en-US" altLang="ko-KR" sz="1400" dirty="0">
                      <a:solidFill>
                        <a:srgbClr val="95AED3"/>
                      </a:solidFill>
                      <a:latin typeface="SamsungOne 700" panose="020B0803030303020204" pitchFamily="34" charset="0"/>
                      <a:ea typeface="SamsungOneKorean 400" panose="020B0503030303020204" pitchFamily="50" charset="-127"/>
                    </a:rPr>
                    <a:t>3</a:t>
                  </a:r>
                  <a:endParaRPr lang="en-US" altLang="ko-KR" sz="1400" dirty="0">
                    <a:solidFill>
                      <a:srgbClr val="95AED3"/>
                    </a:solidFill>
                    <a:latin typeface="SamsungOne 700" panose="020B0803030303020204" pitchFamily="34" charset="0"/>
                    <a:ea typeface="SamsungOne 700" panose="020B0803030303020204" pitchFamily="34" charset="0"/>
                  </a:endParaRPr>
                </a:p>
              </p:txBody>
            </p:sp>
          </p:grpSp>
          <p:sp>
            <p:nvSpPr>
              <p:cNvPr id="34" name="직사각형 33">
                <a:extLst>
                  <a:ext uri="{FF2B5EF4-FFF2-40B4-BE49-F238E27FC236}">
                    <a16:creationId xmlns:a16="http://schemas.microsoft.com/office/drawing/2014/main" id="{79CC5DC2-2187-4BE9-BF8D-CFB119A45767}"/>
                  </a:ext>
                </a:extLst>
              </p:cNvPr>
              <p:cNvSpPr/>
              <p:nvPr/>
            </p:nvSpPr>
            <p:spPr>
              <a:xfrm>
                <a:off x="1299965" y="5696082"/>
                <a:ext cx="1069525" cy="307777"/>
              </a:xfrm>
              <a:prstGeom prst="rect">
                <a:avLst/>
              </a:prstGeom>
            </p:spPr>
            <p:txBody>
              <a:bodyPr wrap="none">
                <a:spAutoFit/>
              </a:bodyPr>
              <a:lstStyle/>
              <a:p>
                <a:pPr algn="ctr"/>
                <a:r>
                  <a:rPr lang="en-US" altLang="ko-KR" sz="1400" dirty="0">
                    <a:solidFill>
                      <a:srgbClr val="95AED3"/>
                    </a:solidFill>
                    <a:latin typeface="SamsungOne 400" panose="020B0503030303020204" pitchFamily="34" charset="0"/>
                    <a:ea typeface="SamsungOne 400" panose="020B0503030303020204" pitchFamily="34" charset="0"/>
                  </a:rPr>
                  <a:t>Kho </a:t>
                </a:r>
                <a:r>
                  <a:rPr lang="en-US" altLang="ko-KR" sz="1400" dirty="0" err="1">
                    <a:solidFill>
                      <a:srgbClr val="95AED3"/>
                    </a:solidFill>
                    <a:latin typeface="SamsungOne 400" panose="020B0503030303020204" pitchFamily="34" charset="0"/>
                    <a:ea typeface="SamsungOne 400" panose="020B0503030303020204" pitchFamily="34" charset="0"/>
                  </a:rPr>
                  <a:t>dữ</a:t>
                </a:r>
                <a:r>
                  <a:rPr lang="en-US" altLang="ko-KR" sz="1400" dirty="0">
                    <a:solidFill>
                      <a:srgbClr val="95AED3"/>
                    </a:solidFill>
                    <a:latin typeface="SamsungOne 400" panose="020B0503030303020204" pitchFamily="34" charset="0"/>
                    <a:ea typeface="SamsungOne 400" panose="020B0503030303020204" pitchFamily="34" charset="0"/>
                  </a:rPr>
                  <a:t> </a:t>
                </a:r>
                <a:r>
                  <a:rPr lang="en-US" altLang="ko-KR" sz="1400" dirty="0" err="1">
                    <a:solidFill>
                      <a:srgbClr val="95AED3"/>
                    </a:solidFill>
                    <a:latin typeface="SamsungOne 400" panose="020B0503030303020204" pitchFamily="34" charset="0"/>
                    <a:ea typeface="SamsungOne 400" panose="020B0503030303020204" pitchFamily="34" charset="0"/>
                  </a:rPr>
                  <a:t>liệu</a:t>
                </a:r>
                <a:endParaRPr lang="ko-KR" altLang="en-US" sz="1400" dirty="0">
                  <a:solidFill>
                    <a:srgbClr val="95AED3"/>
                  </a:solidFill>
                  <a:latin typeface="SamsungOne 400" panose="020B0503030303020204" pitchFamily="34" charset="0"/>
                  <a:ea typeface="SamsungOneKorean 400" panose="020B0503030303020204" pitchFamily="50" charset="-127"/>
                </a:endParaRPr>
              </a:p>
            </p:txBody>
          </p:sp>
        </p:grpSp>
        <p:grpSp>
          <p:nvGrpSpPr>
            <p:cNvPr id="10" name="그룹 9">
              <a:extLst>
                <a:ext uri="{FF2B5EF4-FFF2-40B4-BE49-F238E27FC236}">
                  <a16:creationId xmlns:a16="http://schemas.microsoft.com/office/drawing/2014/main" id="{BC06744C-A515-4826-B79E-671E6F70EFBB}"/>
                </a:ext>
              </a:extLst>
            </p:cNvPr>
            <p:cNvGrpSpPr/>
            <p:nvPr/>
          </p:nvGrpSpPr>
          <p:grpSpPr>
            <a:xfrm>
              <a:off x="5967105" y="4238160"/>
              <a:ext cx="1228221" cy="1896023"/>
              <a:chOff x="2608920" y="4255745"/>
              <a:chExt cx="1228221" cy="1896023"/>
            </a:xfrm>
          </p:grpSpPr>
          <p:grpSp>
            <p:nvGrpSpPr>
              <p:cNvPr id="25" name="그룹 24">
                <a:extLst>
                  <a:ext uri="{FF2B5EF4-FFF2-40B4-BE49-F238E27FC236}">
                    <a16:creationId xmlns:a16="http://schemas.microsoft.com/office/drawing/2014/main" id="{10630C7F-52C9-42FB-A649-B40510CC24E3}"/>
                  </a:ext>
                </a:extLst>
              </p:cNvPr>
              <p:cNvGrpSpPr/>
              <p:nvPr/>
            </p:nvGrpSpPr>
            <p:grpSpPr>
              <a:xfrm rot="10800000">
                <a:off x="2754812" y="4778735"/>
                <a:ext cx="937469" cy="1373033"/>
                <a:chOff x="1177081" y="3925823"/>
                <a:chExt cx="937469" cy="1373033"/>
              </a:xfrm>
            </p:grpSpPr>
            <p:grpSp>
              <p:nvGrpSpPr>
                <p:cNvPr id="27" name="그룹 26">
                  <a:extLst>
                    <a:ext uri="{FF2B5EF4-FFF2-40B4-BE49-F238E27FC236}">
                      <a16:creationId xmlns:a16="http://schemas.microsoft.com/office/drawing/2014/main" id="{942286D1-E555-4EAC-A89E-B96A7250B802}"/>
                    </a:ext>
                  </a:extLst>
                </p:cNvPr>
                <p:cNvGrpSpPr/>
                <p:nvPr/>
              </p:nvGrpSpPr>
              <p:grpSpPr>
                <a:xfrm>
                  <a:off x="1181100" y="3925823"/>
                  <a:ext cx="933450" cy="1051306"/>
                  <a:chOff x="1181100" y="3925823"/>
                  <a:chExt cx="933450" cy="1051306"/>
                </a:xfrm>
                <a:solidFill>
                  <a:srgbClr val="3C76CC"/>
                </a:solidFill>
              </p:grpSpPr>
              <p:sp>
                <p:nvSpPr>
                  <p:cNvPr id="31" name="이등변 삼각형 30">
                    <a:extLst>
                      <a:ext uri="{FF2B5EF4-FFF2-40B4-BE49-F238E27FC236}">
                        <a16:creationId xmlns:a16="http://schemas.microsoft.com/office/drawing/2014/main" id="{7893FD53-2472-49F2-9660-11A6A8856C86}"/>
                      </a:ext>
                    </a:extLst>
                  </p:cNvPr>
                  <p:cNvSpPr/>
                  <p:nvPr/>
                </p:nvSpPr>
                <p:spPr>
                  <a:xfrm rot="10800000">
                    <a:off x="1392415" y="4542275"/>
                    <a:ext cx="504431" cy="434854"/>
                  </a:xfrm>
                  <a:prstGeom prst="triangle">
                    <a:avLst/>
                  </a:prstGeom>
                  <a:solidFill>
                    <a:srgbClr val="405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2" name="타원 31">
                    <a:extLst>
                      <a:ext uri="{FF2B5EF4-FFF2-40B4-BE49-F238E27FC236}">
                        <a16:creationId xmlns:a16="http://schemas.microsoft.com/office/drawing/2014/main" id="{5CB8757B-182B-4548-890A-50E6E96264AD}"/>
                      </a:ext>
                    </a:extLst>
                  </p:cNvPr>
                  <p:cNvSpPr/>
                  <p:nvPr/>
                </p:nvSpPr>
                <p:spPr>
                  <a:xfrm>
                    <a:off x="1181100" y="3925823"/>
                    <a:ext cx="933450" cy="933450"/>
                  </a:xfrm>
                  <a:prstGeom prst="ellipse">
                    <a:avLst/>
                  </a:prstGeom>
                  <a:solidFill>
                    <a:srgbClr val="405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sp>
              <p:nvSpPr>
                <p:cNvPr id="28" name="타원 27">
                  <a:extLst>
                    <a:ext uri="{FF2B5EF4-FFF2-40B4-BE49-F238E27FC236}">
                      <a16:creationId xmlns:a16="http://schemas.microsoft.com/office/drawing/2014/main" id="{87BDCD47-9A51-4502-92D1-6C5C81BCEDD5}"/>
                    </a:ext>
                  </a:extLst>
                </p:cNvPr>
                <p:cNvSpPr/>
                <p:nvPr/>
              </p:nvSpPr>
              <p:spPr>
                <a:xfrm>
                  <a:off x="1495660" y="4979511"/>
                  <a:ext cx="308261" cy="308261"/>
                </a:xfrm>
                <a:prstGeom prst="ellipse">
                  <a:avLst/>
                </a:prstGeom>
                <a:solidFill>
                  <a:schemeClr val="bg1"/>
                </a:solidFill>
                <a:ln w="19050">
                  <a:solidFill>
                    <a:srgbClr val="405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직사각형 28">
                  <a:extLst>
                    <a:ext uri="{FF2B5EF4-FFF2-40B4-BE49-F238E27FC236}">
                      <a16:creationId xmlns:a16="http://schemas.microsoft.com/office/drawing/2014/main" id="{796F2302-342C-41EA-B4F2-C8F800215F9B}"/>
                    </a:ext>
                  </a:extLst>
                </p:cNvPr>
                <p:cNvSpPr/>
                <p:nvPr/>
              </p:nvSpPr>
              <p:spPr>
                <a:xfrm rot="10800000">
                  <a:off x="1177081" y="4252885"/>
                  <a:ext cx="899605" cy="338554"/>
                </a:xfrm>
                <a:prstGeom prst="rect">
                  <a:avLst/>
                </a:prstGeom>
              </p:spPr>
              <p:txBody>
                <a:bodyPr wrap="none" lIns="91440" tIns="45720" rIns="91440" bIns="45720" anchor="t">
                  <a:spAutoFit/>
                </a:bodyPr>
                <a:lstStyle/>
                <a:p>
                  <a:r>
                    <a:rPr lang="en-US" altLang="ko-KR" sz="1600" dirty="0" err="1">
                      <a:solidFill>
                        <a:schemeClr val="bg1"/>
                      </a:solidFill>
                      <a:latin typeface="SamsungOne 700" panose="020B0803030303020204" pitchFamily="34" charset="0"/>
                      <a:ea typeface="SamsungOne 700" panose="020B0803030303020204" pitchFamily="34" charset="0"/>
                    </a:rPr>
                    <a:t>Phục</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vụ</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E0594D7E-F6A0-4790-943F-35E7A3987D1E}"/>
                    </a:ext>
                  </a:extLst>
                </p:cNvPr>
                <p:cNvSpPr/>
                <p:nvPr/>
              </p:nvSpPr>
              <p:spPr>
                <a:xfrm rot="10800000">
                  <a:off x="1436160" y="4991079"/>
                  <a:ext cx="412292" cy="307777"/>
                </a:xfrm>
                <a:prstGeom prst="rect">
                  <a:avLst/>
                </a:prstGeom>
              </p:spPr>
              <p:txBody>
                <a:bodyPr wrap="square">
                  <a:spAutoFit/>
                </a:bodyPr>
                <a:lstStyle/>
                <a:p>
                  <a:r>
                    <a:rPr lang="en-US" altLang="ko-KR" sz="1400" dirty="0">
                      <a:solidFill>
                        <a:srgbClr val="4057C8"/>
                      </a:solidFill>
                      <a:latin typeface="SamsungOne 700" panose="020B0803030303020204" pitchFamily="34" charset="0"/>
                      <a:ea typeface="SamsungOne 700" panose="020B0803030303020204" pitchFamily="34" charset="0"/>
                    </a:rPr>
                    <a:t>04</a:t>
                  </a:r>
                  <a:endParaRPr lang="ko-KR" altLang="en-US" sz="1400" dirty="0">
                    <a:solidFill>
                      <a:srgbClr val="4057C8"/>
                    </a:solidFill>
                    <a:latin typeface="SamsungOne 700" panose="020B0803030303020204" pitchFamily="34" charset="0"/>
                    <a:ea typeface="SamsungOneKorean 400" panose="020B0503030303020204" pitchFamily="50" charset="-127"/>
                  </a:endParaRPr>
                </a:p>
              </p:txBody>
            </p:sp>
          </p:grpSp>
          <p:sp>
            <p:nvSpPr>
              <p:cNvPr id="26" name="직사각형 25">
                <a:extLst>
                  <a:ext uri="{FF2B5EF4-FFF2-40B4-BE49-F238E27FC236}">
                    <a16:creationId xmlns:a16="http://schemas.microsoft.com/office/drawing/2014/main" id="{B1A63FD1-8FF6-49A8-A696-10CE1DFFEA5A}"/>
                  </a:ext>
                </a:extLst>
              </p:cNvPr>
              <p:cNvSpPr/>
              <p:nvPr/>
            </p:nvSpPr>
            <p:spPr>
              <a:xfrm>
                <a:off x="2608920" y="4255745"/>
                <a:ext cx="1228221" cy="523220"/>
              </a:xfrm>
              <a:prstGeom prst="rect">
                <a:avLst/>
              </a:prstGeom>
            </p:spPr>
            <p:txBody>
              <a:bodyPr wrap="none">
                <a:spAutoFit/>
              </a:bodyPr>
              <a:lstStyle/>
              <a:p>
                <a:pPr algn="ctr"/>
                <a:r>
                  <a:rPr lang="vi-VN" altLang="ko-KR" sz="1400" dirty="0">
                    <a:solidFill>
                      <a:srgbClr val="4057C8"/>
                    </a:solidFill>
                    <a:latin typeface="SamsungOne 400" panose="020B0503030303020204" pitchFamily="34" charset="0"/>
                    <a:ea typeface="SamsungOne 400" panose="020B0503030303020204" pitchFamily="34" charset="0"/>
                  </a:rPr>
                  <a:t>Cơ sở dữ liệu </a:t>
                </a:r>
                <a:endParaRPr lang="en-US" altLang="ko-KR" sz="1400" dirty="0">
                  <a:solidFill>
                    <a:srgbClr val="4057C8"/>
                  </a:solidFill>
                  <a:latin typeface="SamsungOne 400" panose="020B0503030303020204" pitchFamily="34" charset="0"/>
                  <a:ea typeface="SamsungOne 400" panose="020B0503030303020204" pitchFamily="34" charset="0"/>
                </a:endParaRPr>
              </a:p>
              <a:p>
                <a:pPr algn="ctr"/>
                <a:r>
                  <a:rPr lang="vi-VN" altLang="ko-KR" sz="1400" dirty="0">
                    <a:solidFill>
                      <a:srgbClr val="4057C8"/>
                    </a:solidFill>
                    <a:latin typeface="SamsungOne 400" panose="020B0503030303020204" pitchFamily="34" charset="0"/>
                    <a:ea typeface="SamsungOne 400" panose="020B0503030303020204" pitchFamily="34" charset="0"/>
                  </a:rPr>
                  <a:t>hoạt động</a:t>
                </a:r>
                <a:endParaRPr lang="ko-KR" altLang="en-US" sz="1400" dirty="0">
                  <a:solidFill>
                    <a:srgbClr val="4057C8"/>
                  </a:solidFill>
                  <a:latin typeface="SamsungOne 400" panose="020B0503030303020204" pitchFamily="34" charset="0"/>
                  <a:ea typeface="SamsungOneKorean 400" panose="020B0503030303020204" pitchFamily="50" charset="-127"/>
                </a:endParaRPr>
              </a:p>
            </p:txBody>
          </p:sp>
        </p:grpSp>
        <p:grpSp>
          <p:nvGrpSpPr>
            <p:cNvPr id="11" name="그룹 10">
              <a:extLst>
                <a:ext uri="{FF2B5EF4-FFF2-40B4-BE49-F238E27FC236}">
                  <a16:creationId xmlns:a16="http://schemas.microsoft.com/office/drawing/2014/main" id="{2725BEF5-8EEE-4C0C-97D0-34E1FCD5E6ED}"/>
                </a:ext>
              </a:extLst>
            </p:cNvPr>
            <p:cNvGrpSpPr/>
            <p:nvPr/>
          </p:nvGrpSpPr>
          <p:grpSpPr>
            <a:xfrm>
              <a:off x="7368096" y="4238160"/>
              <a:ext cx="1225015" cy="1682259"/>
              <a:chOff x="1222217" y="4321600"/>
              <a:chExt cx="1225015" cy="1682259"/>
            </a:xfrm>
          </p:grpSpPr>
          <p:grpSp>
            <p:nvGrpSpPr>
              <p:cNvPr id="17" name="그룹 16">
                <a:extLst>
                  <a:ext uri="{FF2B5EF4-FFF2-40B4-BE49-F238E27FC236}">
                    <a16:creationId xmlns:a16="http://schemas.microsoft.com/office/drawing/2014/main" id="{C6ED2A57-C222-40CC-86D2-8EAB8316467F}"/>
                  </a:ext>
                </a:extLst>
              </p:cNvPr>
              <p:cNvGrpSpPr/>
              <p:nvPr/>
            </p:nvGrpSpPr>
            <p:grpSpPr>
              <a:xfrm>
                <a:off x="1355656" y="4321600"/>
                <a:ext cx="941190" cy="1361949"/>
                <a:chOff x="1181100" y="3925823"/>
                <a:chExt cx="941190" cy="1361949"/>
              </a:xfrm>
            </p:grpSpPr>
            <p:grpSp>
              <p:nvGrpSpPr>
                <p:cNvPr id="19" name="그룹 18">
                  <a:extLst>
                    <a:ext uri="{FF2B5EF4-FFF2-40B4-BE49-F238E27FC236}">
                      <a16:creationId xmlns:a16="http://schemas.microsoft.com/office/drawing/2014/main" id="{B376B2E9-33E3-4DAD-8591-A09ECD916E9E}"/>
                    </a:ext>
                  </a:extLst>
                </p:cNvPr>
                <p:cNvGrpSpPr/>
                <p:nvPr/>
              </p:nvGrpSpPr>
              <p:grpSpPr>
                <a:xfrm>
                  <a:off x="1181100" y="3925823"/>
                  <a:ext cx="933450" cy="1051306"/>
                  <a:chOff x="1181100" y="3925823"/>
                  <a:chExt cx="933450" cy="1051306"/>
                </a:xfrm>
                <a:solidFill>
                  <a:srgbClr val="3C76CC"/>
                </a:solidFill>
              </p:grpSpPr>
              <p:sp>
                <p:nvSpPr>
                  <p:cNvPr id="23" name="이등변 삼각형 22">
                    <a:extLst>
                      <a:ext uri="{FF2B5EF4-FFF2-40B4-BE49-F238E27FC236}">
                        <a16:creationId xmlns:a16="http://schemas.microsoft.com/office/drawing/2014/main" id="{0FB57EED-A960-493C-982C-6A6F0AA85853}"/>
                      </a:ext>
                    </a:extLst>
                  </p:cNvPr>
                  <p:cNvSpPr/>
                  <p:nvPr/>
                </p:nvSpPr>
                <p:spPr>
                  <a:xfrm rot="10800000">
                    <a:off x="1392415" y="4542275"/>
                    <a:ext cx="504431" cy="434854"/>
                  </a:xfrm>
                  <a:prstGeom prst="triangl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타원 23">
                    <a:extLst>
                      <a:ext uri="{FF2B5EF4-FFF2-40B4-BE49-F238E27FC236}">
                        <a16:creationId xmlns:a16="http://schemas.microsoft.com/office/drawing/2014/main" id="{5AFFCF44-8FFA-45CB-9E93-04C4737CA3BA}"/>
                      </a:ext>
                    </a:extLst>
                  </p:cNvPr>
                  <p:cNvSpPr/>
                  <p:nvPr/>
                </p:nvSpPr>
                <p:spPr>
                  <a:xfrm>
                    <a:off x="1181100" y="3925823"/>
                    <a:ext cx="933450" cy="933450"/>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sp>
              <p:nvSpPr>
                <p:cNvPr id="20" name="타원 19">
                  <a:extLst>
                    <a:ext uri="{FF2B5EF4-FFF2-40B4-BE49-F238E27FC236}">
                      <a16:creationId xmlns:a16="http://schemas.microsoft.com/office/drawing/2014/main" id="{F952BA24-20F5-4047-8FA7-5380D847EA6C}"/>
                    </a:ext>
                  </a:extLst>
                </p:cNvPr>
                <p:cNvSpPr/>
                <p:nvPr/>
              </p:nvSpPr>
              <p:spPr>
                <a:xfrm>
                  <a:off x="1495660" y="4979511"/>
                  <a:ext cx="308261" cy="308261"/>
                </a:xfrm>
                <a:prstGeom prst="ellipse">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직사각형 20">
                  <a:extLst>
                    <a:ext uri="{FF2B5EF4-FFF2-40B4-BE49-F238E27FC236}">
                      <a16:creationId xmlns:a16="http://schemas.microsoft.com/office/drawing/2014/main" id="{F367F58A-E654-491E-AF71-1F63BCAE6D7D}"/>
                    </a:ext>
                  </a:extLst>
                </p:cNvPr>
                <p:cNvSpPr/>
                <p:nvPr/>
              </p:nvSpPr>
              <p:spPr>
                <a:xfrm>
                  <a:off x="1185815" y="4231632"/>
                  <a:ext cx="936475" cy="338554"/>
                </a:xfrm>
                <a:prstGeom prst="rect">
                  <a:avLst/>
                </a:prstGeom>
              </p:spPr>
              <p:txBody>
                <a:bodyPr wrap="none">
                  <a:spAutoFit/>
                </a:bodyPr>
                <a:lstStyle/>
                <a:p>
                  <a:r>
                    <a:rPr lang="en-US" altLang="ko-KR" sz="1600" dirty="0" err="1">
                      <a:solidFill>
                        <a:schemeClr val="bg1"/>
                      </a:solidFill>
                      <a:latin typeface="SamsungOne 700" panose="020B0803030303020204" pitchFamily="34" charset="0"/>
                      <a:ea typeface="SamsungOne 700" panose="020B0803030303020204" pitchFamily="34" charset="0"/>
                    </a:rPr>
                    <a:t>Dự</a:t>
                  </a:r>
                  <a:r>
                    <a:rPr lang="en-US" altLang="ko-KR" sz="1600" dirty="0">
                      <a:solidFill>
                        <a:schemeClr val="bg1"/>
                      </a:solidFill>
                      <a:latin typeface="SamsungOne 700" panose="020B0803030303020204" pitchFamily="34" charset="0"/>
                      <a:ea typeface="SamsungOne 700" panose="020B0803030303020204" pitchFamily="34" charset="0"/>
                    </a:rPr>
                    <a:t> </a:t>
                  </a:r>
                  <a:r>
                    <a:rPr lang="en-US" altLang="ko-KR" sz="1600" dirty="0" err="1">
                      <a:solidFill>
                        <a:schemeClr val="bg1"/>
                      </a:solidFill>
                      <a:latin typeface="SamsungOne 700" panose="020B0803030303020204" pitchFamily="34" charset="0"/>
                      <a:ea typeface="SamsungOne 700" panose="020B0803030303020204" pitchFamily="34" charset="0"/>
                    </a:rPr>
                    <a:t>đoán</a:t>
                  </a:r>
                  <a:endParaRPr lang="ko-KR" altLang="en-US" sz="1600" dirty="0">
                    <a:solidFill>
                      <a:schemeClr val="bg1"/>
                    </a:solidFill>
                    <a:latin typeface="SamsungOne 700" panose="020B0803030303020204" pitchFamily="34" charset="0"/>
                    <a:ea typeface="SamsungOneKorean 400" panose="020B0503030303020204" pitchFamily="50" charset="-127"/>
                  </a:endParaRPr>
                </a:p>
              </p:txBody>
            </p:sp>
            <p:sp>
              <p:nvSpPr>
                <p:cNvPr id="22" name="직사각형 21">
                  <a:extLst>
                    <a:ext uri="{FF2B5EF4-FFF2-40B4-BE49-F238E27FC236}">
                      <a16:creationId xmlns:a16="http://schemas.microsoft.com/office/drawing/2014/main" id="{2826B50D-59DC-472F-84E8-BEAFFEE66F2E}"/>
                    </a:ext>
                  </a:extLst>
                </p:cNvPr>
                <p:cNvSpPr/>
                <p:nvPr/>
              </p:nvSpPr>
              <p:spPr>
                <a:xfrm>
                  <a:off x="1447907" y="4976812"/>
                  <a:ext cx="412292" cy="307777"/>
                </a:xfrm>
                <a:prstGeom prst="rect">
                  <a:avLst/>
                </a:prstGeom>
              </p:spPr>
              <p:txBody>
                <a:bodyPr wrap="square">
                  <a:spAutoFit/>
                </a:bodyPr>
                <a:lstStyle/>
                <a:p>
                  <a:r>
                    <a:rPr lang="en-US" altLang="ko-KR" sz="1400" dirty="0">
                      <a:solidFill>
                        <a:srgbClr val="66A1FE"/>
                      </a:solidFill>
                      <a:latin typeface="SamsungOne 700" panose="020B0803030303020204" pitchFamily="34" charset="0"/>
                      <a:ea typeface="SamsungOne 700" panose="020B0803030303020204" pitchFamily="34" charset="0"/>
                    </a:rPr>
                    <a:t>05</a:t>
                  </a:r>
                  <a:endParaRPr lang="ko-KR" altLang="en-US" sz="1400" dirty="0">
                    <a:solidFill>
                      <a:srgbClr val="66A1FE"/>
                    </a:solidFill>
                    <a:latin typeface="SamsungOne 700" panose="020B0803030303020204" pitchFamily="34" charset="0"/>
                    <a:ea typeface="SamsungOneKorean 400" panose="020B0503030303020204" pitchFamily="50" charset="-127"/>
                  </a:endParaRPr>
                </a:p>
              </p:txBody>
            </p:sp>
          </p:grpSp>
          <p:sp>
            <p:nvSpPr>
              <p:cNvPr id="18" name="직사각형 17">
                <a:extLst>
                  <a:ext uri="{FF2B5EF4-FFF2-40B4-BE49-F238E27FC236}">
                    <a16:creationId xmlns:a16="http://schemas.microsoft.com/office/drawing/2014/main" id="{C01A1AEA-545A-40CB-AD07-0A4B76792C95}"/>
                  </a:ext>
                </a:extLst>
              </p:cNvPr>
              <p:cNvSpPr/>
              <p:nvPr/>
            </p:nvSpPr>
            <p:spPr>
              <a:xfrm>
                <a:off x="1222217" y="5696082"/>
                <a:ext cx="1225015" cy="307777"/>
              </a:xfrm>
              <a:prstGeom prst="rect">
                <a:avLst/>
              </a:prstGeom>
            </p:spPr>
            <p:txBody>
              <a:bodyPr wrap="none">
                <a:spAutoFit/>
              </a:bodyPr>
              <a:lstStyle/>
              <a:p>
                <a:pPr algn="ctr"/>
                <a:r>
                  <a:rPr lang="en-US" altLang="ko-KR" sz="1400" dirty="0" err="1">
                    <a:solidFill>
                      <a:srgbClr val="66A1FE"/>
                    </a:solidFill>
                    <a:latin typeface="SamsungOne 400" panose="020B0503030303020204" pitchFamily="34" charset="0"/>
                    <a:ea typeface="SamsungOne 400" panose="020B0503030303020204" pitchFamily="34" charset="0"/>
                  </a:rPr>
                  <a:t>Học</a:t>
                </a:r>
                <a:r>
                  <a:rPr lang="en-US" altLang="ko-KR" sz="1400" dirty="0">
                    <a:solidFill>
                      <a:srgbClr val="66A1FE"/>
                    </a:solidFill>
                    <a:latin typeface="SamsungOne 400" panose="020B0503030303020204" pitchFamily="34" charset="0"/>
                    <a:ea typeface="SamsungOne 400" panose="020B0503030303020204" pitchFamily="34" charset="0"/>
                  </a:rPr>
                  <a:t> </a:t>
                </a:r>
                <a:r>
                  <a:rPr lang="en-US" altLang="ko-KR" sz="1400" dirty="0" err="1">
                    <a:solidFill>
                      <a:srgbClr val="66A1FE"/>
                    </a:solidFill>
                    <a:latin typeface="SamsungOne 400" panose="020B0503030303020204" pitchFamily="34" charset="0"/>
                    <a:ea typeface="SamsungOne 400" panose="020B0503030303020204" pitchFamily="34" charset="0"/>
                  </a:rPr>
                  <a:t>máy</a:t>
                </a:r>
                <a:r>
                  <a:rPr lang="en-US" altLang="ko-KR" sz="1400" dirty="0">
                    <a:solidFill>
                      <a:srgbClr val="66A1FE"/>
                    </a:solidFill>
                    <a:latin typeface="SamsungOne 400" panose="020B0503030303020204" pitchFamily="34" charset="0"/>
                    <a:ea typeface="SamsungOne 400" panose="020B0503030303020204" pitchFamily="34" charset="0"/>
                  </a:rPr>
                  <a:t> &amp; AI</a:t>
                </a:r>
                <a:endParaRPr lang="ko-KR" altLang="en-US" sz="1400" dirty="0">
                  <a:solidFill>
                    <a:srgbClr val="66A1FE"/>
                  </a:solidFill>
                  <a:latin typeface="SamsungOne 400" panose="020B0503030303020204" pitchFamily="34" charset="0"/>
                  <a:ea typeface="SamsungOneKorean 400" panose="020B0503030303020204" pitchFamily="50" charset="-127"/>
                </a:endParaRPr>
              </a:p>
            </p:txBody>
          </p:sp>
        </p:grpSp>
        <p:grpSp>
          <p:nvGrpSpPr>
            <p:cNvPr id="12" name="그룹 11">
              <a:extLst>
                <a:ext uri="{FF2B5EF4-FFF2-40B4-BE49-F238E27FC236}">
                  <a16:creationId xmlns:a16="http://schemas.microsoft.com/office/drawing/2014/main" id="{91C48DA4-5268-4935-AF83-5726D3EB20E6}"/>
                </a:ext>
              </a:extLst>
            </p:cNvPr>
            <p:cNvGrpSpPr/>
            <p:nvPr/>
          </p:nvGrpSpPr>
          <p:grpSpPr>
            <a:xfrm>
              <a:off x="2511877" y="4926364"/>
              <a:ext cx="5304218" cy="519615"/>
              <a:chOff x="2511877" y="4926364"/>
              <a:chExt cx="5304218" cy="519615"/>
            </a:xfrm>
          </p:grpSpPr>
          <p:cxnSp>
            <p:nvCxnSpPr>
              <p:cNvPr id="13" name="꺾인 연결선 128">
                <a:extLst>
                  <a:ext uri="{FF2B5EF4-FFF2-40B4-BE49-F238E27FC236}">
                    <a16:creationId xmlns:a16="http://schemas.microsoft.com/office/drawing/2014/main" id="{13BADD75-7422-4773-B79B-17D92F9AAA0B}"/>
                  </a:ext>
                </a:extLst>
              </p:cNvPr>
              <p:cNvCxnSpPr>
                <a:stCxn id="52" idx="6"/>
                <a:endCxn id="44" idx="6"/>
              </p:cNvCxnSpPr>
              <p:nvPr/>
            </p:nvCxnSpPr>
            <p:spPr>
              <a:xfrm flipV="1">
                <a:off x="2511877" y="4926364"/>
                <a:ext cx="1086964" cy="519615"/>
              </a:xfrm>
              <a:prstGeom prst="bentConnector3">
                <a:avLst/>
              </a:prstGeom>
              <a:ln w="28575">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14" name="꺾인 연결선 130">
                <a:extLst>
                  <a:ext uri="{FF2B5EF4-FFF2-40B4-BE49-F238E27FC236}">
                    <a16:creationId xmlns:a16="http://schemas.microsoft.com/office/drawing/2014/main" id="{DF73837F-73BD-4296-86C9-FF5D78CBA331}"/>
                  </a:ext>
                </a:extLst>
              </p:cNvPr>
              <p:cNvCxnSpPr>
                <a:stCxn id="44" idx="2"/>
                <a:endCxn id="36" idx="2"/>
              </p:cNvCxnSpPr>
              <p:nvPr/>
            </p:nvCxnSpPr>
            <p:spPr>
              <a:xfrm>
                <a:off x="3907102" y="4926364"/>
                <a:ext cx="1090817" cy="519615"/>
              </a:xfrm>
              <a:prstGeom prst="bentConnector3">
                <a:avLst/>
              </a:prstGeom>
              <a:ln w="28575">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15" name="꺾인 연결선 132">
                <a:extLst>
                  <a:ext uri="{FF2B5EF4-FFF2-40B4-BE49-F238E27FC236}">
                    <a16:creationId xmlns:a16="http://schemas.microsoft.com/office/drawing/2014/main" id="{B65001C0-4455-4C6E-BEFE-27A05467FCFF}"/>
                  </a:ext>
                </a:extLst>
              </p:cNvPr>
              <p:cNvCxnSpPr>
                <a:stCxn id="36" idx="6"/>
                <a:endCxn id="28" idx="6"/>
              </p:cNvCxnSpPr>
              <p:nvPr/>
            </p:nvCxnSpPr>
            <p:spPr>
              <a:xfrm flipV="1">
                <a:off x="5306180" y="4926364"/>
                <a:ext cx="1117446" cy="519615"/>
              </a:xfrm>
              <a:prstGeom prst="bentConnector3">
                <a:avLst/>
              </a:prstGeom>
              <a:ln w="28575">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16" name="꺾인 연결선 134">
                <a:extLst>
                  <a:ext uri="{FF2B5EF4-FFF2-40B4-BE49-F238E27FC236}">
                    <a16:creationId xmlns:a16="http://schemas.microsoft.com/office/drawing/2014/main" id="{DC94DB47-DE72-4DF4-A490-4551400E1946}"/>
                  </a:ext>
                </a:extLst>
              </p:cNvPr>
              <p:cNvCxnSpPr>
                <a:stCxn id="28" idx="2"/>
                <a:endCxn id="20" idx="2"/>
              </p:cNvCxnSpPr>
              <p:nvPr/>
            </p:nvCxnSpPr>
            <p:spPr>
              <a:xfrm>
                <a:off x="6731887" y="4926364"/>
                <a:ext cx="1084208" cy="519615"/>
              </a:xfrm>
              <a:prstGeom prst="bentConnector3">
                <a:avLst/>
              </a:prstGeom>
              <a:ln w="28575">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80636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751941B2-ADEB-4FCB-813D-2FA603BF1A1A}"/>
              </a:ext>
            </a:extLst>
          </p:cNvPr>
          <p:cNvSpPr>
            <a:spLocks noGrp="1"/>
          </p:cNvSpPr>
          <p:nvPr>
            <p:ph type="body" sz="quarter" idx="10"/>
          </p:nvPr>
        </p:nvSpPr>
        <p:spPr/>
        <p:txBody>
          <a:bodyPr/>
          <a:lstStyle/>
          <a:p>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Hadoop </a:t>
            </a:r>
            <a:r>
              <a:rPr lang="en-US" altLang="ko-KR" dirty="0" err="1">
                <a:ea typeface="SamsungOneKorean 400" panose="020B0503030303020204" pitchFamily="50" charset="-127"/>
              </a:rPr>
              <a:t>cho</a:t>
            </a:r>
            <a:r>
              <a:rPr lang="en-US" altLang="ko-KR" dirty="0">
                <a:ea typeface="SamsungOneKorean 400" panose="020B0503030303020204" pitchFamily="50" charset="-127"/>
              </a:rPr>
              <a:t> </a:t>
            </a:r>
          </a:p>
          <a:p>
            <a:r>
              <a:rPr lang="en-US" altLang="ko-KR" dirty="0">
                <a:ea typeface="SamsungOneKorean 400" panose="020B0503030303020204" pitchFamily="50" charset="-127"/>
              </a:rPr>
              <a:t>Big Data</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0A57FCD6-AC20-4DE7-8A27-D8DAD81A4BF0}"/>
              </a:ext>
            </a:extLst>
          </p:cNvPr>
          <p:cNvSpPr>
            <a:spLocks noGrp="1"/>
          </p:cNvSpPr>
          <p:nvPr>
            <p:ph type="body" sz="quarter" idx="12"/>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3.</a:t>
            </a:r>
          </a:p>
        </p:txBody>
      </p:sp>
    </p:spTree>
    <p:extLst>
      <p:ext uri="{BB962C8B-B14F-4D97-AF65-F5344CB8AC3E}">
        <p14:creationId xmlns:p14="http://schemas.microsoft.com/office/powerpoint/2010/main" val="1728773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997DDE4-0D49-4B3C-977D-BBAC1822A842}"/>
              </a:ext>
            </a:extLst>
          </p:cNvPr>
          <p:cNvSpPr>
            <a:spLocks noGrp="1"/>
          </p:cNvSpPr>
          <p:nvPr>
            <p:ph type="body" sz="quarter" idx="10"/>
          </p:nvPr>
        </p:nvSpPr>
        <p:spPr/>
        <p:txBody>
          <a:bodyPr/>
          <a:lstStyle/>
          <a:p>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Hadoop </a:t>
            </a:r>
            <a:r>
              <a:rPr lang="en-US" altLang="ko-KR" dirty="0" err="1">
                <a:ea typeface="SamsungOneKorean 400" panose="020B0503030303020204" pitchFamily="50" charset="-127"/>
              </a:rPr>
              <a:t>cho</a:t>
            </a:r>
            <a:r>
              <a:rPr lang="en-US" altLang="ko-KR" dirty="0">
                <a:ea typeface="SamsungOneKorean 400" panose="020B0503030303020204" pitchFamily="50" charset="-127"/>
              </a:rPr>
              <a:t> Big Data</a:t>
            </a:r>
          </a:p>
        </p:txBody>
      </p:sp>
      <p:sp>
        <p:nvSpPr>
          <p:cNvPr id="5" name="텍스트 개체 틀 4">
            <a:extLst>
              <a:ext uri="{FF2B5EF4-FFF2-40B4-BE49-F238E27FC236}">
                <a16:creationId xmlns:a16="http://schemas.microsoft.com/office/drawing/2014/main" id="{1CE70E89-3A80-4213-8405-65B6D5126591}"/>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3</a:t>
            </a:r>
          </a:p>
        </p:txBody>
      </p:sp>
      <p:sp>
        <p:nvSpPr>
          <p:cNvPr id="6" name="직사각형 5">
            <a:extLst>
              <a:ext uri="{FF2B5EF4-FFF2-40B4-BE49-F238E27FC236}">
                <a16:creationId xmlns:a16="http://schemas.microsoft.com/office/drawing/2014/main" id="{1F4FDA84-FADE-4F20-B848-CC7D8F886BE0}"/>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Korean 400" panose="020B0503030303020204" pitchFamily="50" charset="-127"/>
              </a:rPr>
              <a:t>3.1. Lưu trữ hệ thống tệp phân tán Hadoop</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3E94FDDC-3953-47BD-B530-0BA771DBDF26}"/>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8" name="직사각형 7">
            <a:extLst>
              <a:ext uri="{FF2B5EF4-FFF2-40B4-BE49-F238E27FC236}">
                <a16:creationId xmlns:a16="http://schemas.microsoft.com/office/drawing/2014/main" id="{353A171C-DBAB-4625-9D8F-4B009AE553D3}"/>
              </a:ext>
            </a:extLst>
          </p:cNvPr>
          <p:cNvSpPr/>
          <p:nvPr/>
        </p:nvSpPr>
        <p:spPr>
          <a:xfrm>
            <a:off x="1234524" y="4496244"/>
            <a:ext cx="764875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Korean 400" panose="020B0503030303020204" pitchFamily="50" charset="-127"/>
              </a:rPr>
              <a:t>3.2.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Trình</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quản</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lý</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tài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nguyên</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sợi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và</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kiến</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trúc</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máy</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tính</a:t>
            </a:r>
            <a:endParaRPr lang="en-US" altLang="ko-KR" dirty="0">
              <a:solidFill>
                <a:schemeClr val="bg1">
                  <a:lumMod val="65000"/>
                </a:schemeClr>
              </a:solidFill>
              <a:latin typeface="SamsungOne-400" panose="020B05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557FDB14-1032-448F-8144-838C22D771A5}"/>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spTree>
    <p:extLst>
      <p:ext uri="{BB962C8B-B14F-4D97-AF65-F5344CB8AC3E}">
        <p14:creationId xmlns:p14="http://schemas.microsoft.com/office/powerpoint/2010/main" val="26171034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30CB9432-FF43-4844-82B4-74EE15D5995B}"/>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7" name="텍스트 개체 틀 6">
            <a:extLst>
              <a:ext uri="{FF2B5EF4-FFF2-40B4-BE49-F238E27FC236}">
                <a16:creationId xmlns:a16="http://schemas.microsoft.com/office/drawing/2014/main" id="{65F32299-B325-4464-BD02-FBC468C74EB2}"/>
              </a:ext>
            </a:extLst>
          </p:cNvPr>
          <p:cNvSpPr>
            <a:spLocks noGrp="1"/>
          </p:cNvSpPr>
          <p:nvPr>
            <p:ph type="body" sz="quarter" idx="11"/>
          </p:nvPr>
        </p:nvSpPr>
        <p:spPr/>
        <p:txBody>
          <a:bodyPr/>
          <a:lstStyle/>
          <a:p>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HDFS</a:t>
            </a:r>
          </a:p>
        </p:txBody>
      </p:sp>
      <p:sp>
        <p:nvSpPr>
          <p:cNvPr id="8" name="텍스트 개체 틀 7">
            <a:extLst>
              <a:ext uri="{FF2B5EF4-FFF2-40B4-BE49-F238E27FC236}">
                <a16:creationId xmlns:a16="http://schemas.microsoft.com/office/drawing/2014/main" id="{C49F0AB8-5A6C-4249-B2D9-8A3199E2CF7B}"/>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p:txBody>
      </p:sp>
      <p:sp>
        <p:nvSpPr>
          <p:cNvPr id="9" name="텍스트 개체 틀 8">
            <a:extLst>
              <a:ext uri="{FF2B5EF4-FFF2-40B4-BE49-F238E27FC236}">
                <a16:creationId xmlns:a16="http://schemas.microsoft.com/office/drawing/2014/main" id="{17D0FC05-2540-45A3-BDFD-1A8E994236A9}"/>
              </a:ext>
            </a:extLst>
          </p:cNvPr>
          <p:cNvSpPr>
            <a:spLocks noGrp="1"/>
          </p:cNvSpPr>
          <p:nvPr>
            <p:ph type="body" sz="quarter" idx="15"/>
          </p:nvPr>
        </p:nvSpPr>
        <p:spPr/>
        <p:txBody>
          <a:bodyPr/>
          <a:lstStyle/>
          <a:p>
            <a:r>
              <a:rPr lang="en-US" altLang="ko-KR" dirty="0"/>
              <a:t>HDFS </a:t>
            </a:r>
            <a:r>
              <a:rPr lang="en-US" altLang="ko-KR" dirty="0" err="1"/>
              <a:t>tuân</a:t>
            </a:r>
            <a:r>
              <a:rPr lang="en-US" altLang="ko-KR" dirty="0"/>
              <a:t> </a:t>
            </a:r>
            <a:r>
              <a:rPr lang="en-US" altLang="ko-KR" dirty="0" err="1"/>
              <a:t>theo</a:t>
            </a:r>
            <a:r>
              <a:rPr lang="en-US" altLang="ko-KR" dirty="0"/>
              <a:t> </a:t>
            </a:r>
            <a:r>
              <a:rPr lang="en-US" altLang="ko-KR" dirty="0" err="1"/>
              <a:t>kiến</a:t>
            </a:r>
            <a:r>
              <a:rPr lang="en-US" altLang="ko-KR" dirty="0"/>
              <a:t> </a:t>
            </a:r>
            <a:r>
              <a:rPr lang="en-US" altLang="ko-KR" dirty="0" err="1"/>
              <a:t>trúc</a:t>
            </a:r>
            <a:r>
              <a:rPr lang="en-US" altLang="ko-KR" dirty="0"/>
              <a:t> Master – Slave</a:t>
            </a:r>
          </a:p>
          <a:p>
            <a:r>
              <a:rPr lang="en-US" altLang="ko-KR" dirty="0"/>
              <a:t>Master Nodes</a:t>
            </a:r>
          </a:p>
          <a:p>
            <a:pPr lvl="1"/>
            <a:r>
              <a:rPr lang="vi-VN" altLang="ko-KR" dirty="0"/>
              <a:t>Chịu trách nhiệm quản lý công việc và lưu giữ hồ sơ siêu dữ liệu</a:t>
            </a:r>
            <a:endParaRPr lang="en-US" altLang="ko-KR" dirty="0"/>
          </a:p>
          <a:p>
            <a:r>
              <a:rPr lang="en-US" altLang="ko-KR" dirty="0"/>
              <a:t>Worker / Slave Nodes</a:t>
            </a:r>
          </a:p>
          <a:p>
            <a:pPr lvl="1"/>
            <a:r>
              <a:rPr lang="en-US" altLang="ko-KR" dirty="0" err="1"/>
              <a:t>Thực</a:t>
            </a:r>
            <a:r>
              <a:rPr lang="en-US" altLang="ko-KR" dirty="0"/>
              <a:t> </a:t>
            </a:r>
            <a:r>
              <a:rPr lang="en-US" altLang="ko-KR" dirty="0" err="1"/>
              <a:t>hiện</a:t>
            </a:r>
            <a:r>
              <a:rPr lang="en-US" altLang="ko-KR" dirty="0"/>
              <a:t> </a:t>
            </a:r>
            <a:r>
              <a:rPr lang="en-US" altLang="ko-KR" dirty="0" err="1"/>
              <a:t>đọc</a:t>
            </a:r>
            <a:r>
              <a:rPr lang="en-US" altLang="ko-KR" dirty="0"/>
              <a:t> </a:t>
            </a:r>
            <a:r>
              <a:rPr lang="en-US" altLang="ko-KR" dirty="0" err="1"/>
              <a:t>và</a:t>
            </a:r>
            <a:r>
              <a:rPr lang="en-US" altLang="ko-KR" dirty="0"/>
              <a:t> </a:t>
            </a:r>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thực</a:t>
            </a:r>
            <a:r>
              <a:rPr lang="en-US" altLang="ko-KR" dirty="0"/>
              <a:t> </a:t>
            </a:r>
            <a:r>
              <a:rPr lang="en-US" altLang="ko-KR" dirty="0" err="1"/>
              <a:t>tế</a:t>
            </a:r>
            <a:endParaRPr lang="ko-KR" altLang="en-US" dirty="0"/>
          </a:p>
        </p:txBody>
      </p:sp>
      <p:grpSp>
        <p:nvGrpSpPr>
          <p:cNvPr id="10" name="그룹 9">
            <a:extLst>
              <a:ext uri="{FF2B5EF4-FFF2-40B4-BE49-F238E27FC236}">
                <a16:creationId xmlns:a16="http://schemas.microsoft.com/office/drawing/2014/main" id="{242D8E18-F6B1-499E-83D8-F09BB7AA2CA1}"/>
              </a:ext>
            </a:extLst>
          </p:cNvPr>
          <p:cNvGrpSpPr/>
          <p:nvPr/>
        </p:nvGrpSpPr>
        <p:grpSpPr>
          <a:xfrm>
            <a:off x="1928066" y="4208696"/>
            <a:ext cx="6012139" cy="1957490"/>
            <a:chOff x="2251756" y="4361096"/>
            <a:chExt cx="6012139" cy="1957490"/>
          </a:xfrm>
        </p:grpSpPr>
        <p:grpSp>
          <p:nvGrpSpPr>
            <p:cNvPr id="11" name="그룹 10">
              <a:extLst>
                <a:ext uri="{FF2B5EF4-FFF2-40B4-BE49-F238E27FC236}">
                  <a16:creationId xmlns:a16="http://schemas.microsoft.com/office/drawing/2014/main" id="{D09FBC65-1DFD-441A-A97E-95FD470681FB}"/>
                </a:ext>
              </a:extLst>
            </p:cNvPr>
            <p:cNvGrpSpPr/>
            <p:nvPr/>
          </p:nvGrpSpPr>
          <p:grpSpPr>
            <a:xfrm>
              <a:off x="3133139" y="5040029"/>
              <a:ext cx="4259726" cy="512020"/>
              <a:chOff x="3133139" y="5192429"/>
              <a:chExt cx="4259726" cy="512020"/>
            </a:xfrm>
          </p:grpSpPr>
          <p:cxnSp>
            <p:nvCxnSpPr>
              <p:cNvPr id="24" name="Elbow Connector 23">
                <a:extLst>
                  <a:ext uri="{FF2B5EF4-FFF2-40B4-BE49-F238E27FC236}">
                    <a16:creationId xmlns:a16="http://schemas.microsoft.com/office/drawing/2014/main" id="{AB9D8547-A010-42CB-894A-D92BAE325E1E}"/>
                  </a:ext>
                </a:extLst>
              </p:cNvPr>
              <p:cNvCxnSpPr>
                <a:cxnSpLocks/>
              </p:cNvCxnSpPr>
              <p:nvPr/>
            </p:nvCxnSpPr>
            <p:spPr>
              <a:xfrm rot="5400000" flipH="1" flipV="1">
                <a:off x="3946740" y="4378830"/>
                <a:ext cx="512018" cy="2139220"/>
              </a:xfrm>
              <a:prstGeom prst="bentConnector3">
                <a:avLst/>
              </a:prstGeom>
              <a:ln w="19050">
                <a:solidFill>
                  <a:srgbClr val="193EB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5">
                <a:extLst>
                  <a:ext uri="{FF2B5EF4-FFF2-40B4-BE49-F238E27FC236}">
                    <a16:creationId xmlns:a16="http://schemas.microsoft.com/office/drawing/2014/main" id="{A4BCE88D-BDC8-47B9-8D1E-05FA8779AA8C}"/>
                  </a:ext>
                </a:extLst>
              </p:cNvPr>
              <p:cNvCxnSpPr>
                <a:cxnSpLocks/>
              </p:cNvCxnSpPr>
              <p:nvPr/>
            </p:nvCxnSpPr>
            <p:spPr>
              <a:xfrm flipV="1">
                <a:off x="5272359" y="5448438"/>
                <a:ext cx="1" cy="256009"/>
              </a:xfrm>
              <a:prstGeom prst="line">
                <a:avLst/>
              </a:prstGeom>
              <a:ln w="19050">
                <a:solidFill>
                  <a:srgbClr val="193EB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Elbow Connector 23">
                <a:extLst>
                  <a:ext uri="{FF2B5EF4-FFF2-40B4-BE49-F238E27FC236}">
                    <a16:creationId xmlns:a16="http://schemas.microsoft.com/office/drawing/2014/main" id="{D94FC363-DF00-49B8-9E37-26BBC4385939}"/>
                  </a:ext>
                </a:extLst>
              </p:cNvPr>
              <p:cNvCxnSpPr>
                <a:cxnSpLocks/>
              </p:cNvCxnSpPr>
              <p:nvPr/>
            </p:nvCxnSpPr>
            <p:spPr>
              <a:xfrm rot="16200000" flipH="1">
                <a:off x="6076603" y="4388185"/>
                <a:ext cx="512018" cy="2120506"/>
              </a:xfrm>
              <a:prstGeom prst="bentConnector3">
                <a:avLst>
                  <a:gd name="adj1" fmla="val 50000"/>
                </a:avLst>
              </a:prstGeom>
              <a:ln w="19050">
                <a:solidFill>
                  <a:srgbClr val="193EB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모서리가 둥근 직사각형 26">
              <a:extLst>
                <a:ext uri="{FF2B5EF4-FFF2-40B4-BE49-F238E27FC236}">
                  <a16:creationId xmlns:a16="http://schemas.microsoft.com/office/drawing/2014/main" id="{E2474896-36B5-4CB8-A02C-A0E4EBA92886}"/>
                </a:ext>
              </a:extLst>
            </p:cNvPr>
            <p:cNvSpPr/>
            <p:nvPr/>
          </p:nvSpPr>
          <p:spPr>
            <a:xfrm>
              <a:off x="2417246" y="4361096"/>
              <a:ext cx="5714871" cy="794405"/>
            </a:xfrm>
            <a:prstGeom prst="roundRect">
              <a:avLst>
                <a:gd name="adj" fmla="val 13701"/>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 400" panose="020B0503030303020204" pitchFamily="34" charset="0"/>
                  <a:ea typeface="SamsungOne 400" panose="020B0503030303020204" pitchFamily="34" charset="0"/>
                </a:rPr>
                <a:t>Master Nodes</a:t>
              </a:r>
            </a:p>
            <a:p>
              <a:pPr algn="ctr"/>
              <a:endParaRPr lang="en-US" altLang="ko-KR" sz="1600" dirty="0">
                <a:solidFill>
                  <a:schemeClr val="bg1"/>
                </a:solidFill>
                <a:latin typeface="SamsungOne 400" panose="020B0503030303020204" pitchFamily="34" charset="0"/>
                <a:ea typeface="SamsungOne-700" panose="020B0803030303020204" pitchFamily="34" charset="0"/>
              </a:endParaRPr>
            </a:p>
            <a:p>
              <a:pPr algn="ctr"/>
              <a:endParaRPr lang="ko-KR" altLang="en-US" sz="1400" dirty="0">
                <a:solidFill>
                  <a:schemeClr val="bg1"/>
                </a:solidFill>
                <a:latin typeface="SamsungOne 400" panose="020B0503030303020204" pitchFamily="34" charset="0"/>
                <a:ea typeface="SamsungOne-700" panose="020B0803030303020204" pitchFamily="34" charset="0"/>
              </a:endParaRPr>
            </a:p>
          </p:txBody>
        </p:sp>
        <p:grpSp>
          <p:nvGrpSpPr>
            <p:cNvPr id="13" name="그룹 12">
              <a:extLst>
                <a:ext uri="{FF2B5EF4-FFF2-40B4-BE49-F238E27FC236}">
                  <a16:creationId xmlns:a16="http://schemas.microsoft.com/office/drawing/2014/main" id="{6010433D-E3BA-4581-9428-6F0804755C36}"/>
                </a:ext>
              </a:extLst>
            </p:cNvPr>
            <p:cNvGrpSpPr/>
            <p:nvPr/>
          </p:nvGrpSpPr>
          <p:grpSpPr>
            <a:xfrm>
              <a:off x="2500376" y="4735883"/>
              <a:ext cx="5497907" cy="354946"/>
              <a:chOff x="2500376" y="4837483"/>
              <a:chExt cx="5497907" cy="354946"/>
            </a:xfrm>
          </p:grpSpPr>
          <p:sp>
            <p:nvSpPr>
              <p:cNvPr id="21" name="모서리가 둥근 직사각형 27">
                <a:extLst>
                  <a:ext uri="{FF2B5EF4-FFF2-40B4-BE49-F238E27FC236}">
                    <a16:creationId xmlns:a16="http://schemas.microsoft.com/office/drawing/2014/main" id="{F96D76A6-5D7E-47B9-99C7-BE3EA730971D}"/>
                  </a:ext>
                </a:extLst>
              </p:cNvPr>
              <p:cNvSpPr/>
              <p:nvPr/>
            </p:nvSpPr>
            <p:spPr>
              <a:xfrm>
                <a:off x="2500376" y="4837483"/>
                <a:ext cx="1762764" cy="354946"/>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Name Node</a:t>
                </a:r>
              </a:p>
            </p:txBody>
          </p:sp>
          <p:sp>
            <p:nvSpPr>
              <p:cNvPr id="22" name="모서리가 둥근 직사각형 29">
                <a:extLst>
                  <a:ext uri="{FF2B5EF4-FFF2-40B4-BE49-F238E27FC236}">
                    <a16:creationId xmlns:a16="http://schemas.microsoft.com/office/drawing/2014/main" id="{02177BA6-7DD8-48CC-B2E2-ADC6AB6AD08C}"/>
                  </a:ext>
                </a:extLst>
              </p:cNvPr>
              <p:cNvSpPr/>
              <p:nvPr/>
            </p:nvSpPr>
            <p:spPr>
              <a:xfrm>
                <a:off x="4366549" y="4837483"/>
                <a:ext cx="1762764" cy="354946"/>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Standby Node</a:t>
                </a:r>
              </a:p>
            </p:txBody>
          </p:sp>
          <p:sp>
            <p:nvSpPr>
              <p:cNvPr id="23" name="모서리가 둥근 직사각형 30">
                <a:extLst>
                  <a:ext uri="{FF2B5EF4-FFF2-40B4-BE49-F238E27FC236}">
                    <a16:creationId xmlns:a16="http://schemas.microsoft.com/office/drawing/2014/main" id="{96F98089-E16E-4056-A8CE-E2AAF42BFCEE}"/>
                  </a:ext>
                </a:extLst>
              </p:cNvPr>
              <p:cNvSpPr/>
              <p:nvPr/>
            </p:nvSpPr>
            <p:spPr>
              <a:xfrm>
                <a:off x="6235519" y="4837483"/>
                <a:ext cx="1762764" cy="354946"/>
              </a:xfrm>
              <a:prstGeom prst="roundRect">
                <a:avLst>
                  <a:gd name="adj" fmla="val 18596"/>
                </a:avLst>
              </a:prstGeom>
              <a:solidFill>
                <a:srgbClr val="E9F2FC"/>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Secondary Node</a:t>
                </a:r>
              </a:p>
            </p:txBody>
          </p:sp>
        </p:grpSp>
        <p:grpSp>
          <p:nvGrpSpPr>
            <p:cNvPr id="14" name="그룹 13">
              <a:extLst>
                <a:ext uri="{FF2B5EF4-FFF2-40B4-BE49-F238E27FC236}">
                  <a16:creationId xmlns:a16="http://schemas.microsoft.com/office/drawing/2014/main" id="{6057574C-909F-49F4-9BA9-079715CB8105}"/>
                </a:ext>
              </a:extLst>
            </p:cNvPr>
            <p:cNvGrpSpPr/>
            <p:nvPr/>
          </p:nvGrpSpPr>
          <p:grpSpPr>
            <a:xfrm>
              <a:off x="2251756" y="5529213"/>
              <a:ext cx="6012139" cy="789373"/>
              <a:chOff x="2233044" y="5520912"/>
              <a:chExt cx="6012139" cy="789373"/>
            </a:xfrm>
          </p:grpSpPr>
          <p:sp>
            <p:nvSpPr>
              <p:cNvPr id="15" name="모서리가 둥근 직사각형 40">
                <a:extLst>
                  <a:ext uri="{FF2B5EF4-FFF2-40B4-BE49-F238E27FC236}">
                    <a16:creationId xmlns:a16="http://schemas.microsoft.com/office/drawing/2014/main" id="{1F40577B-FF43-4443-A298-8D65907A740D}"/>
                  </a:ext>
                </a:extLst>
              </p:cNvPr>
              <p:cNvSpPr/>
              <p:nvPr/>
            </p:nvSpPr>
            <p:spPr>
              <a:xfrm>
                <a:off x="2233044" y="5520912"/>
                <a:ext cx="1762764" cy="788298"/>
              </a:xfrm>
              <a:prstGeom prst="roundRect">
                <a:avLst>
                  <a:gd name="adj" fmla="val 1859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93EB0"/>
                    </a:solidFill>
                    <a:ea typeface="SamsungOneKorean 400" panose="020B0503030303020204" pitchFamily="50" charset="-127"/>
                  </a:rPr>
                  <a:t>Slave Node</a:t>
                </a:r>
              </a:p>
              <a:p>
                <a:pPr algn="ctr"/>
                <a:endParaRPr lang="en-US" altLang="ko-KR" sz="1600" dirty="0">
                  <a:solidFill>
                    <a:srgbClr val="193EB0"/>
                  </a:solidFill>
                  <a:latin typeface="SamsungOne 400" panose="020B0503030303020204" pitchFamily="34" charset="0"/>
                  <a:ea typeface="SamsungOneKorean 400" panose="020B0503030303020204" pitchFamily="50" charset="-127"/>
                </a:endParaRPr>
              </a:p>
              <a:p>
                <a:pPr algn="ctr"/>
                <a:endParaRPr lang="en-US" altLang="ko-KR" sz="1600" dirty="0">
                  <a:solidFill>
                    <a:srgbClr val="0043B2"/>
                  </a:solidFill>
                  <a:latin typeface="SamsungOne 400" panose="020B0503030303020204" pitchFamily="34" charset="0"/>
                  <a:ea typeface="SamsungOne 400" panose="020B0503030303020204" pitchFamily="34" charset="0"/>
                </a:endParaRPr>
              </a:p>
            </p:txBody>
          </p:sp>
          <p:sp>
            <p:nvSpPr>
              <p:cNvPr id="16" name="모서리가 둥근 직사각형 48">
                <a:extLst>
                  <a:ext uri="{FF2B5EF4-FFF2-40B4-BE49-F238E27FC236}">
                    <a16:creationId xmlns:a16="http://schemas.microsoft.com/office/drawing/2014/main" id="{B25E3764-0E32-4510-BA10-87F8D2354BF4}"/>
                  </a:ext>
                </a:extLst>
              </p:cNvPr>
              <p:cNvSpPr/>
              <p:nvPr/>
            </p:nvSpPr>
            <p:spPr>
              <a:xfrm>
                <a:off x="2379821" y="5846876"/>
                <a:ext cx="1469210" cy="345641"/>
              </a:xfrm>
              <a:prstGeom prst="roundRect">
                <a:avLst>
                  <a:gd name="adj" fmla="val 1859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Data Node</a:t>
                </a:r>
              </a:p>
            </p:txBody>
          </p:sp>
          <p:sp>
            <p:nvSpPr>
              <p:cNvPr id="17" name="모서리가 둥근 직사각형 65">
                <a:extLst>
                  <a:ext uri="{FF2B5EF4-FFF2-40B4-BE49-F238E27FC236}">
                    <a16:creationId xmlns:a16="http://schemas.microsoft.com/office/drawing/2014/main" id="{3190313B-F450-440C-842A-9BC712A68A87}"/>
                  </a:ext>
                </a:extLst>
              </p:cNvPr>
              <p:cNvSpPr/>
              <p:nvPr/>
            </p:nvSpPr>
            <p:spPr>
              <a:xfrm>
                <a:off x="4347837" y="5521987"/>
                <a:ext cx="1762764" cy="788298"/>
              </a:xfrm>
              <a:prstGeom prst="roundRect">
                <a:avLst>
                  <a:gd name="adj" fmla="val 1859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93EB0"/>
                    </a:solidFill>
                    <a:ea typeface="SamsungOneKorean 400" panose="020B0503030303020204" pitchFamily="50" charset="-127"/>
                  </a:rPr>
                  <a:t>Slave Node</a:t>
                </a:r>
              </a:p>
              <a:p>
                <a:pPr algn="ctr"/>
                <a:endParaRPr lang="en-US" altLang="ko-KR" sz="1600" dirty="0">
                  <a:solidFill>
                    <a:srgbClr val="193EB0"/>
                  </a:solidFill>
                  <a:latin typeface="SamsungOne 400" panose="020B0503030303020204" pitchFamily="34" charset="0"/>
                  <a:ea typeface="SamsungOneKorean 400" panose="020B0503030303020204" pitchFamily="50" charset="-127"/>
                </a:endParaRPr>
              </a:p>
              <a:p>
                <a:pPr algn="ctr"/>
                <a:endParaRPr lang="en-US" altLang="ko-KR" sz="1600" dirty="0">
                  <a:solidFill>
                    <a:srgbClr val="0043B2"/>
                  </a:solidFill>
                  <a:latin typeface="SamsungOne 400" panose="020B0503030303020204" pitchFamily="34" charset="0"/>
                  <a:ea typeface="SamsungOne 400" panose="020B0503030303020204" pitchFamily="34" charset="0"/>
                </a:endParaRPr>
              </a:p>
            </p:txBody>
          </p:sp>
          <p:sp>
            <p:nvSpPr>
              <p:cNvPr id="18" name="모서리가 둥근 직사각형 66">
                <a:extLst>
                  <a:ext uri="{FF2B5EF4-FFF2-40B4-BE49-F238E27FC236}">
                    <a16:creationId xmlns:a16="http://schemas.microsoft.com/office/drawing/2014/main" id="{080AFEE4-52C7-410D-A091-A94F368E54A9}"/>
                  </a:ext>
                </a:extLst>
              </p:cNvPr>
              <p:cNvSpPr/>
              <p:nvPr/>
            </p:nvSpPr>
            <p:spPr>
              <a:xfrm>
                <a:off x="4494614" y="5847951"/>
                <a:ext cx="1469210" cy="345641"/>
              </a:xfrm>
              <a:prstGeom prst="roundRect">
                <a:avLst>
                  <a:gd name="adj" fmla="val 1859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Data Node</a:t>
                </a:r>
              </a:p>
            </p:txBody>
          </p:sp>
          <p:sp>
            <p:nvSpPr>
              <p:cNvPr id="19" name="모서리가 둥근 직사각형 67">
                <a:extLst>
                  <a:ext uri="{FF2B5EF4-FFF2-40B4-BE49-F238E27FC236}">
                    <a16:creationId xmlns:a16="http://schemas.microsoft.com/office/drawing/2014/main" id="{801ADE34-04BF-4D91-BDD0-AFC359DA7AEB}"/>
                  </a:ext>
                </a:extLst>
              </p:cNvPr>
              <p:cNvSpPr/>
              <p:nvPr/>
            </p:nvSpPr>
            <p:spPr>
              <a:xfrm>
                <a:off x="6482419" y="5520912"/>
                <a:ext cx="1762764" cy="788298"/>
              </a:xfrm>
              <a:prstGeom prst="roundRect">
                <a:avLst>
                  <a:gd name="adj" fmla="val 1859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93EB0"/>
                    </a:solidFill>
                    <a:ea typeface="SamsungOneKorean 400" panose="020B0503030303020204" pitchFamily="50" charset="-127"/>
                  </a:rPr>
                  <a:t>Slave Node</a:t>
                </a:r>
              </a:p>
              <a:p>
                <a:pPr algn="ctr"/>
                <a:endParaRPr lang="en-US" altLang="ko-KR" sz="1600" dirty="0">
                  <a:solidFill>
                    <a:srgbClr val="193EB0"/>
                  </a:solidFill>
                  <a:latin typeface="SamsungOne 400" panose="020B0503030303020204" pitchFamily="34" charset="0"/>
                  <a:ea typeface="SamsungOneKorean 400" panose="020B0503030303020204" pitchFamily="50" charset="-127"/>
                </a:endParaRPr>
              </a:p>
              <a:p>
                <a:pPr algn="ctr"/>
                <a:endParaRPr lang="en-US" altLang="ko-KR" sz="1600" dirty="0">
                  <a:solidFill>
                    <a:srgbClr val="0043B2"/>
                  </a:solidFill>
                  <a:latin typeface="SamsungOne 400" panose="020B0503030303020204" pitchFamily="34" charset="0"/>
                  <a:ea typeface="SamsungOne 400" panose="020B0503030303020204" pitchFamily="34" charset="0"/>
                </a:endParaRPr>
              </a:p>
            </p:txBody>
          </p:sp>
          <p:sp>
            <p:nvSpPr>
              <p:cNvPr id="20" name="모서리가 둥근 직사각형 68">
                <a:extLst>
                  <a:ext uri="{FF2B5EF4-FFF2-40B4-BE49-F238E27FC236}">
                    <a16:creationId xmlns:a16="http://schemas.microsoft.com/office/drawing/2014/main" id="{2E949B53-EC72-4097-AE62-77352ABDF375}"/>
                  </a:ext>
                </a:extLst>
              </p:cNvPr>
              <p:cNvSpPr/>
              <p:nvPr/>
            </p:nvSpPr>
            <p:spPr>
              <a:xfrm>
                <a:off x="6629196" y="5846876"/>
                <a:ext cx="1469210" cy="345641"/>
              </a:xfrm>
              <a:prstGeom prst="roundRect">
                <a:avLst>
                  <a:gd name="adj" fmla="val 1859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400" panose="020B0503030303020204" pitchFamily="34" charset="0"/>
                    <a:ea typeface="SamsungOne 400" panose="020B0503030303020204" pitchFamily="34" charset="0"/>
                  </a:rPr>
                  <a:t>Data Node</a:t>
                </a:r>
              </a:p>
            </p:txBody>
          </p:sp>
        </p:grpSp>
      </p:grpSp>
    </p:spTree>
    <p:extLst>
      <p:ext uri="{BB962C8B-B14F-4D97-AF65-F5344CB8AC3E}">
        <p14:creationId xmlns:p14="http://schemas.microsoft.com/office/powerpoint/2010/main" val="3409691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vi-VN" altLang="ko-KR" dirty="0">
                <a:ea typeface="SamsungOneKorean 400" panose="020B0503030303020204" pitchFamily="50" charset="-127"/>
              </a:rPr>
              <a:t>Các khái niệm cơ bản của HDFS</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5674546" cy="914400"/>
          </a:xfrm>
        </p:spPr>
        <p:txBody>
          <a:bodyPr/>
          <a:lstStyle/>
          <a:p>
            <a:r>
              <a:rPr lang="vi-VN" altLang="ko-KR" dirty="0"/>
              <a:t>Hoạt động trên hệ thống tệp hệ thống (thường là Linux)</a:t>
            </a:r>
            <a:endParaRPr lang="en-US" altLang="ko-KR" dirty="0"/>
          </a:p>
          <a:p>
            <a:pPr lvl="1"/>
            <a:r>
              <a:rPr lang="en-US" altLang="ko-KR" dirty="0"/>
              <a:t>Linux ext3, ext4, </a:t>
            </a:r>
            <a:r>
              <a:rPr lang="en-US" altLang="ko-KR" dirty="0" err="1"/>
              <a:t>hoặc</a:t>
            </a:r>
            <a:r>
              <a:rPr lang="en-US" altLang="ko-KR" dirty="0"/>
              <a:t> xfs</a:t>
            </a:r>
          </a:p>
          <a:p>
            <a:r>
              <a:rPr lang="vi-VN" altLang="ko-KR" dirty="0"/>
              <a:t>Mô phỏng hệ thống tệp Linux với các tệp và thư mục</a:t>
            </a:r>
            <a:endParaRPr lang="en-US" altLang="ko-KR" dirty="0"/>
          </a:p>
          <a:p>
            <a:pPr lvl="1"/>
            <a:r>
              <a:rPr lang="vi-VN" altLang="ko-KR" dirty="0"/>
              <a:t>Có ACL (danh sách kiểm soát truy cập) tương tự như Linux</a:t>
            </a:r>
            <a:endParaRPr lang="en-US" altLang="ko-KR" dirty="0"/>
          </a:p>
          <a:p>
            <a:r>
              <a:rPr lang="vi-VN" altLang="ko-KR" dirty="0"/>
              <a:t>Hoạt động thông qua các ứng dụng Java (daemon)</a:t>
            </a:r>
          </a:p>
          <a:p>
            <a:r>
              <a:rPr lang="vi-VN" altLang="ko-KR" dirty="0"/>
              <a:t>Dựa trên Hệ thống tệp của Google (GFS)</a:t>
            </a:r>
          </a:p>
          <a:p>
            <a:r>
              <a:rPr lang="vi-VN" altLang="ko-KR" dirty="0"/>
              <a:t>Sử dụng phần cứng tiêu chuẩn công nghiệp có thể mở rộng</a:t>
            </a:r>
          </a:p>
          <a:p>
            <a:r>
              <a:rPr lang="vi-VN" altLang="ko-KR" dirty="0"/>
              <a:t>Dữ liệu được phân vùng thành các khối và phân phối trên nhiều máy chủ trong quá trình ghi</a:t>
            </a:r>
            <a:endParaRPr lang="ko-KR" altLang="en-US" dirty="0"/>
          </a:p>
        </p:txBody>
      </p:sp>
      <p:grpSp>
        <p:nvGrpSpPr>
          <p:cNvPr id="8" name="그룹 7">
            <a:extLst>
              <a:ext uri="{FF2B5EF4-FFF2-40B4-BE49-F238E27FC236}">
                <a16:creationId xmlns:a16="http://schemas.microsoft.com/office/drawing/2014/main" id="{A8613958-FCB7-43B5-AC13-DDF36CD8B6BB}"/>
              </a:ext>
            </a:extLst>
          </p:cNvPr>
          <p:cNvGrpSpPr/>
          <p:nvPr/>
        </p:nvGrpSpPr>
        <p:grpSpPr>
          <a:xfrm>
            <a:off x="6342852" y="2295090"/>
            <a:ext cx="2229648" cy="2684918"/>
            <a:chOff x="6342852" y="2295090"/>
            <a:chExt cx="1954421" cy="2684918"/>
          </a:xfrm>
        </p:grpSpPr>
        <p:sp>
          <p:nvSpPr>
            <p:cNvPr id="9" name="모서리가 둥근 직사각형 24">
              <a:extLst>
                <a:ext uri="{FF2B5EF4-FFF2-40B4-BE49-F238E27FC236}">
                  <a16:creationId xmlns:a16="http://schemas.microsoft.com/office/drawing/2014/main" id="{47739984-33D5-4FA6-8449-D4BC537EA991}"/>
                </a:ext>
              </a:extLst>
            </p:cNvPr>
            <p:cNvSpPr/>
            <p:nvPr/>
          </p:nvSpPr>
          <p:spPr>
            <a:xfrm>
              <a:off x="6353292" y="2646229"/>
              <a:ext cx="1942982" cy="1977963"/>
            </a:xfrm>
            <a:prstGeom prst="roundRect">
              <a:avLst>
                <a:gd name="adj" fmla="val 5413"/>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10" name="모서리가 둥근 직사각형 25">
              <a:extLst>
                <a:ext uri="{FF2B5EF4-FFF2-40B4-BE49-F238E27FC236}">
                  <a16:creationId xmlns:a16="http://schemas.microsoft.com/office/drawing/2014/main" id="{A951C9E2-7C4F-432E-B0CD-9F322052046B}"/>
                </a:ext>
              </a:extLst>
            </p:cNvPr>
            <p:cNvSpPr/>
            <p:nvPr/>
          </p:nvSpPr>
          <p:spPr>
            <a:xfrm>
              <a:off x="6342852" y="2295090"/>
              <a:ext cx="1953422" cy="246270"/>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Kiến</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trúc</a:t>
              </a:r>
              <a:r>
                <a:rPr lang="en-US" altLang="ko-KR" sz="1400" dirty="0">
                  <a:solidFill>
                    <a:schemeClr val="bg1"/>
                  </a:solidFill>
                  <a:latin typeface="SamsungOne 400" panose="020B0503030303020204" pitchFamily="34" charset="0"/>
                  <a:ea typeface="SamsungOne 400" panose="020B0503030303020204" pitchFamily="34" charset="0"/>
                </a:rPr>
                <a:t> HDFS</a:t>
              </a:r>
              <a:endParaRPr lang="ko-KR" altLang="en-US" sz="1400" dirty="0">
                <a:solidFill>
                  <a:schemeClr val="bg1"/>
                </a:solidFill>
                <a:latin typeface="SamsungOne 400" panose="020B0503030303020204" pitchFamily="34" charset="0"/>
                <a:ea typeface="SamsungOne-700" panose="020B0803030303020204" pitchFamily="34" charset="0"/>
              </a:endParaRPr>
            </a:p>
          </p:txBody>
        </p:sp>
        <p:grpSp>
          <p:nvGrpSpPr>
            <p:cNvPr id="11" name="그룹 10">
              <a:extLst>
                <a:ext uri="{FF2B5EF4-FFF2-40B4-BE49-F238E27FC236}">
                  <a16:creationId xmlns:a16="http://schemas.microsoft.com/office/drawing/2014/main" id="{69A11EE2-2253-49DA-A2C4-9A81A7921164}"/>
                </a:ext>
              </a:extLst>
            </p:cNvPr>
            <p:cNvGrpSpPr/>
            <p:nvPr/>
          </p:nvGrpSpPr>
          <p:grpSpPr>
            <a:xfrm>
              <a:off x="6492456" y="2852850"/>
              <a:ext cx="1660944" cy="1541343"/>
              <a:chOff x="6492456" y="2834668"/>
              <a:chExt cx="1660944" cy="1541343"/>
            </a:xfrm>
          </p:grpSpPr>
          <p:sp>
            <p:nvSpPr>
              <p:cNvPr id="13" name="모서리가 둥근 직사각형 26">
                <a:extLst>
                  <a:ext uri="{FF2B5EF4-FFF2-40B4-BE49-F238E27FC236}">
                    <a16:creationId xmlns:a16="http://schemas.microsoft.com/office/drawing/2014/main" id="{FB58FAA7-03AA-40BC-800C-0D9C15729DC4}"/>
                  </a:ext>
                </a:extLst>
              </p:cNvPr>
              <p:cNvSpPr/>
              <p:nvPr/>
            </p:nvSpPr>
            <p:spPr>
              <a:xfrm>
                <a:off x="6492456" y="2834668"/>
                <a:ext cx="1660944" cy="420169"/>
              </a:xfrm>
              <a:prstGeom prst="roundRect">
                <a:avLst>
                  <a:gd name="adj" fmla="val 19066"/>
                </a:avLst>
              </a:prstGeom>
              <a:solidFill>
                <a:srgbClr val="FCCDCC"/>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HDFS</a:t>
                </a:r>
                <a:endParaRPr lang="ko-KR" altLang="en-US" sz="1100" dirty="0">
                  <a:solidFill>
                    <a:srgbClr val="0043B2"/>
                  </a:solidFill>
                  <a:latin typeface="SamsungOne-600" panose="020B0703030303020204"/>
                  <a:ea typeface="SamsungOne-700C" panose="020B0806030303020204" pitchFamily="34" charset="0"/>
                </a:endParaRPr>
              </a:p>
            </p:txBody>
          </p:sp>
          <p:sp>
            <p:nvSpPr>
              <p:cNvPr id="14" name="모서리가 둥근 직사각형 167">
                <a:extLst>
                  <a:ext uri="{FF2B5EF4-FFF2-40B4-BE49-F238E27FC236}">
                    <a16:creationId xmlns:a16="http://schemas.microsoft.com/office/drawing/2014/main" id="{70E194B1-CBFB-4665-95A8-60ABA2398C47}"/>
                  </a:ext>
                </a:extLst>
              </p:cNvPr>
              <p:cNvSpPr/>
              <p:nvPr/>
            </p:nvSpPr>
            <p:spPr>
              <a:xfrm>
                <a:off x="6492456" y="3315109"/>
                <a:ext cx="1660944" cy="581483"/>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600" panose="020B0703030303020204"/>
                    <a:ea typeface="SamsungOne-600C" panose="020B0706030303020204" pitchFamily="34" charset="0"/>
                  </a:rPr>
                  <a:t>Hệ</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thống</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tệp</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hệ</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điều</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hành</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gốc</a:t>
                </a:r>
                <a:endParaRPr lang="ko-KR" altLang="en-US" sz="1100" dirty="0">
                  <a:solidFill>
                    <a:srgbClr val="0043B2"/>
                  </a:solidFill>
                  <a:latin typeface="SamsungOne-600" panose="020B0703030303020204"/>
                  <a:ea typeface="SamsungOne-700C" panose="020B0806030303020204" pitchFamily="34" charset="0"/>
                </a:endParaRPr>
              </a:p>
            </p:txBody>
          </p:sp>
          <p:sp>
            <p:nvSpPr>
              <p:cNvPr id="15" name="모서리가 둥근 직사각형 168">
                <a:extLst>
                  <a:ext uri="{FF2B5EF4-FFF2-40B4-BE49-F238E27FC236}">
                    <a16:creationId xmlns:a16="http://schemas.microsoft.com/office/drawing/2014/main" id="{9A064305-A8F4-4977-BD10-EC378D4D1FED}"/>
                  </a:ext>
                </a:extLst>
              </p:cNvPr>
              <p:cNvSpPr/>
              <p:nvPr/>
            </p:nvSpPr>
            <p:spPr>
              <a:xfrm>
                <a:off x="6492456" y="3955842"/>
                <a:ext cx="1660944" cy="420169"/>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600" panose="020B0703030303020204"/>
                    <a:ea typeface="SamsungOne-600C" panose="020B0706030303020204" pitchFamily="34" charset="0"/>
                  </a:rPr>
                  <a:t>Dung </a:t>
                </a:r>
                <a:r>
                  <a:rPr lang="en-US" altLang="ko-KR" sz="1400" dirty="0" err="1">
                    <a:solidFill>
                      <a:srgbClr val="0043B2"/>
                    </a:solidFill>
                    <a:latin typeface="SamsungOne-600" panose="020B0703030303020204"/>
                    <a:ea typeface="SamsungOne-600C" panose="020B0706030303020204" pitchFamily="34" charset="0"/>
                  </a:rPr>
                  <a:t>lượng</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đĩa</a:t>
                </a:r>
                <a:endParaRPr lang="ko-KR" altLang="en-US" sz="1100" dirty="0">
                  <a:solidFill>
                    <a:srgbClr val="0043B2"/>
                  </a:solidFill>
                  <a:latin typeface="SamsungOne-600" panose="020B0703030303020204"/>
                  <a:ea typeface="SamsungOne-700C" panose="020B0806030303020204" pitchFamily="34" charset="0"/>
                </a:endParaRPr>
              </a:p>
            </p:txBody>
          </p:sp>
        </p:grpSp>
        <p:sp>
          <p:nvSpPr>
            <p:cNvPr id="12" name="모서리가 둥근 직사각형 170">
              <a:extLst>
                <a:ext uri="{FF2B5EF4-FFF2-40B4-BE49-F238E27FC236}">
                  <a16:creationId xmlns:a16="http://schemas.microsoft.com/office/drawing/2014/main" id="{1899965B-258D-43BE-BB47-DB4A0D1A12FE}"/>
                </a:ext>
              </a:extLst>
            </p:cNvPr>
            <p:cNvSpPr/>
            <p:nvPr/>
          </p:nvSpPr>
          <p:spPr>
            <a:xfrm>
              <a:off x="6353292" y="4733738"/>
              <a:ext cx="1943981" cy="246270"/>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Dựa</a:t>
              </a:r>
              <a:r>
                <a:rPr lang="en-US" altLang="ko-KR" sz="1400" dirty="0">
                  <a:solidFill>
                    <a:schemeClr val="bg1"/>
                  </a:solidFill>
                  <a:latin typeface="SamsungOne 400" panose="020B0503030303020204" pitchFamily="34" charset="0"/>
                  <a:ea typeface="SamsungOne 400" panose="020B0503030303020204" pitchFamily="34" charset="0"/>
                </a:rPr>
                <a:t> </a:t>
              </a:r>
              <a:r>
                <a:rPr lang="en-US" altLang="ko-KR" sz="1400" dirty="0" err="1">
                  <a:solidFill>
                    <a:schemeClr val="bg1"/>
                  </a:solidFill>
                  <a:latin typeface="SamsungOne 400" panose="020B0503030303020204" pitchFamily="34" charset="0"/>
                  <a:ea typeface="SamsungOne 400" panose="020B0503030303020204" pitchFamily="34" charset="0"/>
                </a:rPr>
                <a:t>trên</a:t>
              </a:r>
              <a:r>
                <a:rPr lang="en-US" altLang="ko-KR" sz="1400" dirty="0">
                  <a:solidFill>
                    <a:schemeClr val="bg1"/>
                  </a:solidFill>
                  <a:latin typeface="SamsungOne 400" panose="020B0503030303020204" pitchFamily="34" charset="0"/>
                  <a:ea typeface="SamsungOne 400" panose="020B0503030303020204" pitchFamily="34" charset="0"/>
                </a:rPr>
                <a:t> GFS </a:t>
              </a:r>
              <a:r>
                <a:rPr lang="en-US" altLang="ko-KR" sz="1400" dirty="0" err="1">
                  <a:solidFill>
                    <a:schemeClr val="bg1"/>
                  </a:solidFill>
                  <a:latin typeface="SamsungOne 400" panose="020B0503030303020204" pitchFamily="34" charset="0"/>
                  <a:ea typeface="SamsungOne 400" panose="020B0503030303020204" pitchFamily="34" charset="0"/>
                </a:rPr>
                <a:t>của</a:t>
              </a:r>
              <a:r>
                <a:rPr lang="en-US" altLang="ko-KR" sz="1400" dirty="0">
                  <a:solidFill>
                    <a:schemeClr val="bg1"/>
                  </a:solidFill>
                  <a:latin typeface="SamsungOne 400" panose="020B0503030303020204" pitchFamily="34" charset="0"/>
                  <a:ea typeface="SamsungOne 400" panose="020B0503030303020204" pitchFamily="34" charset="0"/>
                </a:rPr>
                <a:t> Google</a:t>
              </a:r>
              <a:endParaRPr lang="ko-KR" altLang="en-US" sz="1400" dirty="0">
                <a:solidFill>
                  <a:schemeClr val="bg1"/>
                </a:solidFill>
                <a:latin typeface="SamsungOne 400" panose="020B0503030303020204" pitchFamily="34" charset="0"/>
                <a:ea typeface="SamsungOne-700" panose="020B0803030303020204" pitchFamily="34" charset="0"/>
              </a:endParaRPr>
            </a:p>
          </p:txBody>
        </p:sp>
      </p:grpSp>
    </p:spTree>
    <p:extLst>
      <p:ext uri="{BB962C8B-B14F-4D97-AF65-F5344CB8AC3E}">
        <p14:creationId xmlns:p14="http://schemas.microsoft.com/office/powerpoint/2010/main" val="2771012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HDFS (1/2)</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19" name="그룹 18"/>
          <p:cNvGrpSpPr/>
          <p:nvPr/>
        </p:nvGrpSpPr>
        <p:grpSpPr>
          <a:xfrm>
            <a:off x="631828" y="2727088"/>
            <a:ext cx="8734843" cy="2926058"/>
            <a:chOff x="631828" y="2676288"/>
            <a:chExt cx="8734843" cy="2926058"/>
          </a:xfrm>
        </p:grpSpPr>
        <p:sp>
          <p:nvSpPr>
            <p:cNvPr id="56" name="직사각형 55"/>
            <p:cNvSpPr/>
            <p:nvPr/>
          </p:nvSpPr>
          <p:spPr>
            <a:xfrm>
              <a:off x="713632" y="4824805"/>
              <a:ext cx="3426938" cy="552403"/>
            </a:xfrm>
            <a:prstGeom prst="rect">
              <a:avLst/>
            </a:prstGeom>
            <a:solidFill>
              <a:srgbClr val="E7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5" name="직사각형 54"/>
            <p:cNvSpPr/>
            <p:nvPr/>
          </p:nvSpPr>
          <p:spPr>
            <a:xfrm>
              <a:off x="5911994" y="4824805"/>
              <a:ext cx="3426938" cy="552403"/>
            </a:xfrm>
            <a:prstGeom prst="rect">
              <a:avLst/>
            </a:prstGeom>
            <a:solidFill>
              <a:srgbClr val="DE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4" name="직사각형 53"/>
            <p:cNvSpPr/>
            <p:nvPr/>
          </p:nvSpPr>
          <p:spPr>
            <a:xfrm>
              <a:off x="5921953" y="2891762"/>
              <a:ext cx="3426938" cy="1351148"/>
            </a:xfrm>
            <a:prstGeom prst="rect">
              <a:avLst/>
            </a:prstGeom>
            <a:solidFill>
              <a:srgbClr val="E1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직사각형 17"/>
            <p:cNvSpPr/>
            <p:nvPr/>
          </p:nvSpPr>
          <p:spPr>
            <a:xfrm>
              <a:off x="712470" y="2884932"/>
              <a:ext cx="3168319" cy="928789"/>
            </a:xfrm>
            <a:prstGeom prst="rect">
              <a:avLst/>
            </a:prstGeom>
            <a:solidFill>
              <a:srgbClr val="CEE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7" name="그룹 16"/>
            <p:cNvGrpSpPr/>
            <p:nvPr/>
          </p:nvGrpSpPr>
          <p:grpSpPr>
            <a:xfrm>
              <a:off x="631828" y="2676288"/>
              <a:ext cx="8734843" cy="2926058"/>
              <a:chOff x="631828" y="2676288"/>
              <a:chExt cx="8734843" cy="2926058"/>
            </a:xfrm>
          </p:grpSpPr>
          <p:grpSp>
            <p:nvGrpSpPr>
              <p:cNvPr id="10" name="그룹 9"/>
              <p:cNvGrpSpPr/>
              <p:nvPr/>
            </p:nvGrpSpPr>
            <p:grpSpPr>
              <a:xfrm>
                <a:off x="631828" y="2676288"/>
                <a:ext cx="8617315" cy="2926058"/>
                <a:chOff x="702898" y="2725456"/>
                <a:chExt cx="8617315" cy="2926058"/>
              </a:xfrm>
            </p:grpSpPr>
            <p:grpSp>
              <p:nvGrpSpPr>
                <p:cNvPr id="8" name="그룹 7"/>
                <p:cNvGrpSpPr/>
                <p:nvPr/>
              </p:nvGrpSpPr>
              <p:grpSpPr>
                <a:xfrm>
                  <a:off x="3471107" y="2725456"/>
                  <a:ext cx="2926058" cy="2926058"/>
                  <a:chOff x="3572707" y="2650888"/>
                  <a:chExt cx="2926058" cy="2926058"/>
                </a:xfrm>
              </p:grpSpPr>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2707" y="2650888"/>
                    <a:ext cx="2926058" cy="2926058"/>
                  </a:xfrm>
                  <a:prstGeom prst="rect">
                    <a:avLst/>
                  </a:prstGeom>
                </p:spPr>
              </p:pic>
              <p:sp>
                <p:nvSpPr>
                  <p:cNvPr id="7" name="직사각형 6"/>
                  <p:cNvSpPr/>
                  <p:nvPr/>
                </p:nvSpPr>
                <p:spPr>
                  <a:xfrm>
                    <a:off x="5228004" y="3230454"/>
                    <a:ext cx="1247457" cy="286232"/>
                  </a:xfrm>
                  <a:prstGeom prst="rect">
                    <a:avLst/>
                  </a:prstGeom>
                </p:spPr>
                <p:txBody>
                  <a:bodyPr wrap="none">
                    <a:spAutoFit/>
                  </a:bodyPr>
                  <a:lstStyle/>
                  <a:p>
                    <a:pPr algn="ctr" defTabSz="466725">
                      <a:lnSpc>
                        <a:spcPct val="90000"/>
                      </a:lnSpc>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Khả</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dụng</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cao</a:t>
                    </a:r>
                    <a:endParaRPr lang="en-US" altLang="ko-KR" sz="1400" dirty="0">
                      <a:solidFill>
                        <a:schemeClr val="bg1"/>
                      </a:solidFill>
                      <a:latin typeface="SamsungOne 700" panose="020B0803030303020204" pitchFamily="34" charset="0"/>
                      <a:ea typeface="SamsungOne 700" panose="020B0803030303020204" pitchFamily="34" charset="0"/>
                    </a:endParaRPr>
                  </a:p>
                </p:txBody>
              </p:sp>
              <p:sp>
                <p:nvSpPr>
                  <p:cNvPr id="27" name="직사각형 26"/>
                  <p:cNvSpPr/>
                  <p:nvPr/>
                </p:nvSpPr>
                <p:spPr>
                  <a:xfrm>
                    <a:off x="3687197" y="3237266"/>
                    <a:ext cx="1540807" cy="286232"/>
                  </a:xfrm>
                  <a:prstGeom prst="rect">
                    <a:avLst/>
                  </a:prstGeom>
                </p:spPr>
                <p:txBody>
                  <a:bodyPr wrap="none">
                    <a:spAutoFit/>
                  </a:bodyPr>
                  <a:lstStyle/>
                  <a:p>
                    <a:pPr algn="ctr" defTabSz="466725">
                      <a:lnSpc>
                        <a:spcPct val="90000"/>
                      </a:lnSpc>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cs typeface="iCiel Samsung Sharp Sans Medium" pitchFamily="2" charset="0"/>
                      </a:rPr>
                      <a:t>Khả</a:t>
                    </a:r>
                    <a:r>
                      <a:rPr lang="en-US" altLang="ko-KR" sz="1400" dirty="0">
                        <a:solidFill>
                          <a:schemeClr val="bg1"/>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400" dirty="0" err="1">
                        <a:solidFill>
                          <a:schemeClr val="bg1"/>
                        </a:solidFill>
                        <a:latin typeface="SamsungOne 700" panose="020B0803030303020204" pitchFamily="34" charset="0"/>
                        <a:ea typeface="SamsungOne 700" panose="020B0803030303020204" pitchFamily="34" charset="0"/>
                        <a:cs typeface="iCiel Samsung Sharp Sans Medium" pitchFamily="2" charset="0"/>
                      </a:rPr>
                      <a:t>năng</a:t>
                    </a:r>
                    <a:r>
                      <a:rPr lang="en-US" altLang="ko-KR" sz="1400" dirty="0">
                        <a:solidFill>
                          <a:schemeClr val="bg1"/>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400" dirty="0" err="1">
                        <a:solidFill>
                          <a:schemeClr val="bg1"/>
                        </a:solidFill>
                        <a:latin typeface="SamsungOne 700" panose="020B0803030303020204" pitchFamily="34" charset="0"/>
                        <a:ea typeface="SamsungOne 700" panose="020B0803030303020204" pitchFamily="34" charset="0"/>
                        <a:cs typeface="iCiel Samsung Sharp Sans Medium" pitchFamily="2" charset="0"/>
                      </a:rPr>
                      <a:t>chịu</a:t>
                    </a:r>
                    <a:r>
                      <a:rPr lang="en-US" altLang="ko-KR" sz="1400" dirty="0">
                        <a:solidFill>
                          <a:schemeClr val="bg1"/>
                        </a:solidFill>
                        <a:latin typeface="SamsungOne 700" panose="020B0803030303020204" pitchFamily="34" charset="0"/>
                        <a:ea typeface="SamsungOne 700" panose="020B0803030303020204" pitchFamily="34" charset="0"/>
                        <a:cs typeface="iCiel Samsung Sharp Sans Medium" pitchFamily="2" charset="0"/>
                      </a:rPr>
                      <a:t> </a:t>
                    </a:r>
                    <a:r>
                      <a:rPr lang="en-US" altLang="ko-KR" sz="1400" dirty="0" err="1">
                        <a:solidFill>
                          <a:schemeClr val="bg1"/>
                        </a:solidFill>
                        <a:latin typeface="SamsungOne 700" panose="020B0803030303020204" pitchFamily="34" charset="0"/>
                        <a:ea typeface="SamsungOne 700" panose="020B0803030303020204" pitchFamily="34" charset="0"/>
                        <a:cs typeface="iCiel Samsung Sharp Sans Medium" pitchFamily="2" charset="0"/>
                      </a:rPr>
                      <a:t>lỗi</a:t>
                    </a:r>
                    <a:endParaRPr lang="ko-KR" altLang="en-US" sz="1400" dirty="0">
                      <a:solidFill>
                        <a:schemeClr val="bg1"/>
                      </a:solidFill>
                      <a:latin typeface="SamsungOne 700" panose="020B0803030303020204" pitchFamily="34" charset="0"/>
                      <a:ea typeface="SamsungOne-500C" panose="020B0606030303020204" pitchFamily="34" charset="0"/>
                      <a:cs typeface="iCiel Samsung Sharp Sans Medium" pitchFamily="2" charset="0"/>
                    </a:endParaRPr>
                  </a:p>
                </p:txBody>
              </p:sp>
              <p:sp>
                <p:nvSpPr>
                  <p:cNvPr id="46" name="직사각형 45"/>
                  <p:cNvSpPr/>
                  <p:nvPr/>
                </p:nvSpPr>
                <p:spPr>
                  <a:xfrm>
                    <a:off x="5203604" y="4689195"/>
                    <a:ext cx="845103" cy="286232"/>
                  </a:xfrm>
                  <a:prstGeom prst="rect">
                    <a:avLst/>
                  </a:prstGeom>
                </p:spPr>
                <p:txBody>
                  <a:bodyPr wrap="none">
                    <a:spAutoFit/>
                  </a:bodyPr>
                  <a:lstStyle/>
                  <a:p>
                    <a:pPr lvl="0" algn="ctr" defTabSz="466725">
                      <a:lnSpc>
                        <a:spcPct val="90000"/>
                      </a:lnSpc>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Bảo</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mật</a:t>
                    </a:r>
                    <a:endParaRPr lang="ko-KR" altLang="en-US" sz="1400" dirty="0">
                      <a:solidFill>
                        <a:schemeClr val="bg1"/>
                      </a:solidFill>
                      <a:latin typeface="SamsungOne 700" panose="020B0803030303020204" pitchFamily="34" charset="0"/>
                      <a:ea typeface="SamsungOneKorean 400" panose="020B0503030303020204" pitchFamily="50" charset="-127"/>
                    </a:endParaRPr>
                  </a:p>
                </p:txBody>
              </p:sp>
              <p:sp>
                <p:nvSpPr>
                  <p:cNvPr id="47" name="직사각형 46"/>
                  <p:cNvSpPr/>
                  <p:nvPr/>
                </p:nvSpPr>
                <p:spPr>
                  <a:xfrm>
                    <a:off x="3804490" y="4518231"/>
                    <a:ext cx="965329" cy="555537"/>
                  </a:xfrm>
                  <a:prstGeom prst="rect">
                    <a:avLst/>
                  </a:prstGeom>
                </p:spPr>
                <p:txBody>
                  <a:bodyPr wrap="none">
                    <a:spAutoFit/>
                  </a:bodyPr>
                  <a:lstStyle/>
                  <a:p>
                    <a:pPr algn="ctr" defTabSz="466725">
                      <a:lnSpc>
                        <a:spcPct val="90000"/>
                      </a:lnSpc>
                      <a:spcAft>
                        <a:spcPct val="35000"/>
                      </a:spcAft>
                    </a:pPr>
                    <a:r>
                      <a:rPr lang="en-US" altLang="ko-KR" sz="1400" dirty="0" err="1">
                        <a:solidFill>
                          <a:srgbClr val="0043B2"/>
                        </a:solidFill>
                        <a:latin typeface="SamsungOne 700" panose="020B0803030303020204" pitchFamily="34" charset="0"/>
                        <a:ea typeface="SamsungOne 700" panose="020B0803030303020204" pitchFamily="34" charset="0"/>
                      </a:rPr>
                      <a:t>Khả</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năng</a:t>
                    </a:r>
                    <a:r>
                      <a:rPr lang="en-US" altLang="ko-KR" sz="1400" dirty="0">
                        <a:solidFill>
                          <a:srgbClr val="0043B2"/>
                        </a:solidFill>
                        <a:latin typeface="SamsungOne 700" panose="020B0803030303020204" pitchFamily="34" charset="0"/>
                        <a:ea typeface="SamsungOne 700" panose="020B0803030303020204" pitchFamily="34" charset="0"/>
                      </a:rPr>
                      <a:t> </a:t>
                    </a:r>
                  </a:p>
                  <a:p>
                    <a:pPr algn="ctr" defTabSz="466725">
                      <a:lnSpc>
                        <a:spcPct val="90000"/>
                      </a:lnSpc>
                      <a:spcAft>
                        <a:spcPct val="35000"/>
                      </a:spcAft>
                    </a:pPr>
                    <a:r>
                      <a:rPr lang="en-US" altLang="ko-KR" sz="1400" dirty="0" err="1">
                        <a:solidFill>
                          <a:srgbClr val="0043B2"/>
                        </a:solidFill>
                        <a:latin typeface="SamsungOne 700" panose="020B0803030303020204" pitchFamily="34" charset="0"/>
                        <a:ea typeface="SamsungOne 700" panose="020B0803030303020204" pitchFamily="34" charset="0"/>
                      </a:rPr>
                      <a:t>mở</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rộng</a:t>
                    </a:r>
                    <a:endParaRPr lang="en-US" altLang="ko-KR" sz="1400" dirty="0">
                      <a:solidFill>
                        <a:srgbClr val="0043B2"/>
                      </a:solidFill>
                      <a:latin typeface="SamsungOne 700" panose="020B0803030303020204" pitchFamily="34" charset="0"/>
                      <a:ea typeface="SamsungOne 700" panose="020B0803030303020204" pitchFamily="34" charset="0"/>
                    </a:endParaRPr>
                  </a:p>
                </p:txBody>
              </p:sp>
            </p:grpSp>
            <p:sp>
              <p:nvSpPr>
                <p:cNvPr id="9" name="직사각형 8"/>
                <p:cNvSpPr/>
                <p:nvPr/>
              </p:nvSpPr>
              <p:spPr>
                <a:xfrm>
                  <a:off x="6397165" y="2999416"/>
                  <a:ext cx="2923048" cy="1082604"/>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Phân vùng dữ liệu thành các khối và</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vi-VN" altLang="ko-KR" sz="1300" dirty="0">
                      <a:solidFill>
                        <a:srgbClr val="0043B2"/>
                      </a:solidFill>
                      <a:latin typeface="SamsungOne-400" panose="020B0503030303020204" pitchFamily="34" charset="0"/>
                      <a:ea typeface="SamsungOneKorean 400" panose="020B0503030303020204" pitchFamily="50" charset="-127"/>
                    </a:rPr>
                    <a:t>sao chép khối</a:t>
                  </a:r>
                </a:p>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Các khối được trải rộng trên nhiều</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vi-VN" altLang="ko-KR" sz="1300" dirty="0">
                      <a:solidFill>
                        <a:srgbClr val="0043B2"/>
                      </a:solidFill>
                      <a:latin typeface="SamsungOne-400" panose="020B0503030303020204" pitchFamily="34" charset="0"/>
                      <a:ea typeface="SamsungOneKorean 400" panose="020B0503030303020204" pitchFamily="50" charset="-127"/>
                    </a:rPr>
                    <a:t>máy chủ và giá đỡ</a:t>
                  </a:r>
                </a:p>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Tối ưu hóa cho xử lý phân tán</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48" name="직사각형 47"/>
                <p:cNvSpPr/>
                <p:nvPr/>
              </p:nvSpPr>
              <p:spPr>
                <a:xfrm>
                  <a:off x="6397165" y="4959374"/>
                  <a:ext cx="2923048" cy="45243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HDFS có thể được cấu hình với Kerberos để xác thực an toàn</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49" name="직사각형 48"/>
                <p:cNvSpPr/>
                <p:nvPr/>
              </p:nvSpPr>
              <p:spPr>
                <a:xfrm>
                  <a:off x="702898" y="3010296"/>
                  <a:ext cx="2923048" cy="45243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300" dirty="0">
                      <a:solidFill>
                        <a:srgbClr val="0043B2"/>
                      </a:solidFill>
                      <a:latin typeface="SamsungOne-400" panose="020B0503030303020204" pitchFamily="34" charset="0"/>
                      <a:ea typeface="SamsungOneKorean 400" panose="020B0503030303020204" pitchFamily="50" charset="-127"/>
                    </a:rPr>
                    <a:t>Sao </a:t>
                  </a:r>
                  <a:r>
                    <a:rPr lang="en-US" altLang="ko-KR" sz="1300" dirty="0" err="1">
                      <a:solidFill>
                        <a:srgbClr val="0043B2"/>
                      </a:solidFill>
                      <a:latin typeface="SamsungOne-400" panose="020B0503030303020204" pitchFamily="34" charset="0"/>
                      <a:ea typeface="SamsungOneKorean 400" panose="020B0503030303020204" pitchFamily="50" charset="-127"/>
                    </a:rPr>
                    <a:t>chép</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dữ</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liệu</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và</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đảm</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bảo</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số</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lần</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sao</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chép</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không</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đổi</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50" name="직사각형 49"/>
                <p:cNvSpPr/>
                <p:nvPr/>
              </p:nvSpPr>
              <p:spPr>
                <a:xfrm>
                  <a:off x="709122" y="4948490"/>
                  <a:ext cx="2923048" cy="45243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Mở rộng quy mô lưu trữ bằng cách thêm đĩa (và bộ xử lý)</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grpSp>
          <p:cxnSp>
            <p:nvCxnSpPr>
              <p:cNvPr id="12" name="직선 연결선 11"/>
              <p:cNvCxnSpPr/>
              <p:nvPr/>
            </p:nvCxnSpPr>
            <p:spPr>
              <a:xfrm>
                <a:off x="704850" y="2884932"/>
                <a:ext cx="3409635" cy="0"/>
              </a:xfrm>
              <a:prstGeom prst="line">
                <a:avLst/>
              </a:prstGeom>
              <a:ln w="28575">
                <a:solidFill>
                  <a:srgbClr val="3C76CC"/>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704850" y="5384020"/>
                <a:ext cx="3270250" cy="0"/>
              </a:xfrm>
              <a:prstGeom prst="line">
                <a:avLst/>
              </a:prstGeom>
              <a:ln w="28575">
                <a:solidFill>
                  <a:srgbClr val="CADEFE"/>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5814249" y="5384020"/>
                <a:ext cx="3531364" cy="0"/>
              </a:xfrm>
              <a:prstGeom prst="line">
                <a:avLst/>
              </a:prstGeom>
              <a:ln w="28575">
                <a:solidFill>
                  <a:srgbClr val="4057C8"/>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5836021" y="2884932"/>
                <a:ext cx="3530650" cy="0"/>
              </a:xfrm>
              <a:prstGeom prst="line">
                <a:avLst/>
              </a:prstGeom>
              <a:ln w="28575">
                <a:solidFill>
                  <a:srgbClr val="759FC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853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HDFS (2/2)</a:t>
            </a: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19" name="그룹 18"/>
          <p:cNvGrpSpPr/>
          <p:nvPr/>
        </p:nvGrpSpPr>
        <p:grpSpPr>
          <a:xfrm>
            <a:off x="631828" y="2727088"/>
            <a:ext cx="8734843" cy="2926058"/>
            <a:chOff x="631828" y="2676288"/>
            <a:chExt cx="8734843" cy="2926058"/>
          </a:xfrm>
        </p:grpSpPr>
        <p:sp>
          <p:nvSpPr>
            <p:cNvPr id="56" name="직사각형 55"/>
            <p:cNvSpPr/>
            <p:nvPr/>
          </p:nvSpPr>
          <p:spPr>
            <a:xfrm>
              <a:off x="713632" y="4824805"/>
              <a:ext cx="3426938" cy="552403"/>
            </a:xfrm>
            <a:prstGeom prst="rect">
              <a:avLst/>
            </a:prstGeom>
            <a:solidFill>
              <a:srgbClr val="E7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5" name="직사각형 54"/>
            <p:cNvSpPr/>
            <p:nvPr/>
          </p:nvSpPr>
          <p:spPr>
            <a:xfrm>
              <a:off x="5911994" y="4824805"/>
              <a:ext cx="3426938" cy="552403"/>
            </a:xfrm>
            <a:prstGeom prst="rect">
              <a:avLst/>
            </a:prstGeom>
            <a:solidFill>
              <a:srgbClr val="DE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4" name="직사각형 53"/>
            <p:cNvSpPr/>
            <p:nvPr/>
          </p:nvSpPr>
          <p:spPr>
            <a:xfrm>
              <a:off x="5921953" y="2891762"/>
              <a:ext cx="3426938" cy="1351148"/>
            </a:xfrm>
            <a:prstGeom prst="rect">
              <a:avLst/>
            </a:prstGeom>
            <a:solidFill>
              <a:srgbClr val="E1EA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직사각형 17"/>
            <p:cNvSpPr/>
            <p:nvPr/>
          </p:nvSpPr>
          <p:spPr>
            <a:xfrm>
              <a:off x="712470" y="2884932"/>
              <a:ext cx="3168319" cy="1308839"/>
            </a:xfrm>
            <a:prstGeom prst="rect">
              <a:avLst/>
            </a:prstGeom>
            <a:solidFill>
              <a:srgbClr val="CEE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7" name="그룹 16"/>
            <p:cNvGrpSpPr/>
            <p:nvPr/>
          </p:nvGrpSpPr>
          <p:grpSpPr>
            <a:xfrm>
              <a:off x="631828" y="2676288"/>
              <a:ext cx="8734843" cy="2926058"/>
              <a:chOff x="631828" y="2676288"/>
              <a:chExt cx="8734843" cy="2926058"/>
            </a:xfrm>
          </p:grpSpPr>
          <p:grpSp>
            <p:nvGrpSpPr>
              <p:cNvPr id="10" name="그룹 9"/>
              <p:cNvGrpSpPr/>
              <p:nvPr/>
            </p:nvGrpSpPr>
            <p:grpSpPr>
              <a:xfrm>
                <a:off x="631828" y="2676288"/>
                <a:ext cx="8617315" cy="2926058"/>
                <a:chOff x="702898" y="2725456"/>
                <a:chExt cx="8617315" cy="2926058"/>
              </a:xfrm>
            </p:grpSpPr>
            <p:grpSp>
              <p:nvGrpSpPr>
                <p:cNvPr id="8" name="그룹 7"/>
                <p:cNvGrpSpPr/>
                <p:nvPr/>
              </p:nvGrpSpPr>
              <p:grpSpPr>
                <a:xfrm>
                  <a:off x="3471107" y="2725456"/>
                  <a:ext cx="2926058" cy="2926058"/>
                  <a:chOff x="3572707" y="2650888"/>
                  <a:chExt cx="2926058" cy="2926058"/>
                </a:xfrm>
              </p:grpSpPr>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2707" y="2650888"/>
                    <a:ext cx="2926058" cy="2926058"/>
                  </a:xfrm>
                  <a:prstGeom prst="rect">
                    <a:avLst/>
                  </a:prstGeom>
                </p:spPr>
              </p:pic>
              <p:sp>
                <p:nvSpPr>
                  <p:cNvPr id="7" name="직사각형 6"/>
                  <p:cNvSpPr/>
                  <p:nvPr/>
                </p:nvSpPr>
                <p:spPr>
                  <a:xfrm>
                    <a:off x="5368022" y="3068177"/>
                    <a:ext cx="881440" cy="882549"/>
                  </a:xfrm>
                  <a:prstGeom prst="rect">
                    <a:avLst/>
                  </a:prstGeom>
                </p:spPr>
                <p:txBody>
                  <a:bodyPr wrap="square">
                    <a:spAutoFit/>
                  </a:bodyPr>
                  <a:lstStyle/>
                  <a:p>
                    <a:pPr algn="ctr" defTabSz="466725">
                      <a:lnSpc>
                        <a:spcPct val="90000"/>
                      </a:lnSpc>
                      <a:spcAft>
                        <a:spcPct val="35000"/>
                      </a:spcAft>
                    </a:pPr>
                    <a:r>
                      <a:rPr lang="en-US" altLang="ko-KR" sz="1300" dirty="0" err="1">
                        <a:solidFill>
                          <a:schemeClr val="bg1"/>
                        </a:solidFill>
                        <a:latin typeface="SamsungOne 700" panose="020B0803030303020204" pitchFamily="34" charset="0"/>
                        <a:ea typeface="SamsungOne 700" panose="020B0803030303020204" pitchFamily="34" charset="0"/>
                      </a:rPr>
                      <a:t>Tối</a:t>
                    </a:r>
                    <a:r>
                      <a:rPr lang="en-US" altLang="ko-KR" sz="1300" dirty="0">
                        <a:solidFill>
                          <a:schemeClr val="bg1"/>
                        </a:solidFill>
                        <a:latin typeface="SamsungOne 700" panose="020B0803030303020204" pitchFamily="34" charset="0"/>
                        <a:ea typeface="SamsungOne 700" panose="020B0803030303020204" pitchFamily="34" charset="0"/>
                      </a:rPr>
                      <a:t> </a:t>
                    </a:r>
                    <a:r>
                      <a:rPr lang="en-US" altLang="ko-KR" sz="1300" dirty="0" err="1">
                        <a:solidFill>
                          <a:schemeClr val="bg1"/>
                        </a:solidFill>
                        <a:latin typeface="SamsungOne 700" panose="020B0803030303020204" pitchFamily="34" charset="0"/>
                        <a:ea typeface="SamsungOne 700" panose="020B0803030303020204" pitchFamily="34" charset="0"/>
                      </a:rPr>
                      <a:t>ưu</a:t>
                    </a:r>
                    <a:r>
                      <a:rPr lang="en-US" altLang="ko-KR" sz="1300" dirty="0">
                        <a:solidFill>
                          <a:schemeClr val="bg1"/>
                        </a:solidFill>
                        <a:latin typeface="SamsungOne 700" panose="020B0803030303020204" pitchFamily="34" charset="0"/>
                        <a:ea typeface="SamsungOne 700" panose="020B0803030303020204" pitchFamily="34" charset="0"/>
                      </a:rPr>
                      <a:t> </a:t>
                    </a:r>
                    <a:r>
                      <a:rPr lang="en-US" altLang="ko-KR" sz="1300" dirty="0" err="1">
                        <a:solidFill>
                          <a:schemeClr val="bg1"/>
                        </a:solidFill>
                        <a:latin typeface="SamsungOne 700" panose="020B0803030303020204" pitchFamily="34" charset="0"/>
                        <a:ea typeface="SamsungOne 700" panose="020B0803030303020204" pitchFamily="34" charset="0"/>
                      </a:rPr>
                      <a:t>hóa</a:t>
                    </a:r>
                    <a:r>
                      <a:rPr lang="en-US" altLang="ko-KR" sz="1300" dirty="0">
                        <a:solidFill>
                          <a:schemeClr val="bg1"/>
                        </a:solidFill>
                        <a:latin typeface="SamsungOne 700" panose="020B0803030303020204" pitchFamily="34" charset="0"/>
                        <a:ea typeface="SamsungOne 700" panose="020B0803030303020204" pitchFamily="34" charset="0"/>
                      </a:rPr>
                      <a:t> </a:t>
                    </a:r>
                    <a:r>
                      <a:rPr lang="en-US" altLang="ko-KR" sz="1300" dirty="0" err="1">
                        <a:solidFill>
                          <a:schemeClr val="bg1"/>
                        </a:solidFill>
                        <a:latin typeface="SamsungOne 700" panose="020B0803030303020204" pitchFamily="34" charset="0"/>
                        <a:ea typeface="SamsungOne 700" panose="020B0803030303020204" pitchFamily="34" charset="0"/>
                      </a:rPr>
                      <a:t>cho</a:t>
                    </a:r>
                    <a:r>
                      <a:rPr lang="en-US" altLang="ko-KR" sz="1300" dirty="0">
                        <a:solidFill>
                          <a:schemeClr val="bg1"/>
                        </a:solidFill>
                        <a:latin typeface="SamsungOne 700" panose="020B0803030303020204" pitchFamily="34" charset="0"/>
                        <a:ea typeface="SamsungOne 700" panose="020B0803030303020204" pitchFamily="34" charset="0"/>
                      </a:rPr>
                      <a:t> </a:t>
                    </a:r>
                  </a:p>
                  <a:p>
                    <a:pPr algn="ctr" defTabSz="466725">
                      <a:lnSpc>
                        <a:spcPct val="90000"/>
                      </a:lnSpc>
                      <a:spcAft>
                        <a:spcPct val="35000"/>
                      </a:spcAft>
                    </a:pPr>
                    <a:r>
                      <a:rPr lang="en-US" altLang="ko-KR" sz="1300" dirty="0" err="1">
                        <a:solidFill>
                          <a:schemeClr val="bg1"/>
                        </a:solidFill>
                        <a:latin typeface="SamsungOne 700" panose="020B0803030303020204" pitchFamily="34" charset="0"/>
                        <a:ea typeface="SamsungOne 700" panose="020B0803030303020204" pitchFamily="34" charset="0"/>
                      </a:rPr>
                      <a:t>các</a:t>
                    </a:r>
                    <a:r>
                      <a:rPr lang="en-US" altLang="ko-KR" sz="1300" dirty="0">
                        <a:solidFill>
                          <a:schemeClr val="bg1"/>
                        </a:solidFill>
                        <a:latin typeface="SamsungOne 700" panose="020B0803030303020204" pitchFamily="34" charset="0"/>
                        <a:ea typeface="SamsungOne 700" panose="020B0803030303020204" pitchFamily="34" charset="0"/>
                      </a:rPr>
                      <a:t> </a:t>
                    </a:r>
                    <a:r>
                      <a:rPr lang="en-US" altLang="ko-KR" sz="1300" dirty="0" err="1">
                        <a:solidFill>
                          <a:schemeClr val="bg1"/>
                        </a:solidFill>
                        <a:latin typeface="SamsungOne 700" panose="020B0803030303020204" pitchFamily="34" charset="0"/>
                        <a:ea typeface="SamsungOne 700" panose="020B0803030303020204" pitchFamily="34" charset="0"/>
                      </a:rPr>
                      <a:t>tệp</a:t>
                    </a:r>
                    <a:r>
                      <a:rPr lang="en-US" altLang="ko-KR" sz="1300" dirty="0">
                        <a:solidFill>
                          <a:schemeClr val="bg1"/>
                        </a:solidFill>
                        <a:latin typeface="SamsungOne 700" panose="020B0803030303020204" pitchFamily="34" charset="0"/>
                        <a:ea typeface="SamsungOne 700" panose="020B0803030303020204" pitchFamily="34" charset="0"/>
                      </a:rPr>
                      <a:t> </a:t>
                    </a:r>
                    <a:r>
                      <a:rPr lang="en-US" altLang="ko-KR" sz="1300" dirty="0" err="1">
                        <a:solidFill>
                          <a:schemeClr val="bg1"/>
                        </a:solidFill>
                        <a:latin typeface="SamsungOne 700" panose="020B0803030303020204" pitchFamily="34" charset="0"/>
                        <a:ea typeface="SamsungOne 700" panose="020B0803030303020204" pitchFamily="34" charset="0"/>
                      </a:rPr>
                      <a:t>lớn</a:t>
                    </a:r>
                    <a:endParaRPr lang="en-US" altLang="ko-KR" sz="1300" dirty="0">
                      <a:solidFill>
                        <a:schemeClr val="bg1"/>
                      </a:solidFill>
                      <a:latin typeface="SamsungOne 700" panose="020B0803030303020204" pitchFamily="34" charset="0"/>
                      <a:ea typeface="SamsungOne 700" panose="020B0803030303020204" pitchFamily="34" charset="0"/>
                    </a:endParaRPr>
                  </a:p>
                </p:txBody>
              </p:sp>
              <p:sp>
                <p:nvSpPr>
                  <p:cNvPr id="27" name="직사각형 26"/>
                  <p:cNvSpPr/>
                  <p:nvPr/>
                </p:nvSpPr>
                <p:spPr>
                  <a:xfrm>
                    <a:off x="3921607" y="3100431"/>
                    <a:ext cx="1042273" cy="286232"/>
                  </a:xfrm>
                  <a:prstGeom prst="rect">
                    <a:avLst/>
                  </a:prstGeom>
                </p:spPr>
                <p:txBody>
                  <a:bodyPr wrap="none">
                    <a:spAutoFit/>
                  </a:bodyPr>
                  <a:lstStyle/>
                  <a:p>
                    <a:pPr algn="ctr" defTabSz="466725">
                      <a:lnSpc>
                        <a:spcPct val="90000"/>
                      </a:lnSpc>
                      <a:spcAft>
                        <a:spcPct val="35000"/>
                      </a:spcAft>
                    </a:pPr>
                    <a:r>
                      <a:rPr lang="en-US" altLang="ko-KR" sz="1400" dirty="0" err="1">
                        <a:solidFill>
                          <a:schemeClr val="bg1"/>
                        </a:solidFill>
                        <a:latin typeface="SamsungOne 700" panose="020B0803030303020204" pitchFamily="34" charset="0"/>
                        <a:ea typeface="SamsungOne 700" panose="020B0803030303020204" pitchFamily="34" charset="0"/>
                      </a:rPr>
                      <a:t>Nhất</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quán</a:t>
                    </a:r>
                    <a:endParaRPr lang="ko-KR" altLang="en-US" sz="1400" dirty="0">
                      <a:solidFill>
                        <a:schemeClr val="bg1"/>
                      </a:solidFill>
                      <a:latin typeface="SamsungOne 700" panose="020B0803030303020204" pitchFamily="34" charset="0"/>
                      <a:ea typeface="SamsungOneKorean 400" panose="020B0503030303020204" pitchFamily="50" charset="-127"/>
                    </a:endParaRPr>
                  </a:p>
                </p:txBody>
              </p:sp>
              <p:sp>
                <p:nvSpPr>
                  <p:cNvPr id="46" name="직사각형 45"/>
                  <p:cNvSpPr/>
                  <p:nvPr/>
                </p:nvSpPr>
                <p:spPr>
                  <a:xfrm>
                    <a:off x="5075811" y="4620253"/>
                    <a:ext cx="978153" cy="286232"/>
                  </a:xfrm>
                  <a:prstGeom prst="rect">
                    <a:avLst/>
                  </a:prstGeom>
                </p:spPr>
                <p:txBody>
                  <a:bodyPr wrap="none">
                    <a:spAutoFit/>
                  </a:bodyPr>
                  <a:lstStyle/>
                  <a:p>
                    <a:pPr lvl="0" algn="ctr" defTabSz="466725">
                      <a:lnSpc>
                        <a:spcPct val="90000"/>
                      </a:lnSpc>
                      <a:spcAft>
                        <a:spcPct val="35000"/>
                      </a:spcAft>
                    </a:pPr>
                    <a:r>
                      <a:rPr lang="en-US" altLang="ko-KR" sz="1400" dirty="0">
                        <a:solidFill>
                          <a:schemeClr val="bg1"/>
                        </a:solidFill>
                        <a:latin typeface="SamsungOne 700" panose="020B0803030303020204" pitchFamily="34" charset="0"/>
                        <a:ea typeface="SamsungOne 700" panose="020B0803030303020204" pitchFamily="34" charset="0"/>
                      </a:rPr>
                      <a:t>.vs. </a:t>
                    </a:r>
                    <a:r>
                      <a:rPr lang="en-US" altLang="ko-KR" sz="1400" dirty="0" err="1">
                        <a:solidFill>
                          <a:schemeClr val="bg1"/>
                        </a:solidFill>
                        <a:latin typeface="SamsungOne 700" panose="020B0803030303020204" pitchFamily="34" charset="0"/>
                        <a:ea typeface="SamsungOne 700" panose="020B0803030303020204" pitchFamily="34" charset="0"/>
                      </a:rPr>
                      <a:t>Độ</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trễ</a:t>
                    </a:r>
                    <a:endParaRPr lang="ko-KR" altLang="en-US" sz="1400" dirty="0">
                      <a:solidFill>
                        <a:schemeClr val="bg1"/>
                      </a:solidFill>
                      <a:latin typeface="SamsungOne 700" panose="020B0803030303020204" pitchFamily="34" charset="0"/>
                      <a:ea typeface="SamsungOneKorean 400" panose="020B0503030303020204" pitchFamily="50" charset="-127"/>
                    </a:endParaRPr>
                  </a:p>
                </p:txBody>
              </p:sp>
              <p:sp>
                <p:nvSpPr>
                  <p:cNvPr id="47" name="직사각형 46"/>
                  <p:cNvSpPr/>
                  <p:nvPr/>
                </p:nvSpPr>
                <p:spPr>
                  <a:xfrm>
                    <a:off x="3696292" y="4620253"/>
                    <a:ext cx="1181734" cy="286232"/>
                  </a:xfrm>
                  <a:prstGeom prst="rect">
                    <a:avLst/>
                  </a:prstGeom>
                </p:spPr>
                <p:txBody>
                  <a:bodyPr wrap="none">
                    <a:spAutoFit/>
                  </a:bodyPr>
                  <a:lstStyle/>
                  <a:p>
                    <a:pPr algn="ctr" defTabSz="466725">
                      <a:lnSpc>
                        <a:spcPct val="90000"/>
                      </a:lnSpc>
                      <a:spcAft>
                        <a:spcPct val="35000"/>
                      </a:spcAft>
                    </a:pPr>
                    <a:r>
                      <a:rPr lang="vi-VN" altLang="ko-KR" sz="1400" dirty="0">
                        <a:solidFill>
                          <a:srgbClr val="0043B2"/>
                        </a:solidFill>
                        <a:latin typeface="SamsungOne 700" panose="020B0803030303020204" pitchFamily="34" charset="0"/>
                        <a:ea typeface="SamsungOne 700" panose="020B0803030303020204" pitchFamily="34" charset="0"/>
                      </a:rPr>
                      <a:t>Thông lượng</a:t>
                    </a:r>
                    <a:endParaRPr lang="en-US" altLang="ko-KR" sz="1400" dirty="0">
                      <a:solidFill>
                        <a:srgbClr val="0043B2"/>
                      </a:solidFill>
                      <a:latin typeface="SamsungOne 700" panose="020B0803030303020204" pitchFamily="34" charset="0"/>
                      <a:ea typeface="SamsungOne 700" panose="020B0803030303020204" pitchFamily="34" charset="0"/>
                    </a:endParaRPr>
                  </a:p>
                </p:txBody>
              </p:sp>
            </p:grpSp>
            <p:sp>
              <p:nvSpPr>
                <p:cNvPr id="9" name="직사각형 8"/>
                <p:cNvSpPr/>
                <p:nvPr/>
              </p:nvSpPr>
              <p:spPr>
                <a:xfrm>
                  <a:off x="6397165" y="2999416"/>
                  <a:ext cx="2923048" cy="842538"/>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Hàng triệu tệp &gt;= 100 MB thay vì hàng tỷ tệp nhỏ</a:t>
                  </a:r>
                </a:p>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Mỗi tệp thường lớn hơn kích thước khối mặc định (64MB hoặc 128 MB)</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48" name="직사각형 47"/>
                <p:cNvSpPr/>
                <p:nvPr/>
              </p:nvSpPr>
              <p:spPr>
                <a:xfrm>
                  <a:off x="6397165" y="4959374"/>
                  <a:ext cx="2923048" cy="27238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300" dirty="0" err="1">
                      <a:solidFill>
                        <a:srgbClr val="0043B2"/>
                      </a:solidFill>
                      <a:latin typeface="SamsungOne-400" panose="020B0503030303020204" pitchFamily="34" charset="0"/>
                      <a:ea typeface="SamsungOneKorean 400" panose="020B0503030303020204" pitchFamily="50" charset="-127"/>
                    </a:rPr>
                    <a:t>Hiệu</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suất</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độ</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trễ</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kém</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49" name="직사각형 48"/>
                <p:cNvSpPr/>
                <p:nvPr/>
              </p:nvSpPr>
              <p:spPr>
                <a:xfrm>
                  <a:off x="702898" y="3010296"/>
                  <a:ext cx="2923048" cy="1232645"/>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300" dirty="0" err="1">
                      <a:solidFill>
                        <a:srgbClr val="0043B2"/>
                      </a:solidFill>
                      <a:latin typeface="SamsungOne-400" panose="020B0503030303020204" pitchFamily="34" charset="0"/>
                      <a:ea typeface="SamsungOneKorean 400" panose="020B0503030303020204" pitchFamily="50" charset="-127"/>
                    </a:rPr>
                    <a:t>Các</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tệp</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ghi</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một</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lần</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đọc</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nhiều</a:t>
                  </a:r>
                  <a:r>
                    <a:rPr lang="en-US" altLang="ko-KR" sz="1300" dirty="0">
                      <a:solidFill>
                        <a:srgbClr val="0043B2"/>
                      </a:solidFill>
                      <a:latin typeface="SamsungOne-400" panose="020B0503030303020204" pitchFamily="34" charset="0"/>
                      <a:ea typeface="SamsungOneKorean 400" panose="020B0503030303020204" pitchFamily="50" charset="-127"/>
                    </a:rPr>
                    <a:t>' (WORM)</a:t>
                  </a:r>
                </a:p>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Kiến</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trúc</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bất</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biến</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không</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thể</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sửa</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đổi</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đảm</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bảo</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tính</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nhất</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quán</a:t>
                  </a:r>
                  <a:endParaRPr lang="en-US" altLang="ko-KR" sz="1300" dirty="0">
                    <a:solidFill>
                      <a:srgbClr val="0043B2"/>
                    </a:solidFill>
                    <a:latin typeface="SamsungOne-400" panose="020B0503030303020204" pitchFamily="34" charset="0"/>
                    <a:ea typeface="SamsungOneKorean 400" panose="020B0503030303020204" pitchFamily="50" charset="-127"/>
                  </a:endParaRPr>
                </a:p>
                <a:p>
                  <a:pPr marL="171450" lvl="1" indent="-171450" defTabSz="488950">
                    <a:lnSpc>
                      <a:spcPct val="90000"/>
                    </a:lnSpc>
                    <a:spcAft>
                      <a:spcPct val="15000"/>
                    </a:spcAft>
                    <a:buClr>
                      <a:srgbClr val="1F45BC"/>
                    </a:buClr>
                    <a:buFont typeface="SamsungOne 300C" panose="020B0306030303020204" pitchFamily="34" charset="0"/>
                    <a:buChar char="‣"/>
                  </a:pPr>
                  <a:r>
                    <a:rPr lang="en-US" altLang="ko-KR" sz="1300" dirty="0" err="1">
                      <a:solidFill>
                        <a:srgbClr val="0043B2"/>
                      </a:solidFill>
                      <a:latin typeface="SamsungOne-400" panose="020B0503030303020204" pitchFamily="34" charset="0"/>
                      <a:ea typeface="SamsungOneKorean 400" panose="020B0503030303020204" pitchFamily="50" charset="-127"/>
                    </a:rPr>
                    <a:t>Có</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thể</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nối</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thêm</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bằng</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cách</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thêm</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vào</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cuối</a:t>
                  </a:r>
                  <a:r>
                    <a:rPr lang="en-US" altLang="ko-KR" sz="1300" dirty="0">
                      <a:solidFill>
                        <a:srgbClr val="0043B2"/>
                      </a:solidFill>
                      <a:latin typeface="SamsungOne-400" panose="020B0503030303020204" pitchFamily="34" charset="0"/>
                      <a:ea typeface="SamsungOneKorean 400" panose="020B0503030303020204" pitchFamily="50" charset="-127"/>
                    </a:rPr>
                    <a:t> </a:t>
                  </a:r>
                  <a:r>
                    <a:rPr lang="en-US" altLang="ko-KR" sz="1300" dirty="0" err="1">
                      <a:solidFill>
                        <a:srgbClr val="0043B2"/>
                      </a:solidFill>
                      <a:latin typeface="SamsungOne-400" panose="020B0503030303020204" pitchFamily="34" charset="0"/>
                      <a:ea typeface="SamsungOneKorean 400" panose="020B0503030303020204" pitchFamily="50" charset="-127"/>
                    </a:rPr>
                    <a:t>tệp</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sp>
              <p:nvSpPr>
                <p:cNvPr id="50" name="직사각형 49"/>
                <p:cNvSpPr/>
                <p:nvPr/>
              </p:nvSpPr>
              <p:spPr>
                <a:xfrm>
                  <a:off x="709122" y="4948490"/>
                  <a:ext cx="2923048" cy="452432"/>
                </a:xfrm>
                <a:prstGeom prst="rect">
                  <a:avLst/>
                </a:prstGeom>
              </p:spPr>
              <p:txBody>
                <a:bodyPr wrap="square">
                  <a:spAutoFit/>
                </a:bodyPr>
                <a:lstStyle/>
                <a:p>
                  <a:pPr marL="171450" lvl="1" indent="-171450" defTabSz="488950">
                    <a:lnSpc>
                      <a:spcPct val="90000"/>
                    </a:lnSpc>
                    <a:spcAft>
                      <a:spcPct val="15000"/>
                    </a:spcAft>
                    <a:buClr>
                      <a:srgbClr val="1F45BC"/>
                    </a:buClr>
                    <a:buFont typeface="SamsungOne 300C" panose="020B0306030303020204" pitchFamily="34" charset="0"/>
                    <a:buChar char="‣"/>
                  </a:pPr>
                  <a:r>
                    <a:rPr lang="vi-VN" altLang="ko-KR" sz="1300" dirty="0">
                      <a:solidFill>
                        <a:srgbClr val="0043B2"/>
                      </a:solidFill>
                      <a:latin typeface="SamsungOne-400" panose="020B0503030303020204" pitchFamily="34" charset="0"/>
                      <a:ea typeface="SamsungOneKorean 400" panose="020B0503030303020204" pitchFamily="50" charset="-127"/>
                    </a:rPr>
                    <a:t>Được tối ưu hóa để đọc thông lượng cao</a:t>
                  </a:r>
                  <a:endParaRPr lang="en-US" altLang="ko-KR" sz="1300" dirty="0">
                    <a:solidFill>
                      <a:srgbClr val="0043B2"/>
                    </a:solidFill>
                    <a:latin typeface="SamsungOne-400" panose="020B0503030303020204" pitchFamily="34" charset="0"/>
                    <a:ea typeface="SamsungOneKorean 400" panose="020B0503030303020204" pitchFamily="50" charset="-127"/>
                  </a:endParaRPr>
                </a:p>
              </p:txBody>
            </p:sp>
          </p:grpSp>
          <p:cxnSp>
            <p:nvCxnSpPr>
              <p:cNvPr id="12" name="직선 연결선 11"/>
              <p:cNvCxnSpPr/>
              <p:nvPr/>
            </p:nvCxnSpPr>
            <p:spPr>
              <a:xfrm>
                <a:off x="704850" y="2884932"/>
                <a:ext cx="3409635" cy="0"/>
              </a:xfrm>
              <a:prstGeom prst="line">
                <a:avLst/>
              </a:prstGeom>
              <a:ln w="28575">
                <a:solidFill>
                  <a:srgbClr val="3C76CC"/>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704850" y="5384020"/>
                <a:ext cx="3270250" cy="0"/>
              </a:xfrm>
              <a:prstGeom prst="line">
                <a:avLst/>
              </a:prstGeom>
              <a:ln w="28575">
                <a:solidFill>
                  <a:srgbClr val="CADEFE"/>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5814249" y="5384020"/>
                <a:ext cx="3531364" cy="0"/>
              </a:xfrm>
              <a:prstGeom prst="line">
                <a:avLst/>
              </a:prstGeom>
              <a:ln w="28575">
                <a:solidFill>
                  <a:srgbClr val="4057C8"/>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5836021" y="2884932"/>
                <a:ext cx="3530650" cy="0"/>
              </a:xfrm>
              <a:prstGeom prst="line">
                <a:avLst/>
              </a:prstGeom>
              <a:ln w="28575">
                <a:solidFill>
                  <a:srgbClr val="759FC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5674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vùng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lớn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5544888" cy="914400"/>
          </a:xfrm>
        </p:spPr>
        <p:txBody>
          <a:bodyPr/>
          <a:lstStyle/>
          <a:p>
            <a:r>
              <a:rPr lang="vi-VN" altLang="ko-KR" dirty="0"/>
              <a:t>Các tệp lớn được phân vùng thành các khối nhỏ hơn và được nhân rộng</a:t>
            </a:r>
            <a:endParaRPr lang="en-US" altLang="ko-KR" dirty="0"/>
          </a:p>
          <a:p>
            <a:pPr lvl="1"/>
            <a:r>
              <a:rPr lang="en-US" altLang="ko-KR" dirty="0" err="1"/>
              <a:t>Tăng</a:t>
            </a:r>
            <a:r>
              <a:rPr lang="en-US" altLang="ko-KR" dirty="0"/>
              <a:t> </a:t>
            </a:r>
            <a:r>
              <a:rPr lang="en-US" altLang="ko-KR" dirty="0" err="1"/>
              <a:t>tính</a:t>
            </a:r>
            <a:r>
              <a:rPr lang="en-US" altLang="ko-KR" dirty="0"/>
              <a:t> </a:t>
            </a:r>
            <a:r>
              <a:rPr lang="en-US" altLang="ko-KR" dirty="0" err="1"/>
              <a:t>khả</a:t>
            </a:r>
            <a:r>
              <a:rPr lang="en-US" altLang="ko-KR" dirty="0"/>
              <a:t> </a:t>
            </a:r>
            <a:r>
              <a:rPr lang="en-US" altLang="ko-KR" dirty="0" err="1"/>
              <a:t>dụng</a:t>
            </a:r>
            <a:endParaRPr lang="en-US" altLang="ko-KR" dirty="0"/>
          </a:p>
          <a:p>
            <a:pPr lvl="1"/>
            <a:r>
              <a:rPr lang="vi-VN" altLang="ko-KR" dirty="0"/>
              <a:t>Truy cập đồng thời để tăng thông lượng</a:t>
            </a:r>
            <a:endParaRPr lang="en-US" altLang="ko-KR" dirty="0"/>
          </a:p>
          <a:p>
            <a:r>
              <a:rPr lang="vi-VN" altLang="ko-KR" dirty="0"/>
              <a:t>Kích thước khối có thể định cấu hình</a:t>
            </a:r>
            <a:endParaRPr lang="en-US" altLang="ko-KR" dirty="0"/>
          </a:p>
          <a:p>
            <a:pPr lvl="1"/>
            <a:r>
              <a:rPr lang="en-US" altLang="ko-KR" dirty="0"/>
              <a:t>Vanilla Hadoop → 64 MB</a:t>
            </a:r>
          </a:p>
          <a:p>
            <a:pPr lvl="1"/>
            <a:r>
              <a:rPr lang="en-US" altLang="ko-KR" dirty="0"/>
              <a:t>Cloudera Hadoop → 128 MB</a:t>
            </a:r>
          </a:p>
          <a:p>
            <a:r>
              <a:rPr lang="vi-VN" altLang="ko-KR" dirty="0"/>
              <a:t>Các khối không phải là các khe có kích thước cố định</a:t>
            </a:r>
            <a:endParaRPr lang="en-US" altLang="ko-KR" dirty="0"/>
          </a:p>
          <a:p>
            <a:pPr lvl="1"/>
            <a:r>
              <a:rPr lang="vi-VN" altLang="ko-KR" dirty="0"/>
              <a:t>Tất cả các khối trong một tệp có cùng kích thước, ngoại trừ khối cuối cùng</a:t>
            </a:r>
          </a:p>
          <a:p>
            <a:pPr lvl="1"/>
            <a:r>
              <a:rPr lang="vi-VN" altLang="ko-KR" dirty="0"/>
              <a:t>Như có thể thấy trong Khối 4, HDFS chỉ sử dụng nhiều dung lượng đĩa cần thiết</a:t>
            </a:r>
            <a:endParaRPr lang="en-US" altLang="ko-KR" dirty="0"/>
          </a:p>
          <a:p>
            <a:endParaRPr lang="ko-KR" altLang="en-US" dirty="0"/>
          </a:p>
        </p:txBody>
      </p:sp>
      <p:grpSp>
        <p:nvGrpSpPr>
          <p:cNvPr id="13" name="그룹 12">
            <a:extLst>
              <a:ext uri="{FF2B5EF4-FFF2-40B4-BE49-F238E27FC236}">
                <a16:creationId xmlns:a16="http://schemas.microsoft.com/office/drawing/2014/main" id="{007B9032-B4BA-4205-9748-DE1A094256D2}"/>
              </a:ext>
            </a:extLst>
          </p:cNvPr>
          <p:cNvGrpSpPr/>
          <p:nvPr/>
        </p:nvGrpSpPr>
        <p:grpSpPr>
          <a:xfrm>
            <a:off x="5840730" y="2542811"/>
            <a:ext cx="3491669" cy="3114320"/>
            <a:chOff x="6126630" y="2121898"/>
            <a:chExt cx="2920734" cy="3114320"/>
          </a:xfrm>
        </p:grpSpPr>
        <p:sp>
          <p:nvSpPr>
            <p:cNvPr id="14" name="모서리가 둥근 직사각형 22">
              <a:extLst>
                <a:ext uri="{FF2B5EF4-FFF2-40B4-BE49-F238E27FC236}">
                  <a16:creationId xmlns:a16="http://schemas.microsoft.com/office/drawing/2014/main" id="{49D944EA-5BDF-4A12-BA9F-FBFC2524D914}"/>
                </a:ext>
              </a:extLst>
            </p:cNvPr>
            <p:cNvSpPr/>
            <p:nvPr/>
          </p:nvSpPr>
          <p:spPr>
            <a:xfrm>
              <a:off x="6126630" y="3140968"/>
              <a:ext cx="1226622" cy="1076181"/>
            </a:xfrm>
            <a:prstGeom prst="roundRect">
              <a:avLst>
                <a:gd name="adj" fmla="val 50000"/>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93EB0"/>
                  </a:solidFill>
                  <a:latin typeface="SamsungOne 400" panose="020B0503030303020204" pitchFamily="34" charset="0"/>
                  <a:ea typeface="SamsungOne 400" panose="020B0503030303020204" pitchFamily="34" charset="0"/>
                </a:rPr>
                <a:t>Tập</a:t>
              </a:r>
              <a:r>
                <a:rPr lang="en-US" altLang="ko-KR" sz="1400" dirty="0">
                  <a:solidFill>
                    <a:srgbClr val="193EB0"/>
                  </a:solidFill>
                  <a:latin typeface="SamsungOne 400" panose="020B0503030303020204" pitchFamily="34" charset="0"/>
                  <a:ea typeface="SamsungOne 400" panose="020B0503030303020204" pitchFamily="34" charset="0"/>
                </a:rPr>
                <a:t> tin </a:t>
              </a:r>
              <a:r>
                <a:rPr lang="en-US" altLang="ko-KR" sz="1400" dirty="0" err="1">
                  <a:solidFill>
                    <a:srgbClr val="193EB0"/>
                  </a:solidFill>
                  <a:latin typeface="SamsungOne 400" panose="020B0503030303020204" pitchFamily="34" charset="0"/>
                  <a:ea typeface="SamsungOne 400" panose="020B0503030303020204" pitchFamily="34" charset="0"/>
                </a:rPr>
                <a:t>dữ</a:t>
              </a:r>
              <a:r>
                <a:rPr lang="en-US" altLang="ko-KR" sz="1400" dirty="0">
                  <a:solidFill>
                    <a:srgbClr val="193EB0"/>
                  </a:solidFill>
                  <a:latin typeface="SamsungOne 400" panose="020B0503030303020204" pitchFamily="34" charset="0"/>
                  <a:ea typeface="SamsungOne 400" panose="020B0503030303020204" pitchFamily="34" charset="0"/>
                </a:rPr>
                <a:t> </a:t>
              </a:r>
              <a:r>
                <a:rPr lang="en-US" altLang="ko-KR" sz="1400" dirty="0" err="1">
                  <a:solidFill>
                    <a:srgbClr val="193EB0"/>
                  </a:solidFill>
                  <a:latin typeface="SamsungOne 400" panose="020B0503030303020204" pitchFamily="34" charset="0"/>
                  <a:ea typeface="SamsungOne 400" panose="020B0503030303020204" pitchFamily="34" charset="0"/>
                </a:rPr>
                <a:t>liệu</a:t>
              </a:r>
              <a:endParaRPr lang="en-US" altLang="ko-KR" sz="1400" dirty="0">
                <a:solidFill>
                  <a:srgbClr val="193EB0"/>
                </a:solidFill>
                <a:latin typeface="SamsungOne 400" panose="020B0503030303020204" pitchFamily="34" charset="0"/>
                <a:ea typeface="SamsungOne 400" panose="020B0503030303020204" pitchFamily="34" charset="0"/>
              </a:endParaRPr>
            </a:p>
            <a:p>
              <a:pPr algn="ctr"/>
              <a:r>
                <a:rPr lang="en-US" altLang="ko-KR" sz="1400" dirty="0">
                  <a:solidFill>
                    <a:srgbClr val="193EB0"/>
                  </a:solidFill>
                  <a:latin typeface="SamsungOne 400" panose="020B0503030303020204" pitchFamily="34" charset="0"/>
                  <a:ea typeface="SamsungOne 400" panose="020B0503030303020204" pitchFamily="34" charset="0"/>
                </a:rPr>
                <a:t>500 MB</a:t>
              </a:r>
              <a:endParaRPr lang="en-US" altLang="ko-KR" sz="1200" dirty="0">
                <a:solidFill>
                  <a:srgbClr val="0043B2"/>
                </a:solidFill>
                <a:latin typeface="SamsungOne 400" panose="020B0503030303020204" pitchFamily="34" charset="0"/>
                <a:ea typeface="SamsungOne 400" panose="020B0503030303020204" pitchFamily="34" charset="0"/>
              </a:endParaRPr>
            </a:p>
          </p:txBody>
        </p:sp>
        <p:grpSp>
          <p:nvGrpSpPr>
            <p:cNvPr id="15" name="그룹 14">
              <a:extLst>
                <a:ext uri="{FF2B5EF4-FFF2-40B4-BE49-F238E27FC236}">
                  <a16:creationId xmlns:a16="http://schemas.microsoft.com/office/drawing/2014/main" id="{6838FA52-3DEE-4128-825E-6F83500D062C}"/>
                </a:ext>
              </a:extLst>
            </p:cNvPr>
            <p:cNvGrpSpPr/>
            <p:nvPr/>
          </p:nvGrpSpPr>
          <p:grpSpPr>
            <a:xfrm>
              <a:off x="7854475" y="2121898"/>
              <a:ext cx="1192889" cy="3114320"/>
              <a:chOff x="7152613" y="2402867"/>
              <a:chExt cx="1507537" cy="3114320"/>
            </a:xfrm>
          </p:grpSpPr>
          <p:sp>
            <p:nvSpPr>
              <p:cNvPr id="22" name="모서리가 둥근 직사각형 23">
                <a:extLst>
                  <a:ext uri="{FF2B5EF4-FFF2-40B4-BE49-F238E27FC236}">
                    <a16:creationId xmlns:a16="http://schemas.microsoft.com/office/drawing/2014/main" id="{7D9872AD-897B-430A-97F5-E25A043D1A88}"/>
                  </a:ext>
                </a:extLst>
              </p:cNvPr>
              <p:cNvSpPr/>
              <p:nvPr/>
            </p:nvSpPr>
            <p:spPr>
              <a:xfrm>
                <a:off x="7152613" y="2402867"/>
                <a:ext cx="1507537" cy="726702"/>
              </a:xfrm>
              <a:prstGeom prst="roundRect">
                <a:avLst>
                  <a:gd name="adj" fmla="val 18596"/>
                </a:avLst>
              </a:prstGeom>
              <a:solidFill>
                <a:srgbClr val="3C76C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Khối</a:t>
                </a:r>
                <a:r>
                  <a:rPr lang="en-US" altLang="ko-KR" sz="1400" dirty="0">
                    <a:solidFill>
                      <a:schemeClr val="bg1"/>
                    </a:solidFill>
                    <a:latin typeface="SamsungOne 400" panose="020B0503030303020204" pitchFamily="34" charset="0"/>
                    <a:ea typeface="SamsungOne 400" panose="020B0503030303020204" pitchFamily="34" charset="0"/>
                  </a:rPr>
                  <a:t> 1 </a:t>
                </a:r>
              </a:p>
              <a:p>
                <a:pPr algn="ctr"/>
                <a:r>
                  <a:rPr lang="en-US" altLang="ko-KR" sz="1400" dirty="0">
                    <a:solidFill>
                      <a:schemeClr val="bg1"/>
                    </a:solidFill>
                    <a:latin typeface="SamsungOne 400" panose="020B0503030303020204" pitchFamily="34" charset="0"/>
                    <a:ea typeface="SamsungOne 400" panose="020B0503030303020204" pitchFamily="34" charset="0"/>
                  </a:rPr>
                  <a:t>128 MB</a:t>
                </a:r>
              </a:p>
            </p:txBody>
          </p:sp>
          <p:sp>
            <p:nvSpPr>
              <p:cNvPr id="23" name="모서리가 둥근 직사각형 47">
                <a:extLst>
                  <a:ext uri="{FF2B5EF4-FFF2-40B4-BE49-F238E27FC236}">
                    <a16:creationId xmlns:a16="http://schemas.microsoft.com/office/drawing/2014/main" id="{5EF0A2F1-2FD9-4C23-817C-9DF4C34CB128}"/>
                  </a:ext>
                </a:extLst>
              </p:cNvPr>
              <p:cNvSpPr/>
              <p:nvPr/>
            </p:nvSpPr>
            <p:spPr>
              <a:xfrm>
                <a:off x="7152613" y="3206339"/>
                <a:ext cx="1507537" cy="726702"/>
              </a:xfrm>
              <a:prstGeom prst="roundRect">
                <a:avLst>
                  <a:gd name="adj" fmla="val 18596"/>
                </a:avLst>
              </a:prstGeom>
              <a:solidFill>
                <a:srgbClr val="759FCB"/>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Khối</a:t>
                </a:r>
                <a:r>
                  <a:rPr lang="en-US" altLang="ko-KR" sz="1400" dirty="0">
                    <a:solidFill>
                      <a:schemeClr val="bg1"/>
                    </a:solidFill>
                    <a:latin typeface="SamsungOne 400" panose="020B0503030303020204" pitchFamily="34" charset="0"/>
                    <a:ea typeface="SamsungOne 400" panose="020B0503030303020204" pitchFamily="34" charset="0"/>
                  </a:rPr>
                  <a:t> 2 </a:t>
                </a:r>
              </a:p>
              <a:p>
                <a:pPr algn="ctr"/>
                <a:r>
                  <a:rPr lang="en-US" altLang="ko-KR" sz="1400" dirty="0">
                    <a:solidFill>
                      <a:schemeClr val="bg1"/>
                    </a:solidFill>
                    <a:latin typeface="SamsungOne 400" panose="020B0503030303020204" pitchFamily="34" charset="0"/>
                    <a:ea typeface="SamsungOne 400" panose="020B0503030303020204" pitchFamily="34" charset="0"/>
                  </a:rPr>
                  <a:t>128 MB</a:t>
                </a:r>
              </a:p>
            </p:txBody>
          </p:sp>
          <p:sp>
            <p:nvSpPr>
              <p:cNvPr id="24" name="모서리가 둥근 직사각형 48">
                <a:extLst>
                  <a:ext uri="{FF2B5EF4-FFF2-40B4-BE49-F238E27FC236}">
                    <a16:creationId xmlns:a16="http://schemas.microsoft.com/office/drawing/2014/main" id="{D6BC1AC2-BEE8-4D40-8A48-9F945A72CD15}"/>
                  </a:ext>
                </a:extLst>
              </p:cNvPr>
              <p:cNvSpPr/>
              <p:nvPr/>
            </p:nvSpPr>
            <p:spPr>
              <a:xfrm>
                <a:off x="7152613" y="3998412"/>
                <a:ext cx="1507537" cy="726702"/>
              </a:xfrm>
              <a:prstGeom prst="roundRect">
                <a:avLst>
                  <a:gd name="adj" fmla="val 18596"/>
                </a:avLst>
              </a:prstGeom>
              <a:solidFill>
                <a:srgbClr val="B9CAE2"/>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Khối</a:t>
                </a:r>
                <a:r>
                  <a:rPr lang="en-US" altLang="ko-KR" sz="1400" dirty="0">
                    <a:solidFill>
                      <a:schemeClr val="bg1"/>
                    </a:solidFill>
                    <a:latin typeface="SamsungOne 400" panose="020B0503030303020204" pitchFamily="34" charset="0"/>
                    <a:ea typeface="SamsungOne 400" panose="020B0503030303020204" pitchFamily="34" charset="0"/>
                  </a:rPr>
                  <a:t> 3 </a:t>
                </a:r>
              </a:p>
              <a:p>
                <a:pPr algn="ctr"/>
                <a:r>
                  <a:rPr lang="en-US" altLang="ko-KR" sz="1400" dirty="0">
                    <a:solidFill>
                      <a:schemeClr val="bg1"/>
                    </a:solidFill>
                    <a:latin typeface="SamsungOne 400" panose="020B0503030303020204" pitchFamily="34" charset="0"/>
                    <a:ea typeface="SamsungOne 400" panose="020B0503030303020204" pitchFamily="34" charset="0"/>
                  </a:rPr>
                  <a:t>128 MB</a:t>
                </a:r>
              </a:p>
            </p:txBody>
          </p:sp>
          <p:sp>
            <p:nvSpPr>
              <p:cNvPr id="25" name="모서리가 둥근 직사각형 49">
                <a:extLst>
                  <a:ext uri="{FF2B5EF4-FFF2-40B4-BE49-F238E27FC236}">
                    <a16:creationId xmlns:a16="http://schemas.microsoft.com/office/drawing/2014/main" id="{C3314768-42BD-436B-80CD-A8007DB91946}"/>
                  </a:ext>
                </a:extLst>
              </p:cNvPr>
              <p:cNvSpPr/>
              <p:nvPr/>
            </p:nvSpPr>
            <p:spPr>
              <a:xfrm>
                <a:off x="7152613" y="4790485"/>
                <a:ext cx="1507537" cy="726702"/>
              </a:xfrm>
              <a:prstGeom prst="roundRect">
                <a:avLst>
                  <a:gd name="adj" fmla="val 18596"/>
                </a:avLst>
              </a:prstGeom>
              <a:solidFill>
                <a:srgbClr val="4057C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400" panose="020B0503030303020204" pitchFamily="34" charset="0"/>
                    <a:ea typeface="SamsungOne 400" panose="020B0503030303020204" pitchFamily="34" charset="0"/>
                  </a:rPr>
                  <a:t>Khối</a:t>
                </a:r>
                <a:r>
                  <a:rPr lang="en-US" altLang="ko-KR" sz="1400" dirty="0">
                    <a:solidFill>
                      <a:schemeClr val="bg1"/>
                    </a:solidFill>
                    <a:latin typeface="SamsungOne 400" panose="020B0503030303020204" pitchFamily="34" charset="0"/>
                    <a:ea typeface="SamsungOne 400" panose="020B0503030303020204" pitchFamily="34" charset="0"/>
                  </a:rPr>
                  <a:t> 4 </a:t>
                </a:r>
              </a:p>
              <a:p>
                <a:pPr algn="ctr"/>
                <a:r>
                  <a:rPr lang="en-US" altLang="ko-KR" sz="1400" dirty="0">
                    <a:solidFill>
                      <a:schemeClr val="bg1"/>
                    </a:solidFill>
                    <a:latin typeface="SamsungOne 400" panose="020B0503030303020204" pitchFamily="34" charset="0"/>
                    <a:ea typeface="SamsungOne 400" panose="020B0503030303020204" pitchFamily="34" charset="0"/>
                  </a:rPr>
                  <a:t>116 MB</a:t>
                </a:r>
              </a:p>
            </p:txBody>
          </p:sp>
        </p:grpSp>
        <p:grpSp>
          <p:nvGrpSpPr>
            <p:cNvPr id="16" name="그룹 15">
              <a:extLst>
                <a:ext uri="{FF2B5EF4-FFF2-40B4-BE49-F238E27FC236}">
                  <a16:creationId xmlns:a16="http://schemas.microsoft.com/office/drawing/2014/main" id="{637BC5DB-E7B6-49D1-9CB6-F287B98DCA6A}"/>
                </a:ext>
              </a:extLst>
            </p:cNvPr>
            <p:cNvGrpSpPr/>
            <p:nvPr/>
          </p:nvGrpSpPr>
          <p:grpSpPr>
            <a:xfrm>
              <a:off x="7353252" y="2485249"/>
              <a:ext cx="513923" cy="2387618"/>
              <a:chOff x="7353252" y="2485249"/>
              <a:chExt cx="513923" cy="2387618"/>
            </a:xfrm>
          </p:grpSpPr>
          <p:grpSp>
            <p:nvGrpSpPr>
              <p:cNvPr id="17" name="그룹 16">
                <a:extLst>
                  <a:ext uri="{FF2B5EF4-FFF2-40B4-BE49-F238E27FC236}">
                    <a16:creationId xmlns:a16="http://schemas.microsoft.com/office/drawing/2014/main" id="{3C3FDEE4-9698-4C0A-9B85-C52D641BDDDE}"/>
                  </a:ext>
                </a:extLst>
              </p:cNvPr>
              <p:cNvGrpSpPr/>
              <p:nvPr/>
            </p:nvGrpSpPr>
            <p:grpSpPr>
              <a:xfrm>
                <a:off x="7632701" y="2485249"/>
                <a:ext cx="234474" cy="2387618"/>
                <a:chOff x="7632701" y="2485249"/>
                <a:chExt cx="234474" cy="2387618"/>
              </a:xfrm>
            </p:grpSpPr>
            <p:cxnSp>
              <p:nvCxnSpPr>
                <p:cNvPr id="19" name="꺾인 연결선 52">
                  <a:extLst>
                    <a:ext uri="{FF2B5EF4-FFF2-40B4-BE49-F238E27FC236}">
                      <a16:creationId xmlns:a16="http://schemas.microsoft.com/office/drawing/2014/main" id="{F008772D-9A6D-43E5-B681-B618FCB2AD44}"/>
                    </a:ext>
                  </a:extLst>
                </p:cNvPr>
                <p:cNvCxnSpPr>
                  <a:stCxn id="22" idx="1"/>
                  <a:endCxn id="25" idx="1"/>
                </p:cNvCxnSpPr>
                <p:nvPr/>
              </p:nvCxnSpPr>
              <p:spPr>
                <a:xfrm rot="10800000" flipV="1">
                  <a:off x="7854475" y="2485249"/>
                  <a:ext cx="12700" cy="2387618"/>
                </a:xfrm>
                <a:prstGeom prst="bentConnector3">
                  <a:avLst>
                    <a:gd name="adj1" fmla="val 1800000"/>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ACD6AF8E-6C99-498A-BC9F-B2655852AAE2}"/>
                    </a:ext>
                  </a:extLst>
                </p:cNvPr>
                <p:cNvCxnSpPr>
                  <a:stCxn id="23" idx="1"/>
                </p:cNvCxnSpPr>
                <p:nvPr/>
              </p:nvCxnSpPr>
              <p:spPr>
                <a:xfrm flipH="1">
                  <a:off x="7632701" y="3288721"/>
                  <a:ext cx="221774"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072C567-0053-408D-8ABD-5A49BE0C37DB}"/>
                    </a:ext>
                  </a:extLst>
                </p:cNvPr>
                <p:cNvCxnSpPr>
                  <a:stCxn id="24" idx="1"/>
                </p:cNvCxnSpPr>
                <p:nvPr/>
              </p:nvCxnSpPr>
              <p:spPr>
                <a:xfrm flipH="1">
                  <a:off x="7632701" y="4080794"/>
                  <a:ext cx="221774"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cxnSp>
            <p:nvCxnSpPr>
              <p:cNvPr id="18" name="직선 연결선 17">
                <a:extLst>
                  <a:ext uri="{FF2B5EF4-FFF2-40B4-BE49-F238E27FC236}">
                    <a16:creationId xmlns:a16="http://schemas.microsoft.com/office/drawing/2014/main" id="{02650D72-92A7-4A90-A2F8-BFB4432748E7}"/>
                  </a:ext>
                </a:extLst>
              </p:cNvPr>
              <p:cNvCxnSpPr>
                <a:stCxn id="14" idx="3"/>
              </p:cNvCxnSpPr>
              <p:nvPr/>
            </p:nvCxnSpPr>
            <p:spPr>
              <a:xfrm flipV="1">
                <a:off x="7353252" y="3679058"/>
                <a:ext cx="279449" cy="1"/>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18814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a:ea typeface="SamsungOneKorean 400" panose="020B0503030303020204" pitchFamily="50" charset="-127"/>
              </a:rPr>
              <a:t>HDFS is Rack-Aware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4781294" cy="914400"/>
          </a:xfrm>
        </p:spPr>
        <p:txBody>
          <a:bodyPr/>
          <a:lstStyle/>
          <a:p>
            <a:r>
              <a:rPr lang="vi-VN" altLang="ko-KR" dirty="0"/>
              <a:t>HDFS có thể được cấu hình để nhận biết cấu trúc liên kết giá cụm</a:t>
            </a:r>
            <a:endParaRPr lang="en-US" altLang="ko-KR" dirty="0"/>
          </a:p>
          <a:p>
            <a:r>
              <a:rPr lang="vi-VN" altLang="ko-KR" dirty="0"/>
              <a:t>Nếu được định cấu hình như vậy, HDFS sẽ biết các máy chủ “gần” với nhau như thế nào</a:t>
            </a:r>
            <a:endParaRPr lang="en-US" altLang="ko-KR" dirty="0"/>
          </a:p>
          <a:p>
            <a:pPr lvl="1"/>
            <a:r>
              <a:rPr lang="en-US" altLang="ko-KR" dirty="0"/>
              <a:t>Closest: </a:t>
            </a:r>
            <a:r>
              <a:rPr lang="en-US" altLang="ko-KR" dirty="0" err="1"/>
              <a:t>sẽ</a:t>
            </a:r>
            <a:r>
              <a:rPr lang="en-US" altLang="ko-KR" dirty="0"/>
              <a:t> ở </a:t>
            </a:r>
            <a:r>
              <a:rPr lang="en-US" altLang="ko-KR" dirty="0" err="1"/>
              <a:t>trên</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máy</a:t>
            </a:r>
            <a:r>
              <a:rPr lang="en-US" altLang="ko-KR" dirty="0"/>
              <a:t> </a:t>
            </a:r>
            <a:r>
              <a:rPr lang="en-US" altLang="ko-KR" dirty="0" err="1"/>
              <a:t>chủ</a:t>
            </a:r>
            <a:endParaRPr lang="en-US" altLang="ko-KR" dirty="0"/>
          </a:p>
          <a:p>
            <a:pPr lvl="1"/>
            <a:r>
              <a:rPr lang="en-US" altLang="ko-KR" dirty="0"/>
              <a:t>Closer : </a:t>
            </a:r>
            <a:r>
              <a:rPr lang="en-US" altLang="ko-KR" dirty="0" err="1"/>
              <a:t>Trên</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giá</a:t>
            </a:r>
            <a:r>
              <a:rPr lang="en-US" altLang="ko-KR" dirty="0"/>
              <a:t> </a:t>
            </a:r>
            <a:r>
              <a:rPr lang="en-US" altLang="ko-KR" dirty="0" err="1"/>
              <a:t>đỡ</a:t>
            </a:r>
            <a:endParaRPr lang="en-US" altLang="ko-KR" dirty="0"/>
          </a:p>
          <a:p>
            <a:r>
              <a:rPr lang="en-US" altLang="ko-KR" dirty="0" err="1"/>
              <a:t>Máy</a:t>
            </a:r>
            <a:r>
              <a:rPr lang="en-US" altLang="ko-KR" dirty="0"/>
              <a:t> </a:t>
            </a:r>
            <a:r>
              <a:rPr lang="en-US" altLang="ko-KR" dirty="0" err="1"/>
              <a:t>khách</a:t>
            </a:r>
            <a:r>
              <a:rPr lang="en-US" altLang="ko-KR" dirty="0"/>
              <a:t> </a:t>
            </a:r>
            <a:r>
              <a:rPr lang="en-US" altLang="ko-KR" dirty="0" err="1"/>
              <a:t>đọc</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từ</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gần</a:t>
            </a:r>
            <a:r>
              <a:rPr lang="en-US" altLang="ko-KR" dirty="0"/>
              <a:t> </a:t>
            </a:r>
            <a:r>
              <a:rPr lang="en-US" altLang="ko-KR" dirty="0" err="1"/>
              <a:t>nhất</a:t>
            </a:r>
            <a:r>
              <a:rPr lang="en-US" altLang="ko-KR" dirty="0"/>
              <a:t>" </a:t>
            </a:r>
            <a:r>
              <a:rPr lang="en-US" altLang="ko-KR" dirty="0" err="1"/>
              <a:t>bất</a:t>
            </a:r>
            <a:r>
              <a:rPr lang="en-US" altLang="ko-KR" dirty="0"/>
              <a:t> </a:t>
            </a:r>
            <a:r>
              <a:rPr lang="en-US" altLang="ko-KR" dirty="0" err="1"/>
              <a:t>cứ</a:t>
            </a:r>
            <a:r>
              <a:rPr lang="en-US" altLang="ko-KR" dirty="0"/>
              <a:t> </a:t>
            </a:r>
            <a:r>
              <a:rPr lang="en-US" altLang="ko-KR" dirty="0" err="1"/>
              <a:t>khi</a:t>
            </a:r>
            <a:r>
              <a:rPr lang="en-US" altLang="ko-KR" dirty="0"/>
              <a:t> </a:t>
            </a:r>
            <a:r>
              <a:rPr lang="en-US" altLang="ko-KR" dirty="0" err="1"/>
              <a:t>nào</a:t>
            </a:r>
            <a:r>
              <a:rPr lang="en-US" altLang="ko-KR" dirty="0"/>
              <a:t> </a:t>
            </a:r>
            <a:r>
              <a:rPr lang="en-US" altLang="ko-KR" dirty="0" err="1"/>
              <a:t>có</a:t>
            </a:r>
            <a:r>
              <a:rPr lang="en-US" altLang="ko-KR" dirty="0"/>
              <a:t> </a:t>
            </a:r>
            <a:r>
              <a:rPr lang="en-US" altLang="ko-KR" dirty="0" err="1"/>
              <a:t>thể</a:t>
            </a:r>
            <a:endParaRPr lang="en-US" altLang="ko-KR" dirty="0"/>
          </a:p>
          <a:p>
            <a:r>
              <a:rPr lang="en-US" altLang="ko-KR" dirty="0"/>
              <a:t>HDFS </a:t>
            </a:r>
            <a:r>
              <a:rPr lang="en-US" altLang="ko-KR" dirty="0" err="1"/>
              <a:t>sử</a:t>
            </a:r>
            <a:r>
              <a:rPr lang="en-US" altLang="ko-KR" dirty="0"/>
              <a:t> </a:t>
            </a:r>
            <a:r>
              <a:rPr lang="en-US" altLang="ko-KR" dirty="0" err="1"/>
              <a:t>dụng</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liên</a:t>
            </a:r>
            <a:r>
              <a:rPr lang="en-US" altLang="ko-KR" dirty="0"/>
              <a:t> </a:t>
            </a:r>
            <a:r>
              <a:rPr lang="en-US" altLang="ko-KR" dirty="0" err="1"/>
              <a:t>kết</a:t>
            </a:r>
            <a:r>
              <a:rPr lang="en-US" altLang="ko-KR" dirty="0"/>
              <a:t> </a:t>
            </a:r>
            <a:r>
              <a:rPr lang="en-US" altLang="ko-KR" dirty="0" err="1"/>
              <a:t>giá</a:t>
            </a:r>
            <a:r>
              <a:rPr lang="en-US" altLang="ko-KR" dirty="0"/>
              <a:t> </a:t>
            </a:r>
            <a:r>
              <a:rPr lang="en-US" altLang="ko-KR" dirty="0" err="1"/>
              <a:t>đỡ</a:t>
            </a:r>
            <a:r>
              <a:rPr lang="en-US" altLang="ko-KR" dirty="0"/>
              <a:t> </a:t>
            </a:r>
            <a:r>
              <a:rPr lang="en-US" altLang="ko-KR" dirty="0" err="1"/>
              <a:t>trong</a:t>
            </a:r>
            <a:r>
              <a:rPr lang="en-US" altLang="ko-KR" dirty="0"/>
              <a:t> </a:t>
            </a:r>
            <a:r>
              <a:rPr lang="en-US" altLang="ko-KR" dirty="0" err="1"/>
              <a:t>các</a:t>
            </a:r>
            <a:r>
              <a:rPr lang="en-US" altLang="ko-KR" dirty="0"/>
              <a:t> </a:t>
            </a:r>
            <a:r>
              <a:rPr lang="en-US" altLang="ko-KR" dirty="0" err="1"/>
              <a:t>thao</a:t>
            </a:r>
            <a:r>
              <a:rPr lang="en-US" altLang="ko-KR" dirty="0"/>
              <a:t> </a:t>
            </a:r>
            <a:r>
              <a:rPr lang="en-US" altLang="ko-KR" dirty="0" err="1"/>
              <a:t>tác</a:t>
            </a:r>
            <a:r>
              <a:rPr lang="en-US" altLang="ko-KR" dirty="0"/>
              <a:t> </a:t>
            </a:r>
            <a:r>
              <a:rPr lang="en-US" altLang="ko-KR" dirty="0" err="1"/>
              <a:t>ghi</a:t>
            </a:r>
            <a:r>
              <a:rPr lang="en-US" altLang="ko-KR" dirty="0"/>
              <a:t> </a:t>
            </a:r>
            <a:r>
              <a:rPr lang="en-US" altLang="ko-KR" dirty="0" err="1"/>
              <a:t>để</a:t>
            </a:r>
            <a:r>
              <a:rPr lang="en-US" altLang="ko-KR" dirty="0"/>
              <a:t> </a:t>
            </a:r>
            <a:r>
              <a:rPr lang="en-US" altLang="ko-KR" dirty="0" err="1"/>
              <a:t>tăng</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endParaRPr lang="ko-KR" altLang="en-US" dirty="0"/>
          </a:p>
        </p:txBody>
      </p:sp>
      <p:grpSp>
        <p:nvGrpSpPr>
          <p:cNvPr id="41" name="그룹 40">
            <a:extLst>
              <a:ext uri="{FF2B5EF4-FFF2-40B4-BE49-F238E27FC236}">
                <a16:creationId xmlns:a16="http://schemas.microsoft.com/office/drawing/2014/main" id="{707DD69E-7759-4F8A-A681-56785F057100}"/>
              </a:ext>
            </a:extLst>
          </p:cNvPr>
          <p:cNvGrpSpPr/>
          <p:nvPr/>
        </p:nvGrpSpPr>
        <p:grpSpPr>
          <a:xfrm>
            <a:off x="5523413" y="2212856"/>
            <a:ext cx="3799975" cy="2727031"/>
            <a:chOff x="5854254" y="3568443"/>
            <a:chExt cx="3799975" cy="2727031"/>
          </a:xfrm>
        </p:grpSpPr>
        <p:sp>
          <p:nvSpPr>
            <p:cNvPr id="42" name="모서리가 둥근 직사각형 44">
              <a:extLst>
                <a:ext uri="{FF2B5EF4-FFF2-40B4-BE49-F238E27FC236}">
                  <a16:creationId xmlns:a16="http://schemas.microsoft.com/office/drawing/2014/main" id="{9FFCC657-1BA9-4661-B848-486E6B993EC8}"/>
                </a:ext>
              </a:extLst>
            </p:cNvPr>
            <p:cNvSpPr/>
            <p:nvPr/>
          </p:nvSpPr>
          <p:spPr>
            <a:xfrm>
              <a:off x="7322523" y="3568443"/>
              <a:ext cx="873778" cy="31089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43" name="그룹 42">
              <a:extLst>
                <a:ext uri="{FF2B5EF4-FFF2-40B4-BE49-F238E27FC236}">
                  <a16:creationId xmlns:a16="http://schemas.microsoft.com/office/drawing/2014/main" id="{1F9EEF7B-5227-4516-BE4B-900FADC38708}"/>
                </a:ext>
              </a:extLst>
            </p:cNvPr>
            <p:cNvGrpSpPr/>
            <p:nvPr/>
          </p:nvGrpSpPr>
          <p:grpSpPr>
            <a:xfrm>
              <a:off x="5854254" y="4327387"/>
              <a:ext cx="3799975" cy="1968087"/>
              <a:chOff x="5875769" y="4239768"/>
              <a:chExt cx="3799975" cy="1968087"/>
            </a:xfrm>
          </p:grpSpPr>
          <p:grpSp>
            <p:nvGrpSpPr>
              <p:cNvPr id="48" name="그룹 47">
                <a:extLst>
                  <a:ext uri="{FF2B5EF4-FFF2-40B4-BE49-F238E27FC236}">
                    <a16:creationId xmlns:a16="http://schemas.microsoft.com/office/drawing/2014/main" id="{6699AEE6-BB73-491F-A26D-3CE217C305A9}"/>
                  </a:ext>
                </a:extLst>
              </p:cNvPr>
              <p:cNvGrpSpPr/>
              <p:nvPr/>
            </p:nvGrpSpPr>
            <p:grpSpPr>
              <a:xfrm>
                <a:off x="5875769" y="4239768"/>
                <a:ext cx="1209030" cy="1968087"/>
                <a:chOff x="5972588" y="4156681"/>
                <a:chExt cx="1209030" cy="1968087"/>
              </a:xfrm>
            </p:grpSpPr>
            <p:sp>
              <p:nvSpPr>
                <p:cNvPr id="67" name="모서리가 둥근 직사각형 90">
                  <a:extLst>
                    <a:ext uri="{FF2B5EF4-FFF2-40B4-BE49-F238E27FC236}">
                      <a16:creationId xmlns:a16="http://schemas.microsoft.com/office/drawing/2014/main" id="{D986D8D3-472C-4F26-ADEB-076471F0F37F}"/>
                    </a:ext>
                  </a:extLst>
                </p:cNvPr>
                <p:cNvSpPr/>
                <p:nvPr/>
              </p:nvSpPr>
              <p:spPr>
                <a:xfrm>
                  <a:off x="5972588" y="437796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8" name="모서리가 둥근 직사각형 91">
                  <a:extLst>
                    <a:ext uri="{FF2B5EF4-FFF2-40B4-BE49-F238E27FC236}">
                      <a16:creationId xmlns:a16="http://schemas.microsoft.com/office/drawing/2014/main" id="{6C8E7D89-AFCE-4557-B591-990DEE58F648}"/>
                    </a:ext>
                  </a:extLst>
                </p:cNvPr>
                <p:cNvSpPr/>
                <p:nvPr/>
              </p:nvSpPr>
              <p:spPr>
                <a:xfrm>
                  <a:off x="6159379" y="4156681"/>
                  <a:ext cx="835447" cy="335559"/>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69" name="모서리가 둥근 직사각형 93">
                  <a:extLst>
                    <a:ext uri="{FF2B5EF4-FFF2-40B4-BE49-F238E27FC236}">
                      <a16:creationId xmlns:a16="http://schemas.microsoft.com/office/drawing/2014/main" id="{C39793E3-1593-4CCA-BBF6-F854CAB0676F}"/>
                    </a:ext>
                  </a:extLst>
                </p:cNvPr>
                <p:cNvSpPr/>
                <p:nvPr/>
              </p:nvSpPr>
              <p:spPr>
                <a:xfrm>
                  <a:off x="6159379" y="588626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1</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70" name="그룹 69">
                  <a:extLst>
                    <a:ext uri="{FF2B5EF4-FFF2-40B4-BE49-F238E27FC236}">
                      <a16:creationId xmlns:a16="http://schemas.microsoft.com/office/drawing/2014/main" id="{DDFF5454-9902-4CD6-8BC0-16FA3C9E824B}"/>
                    </a:ext>
                  </a:extLst>
                </p:cNvPr>
                <p:cNvGrpSpPr/>
                <p:nvPr/>
              </p:nvGrpSpPr>
              <p:grpSpPr>
                <a:xfrm>
                  <a:off x="6096057" y="4640244"/>
                  <a:ext cx="962092" cy="1106889"/>
                  <a:chOff x="1318974" y="4526081"/>
                  <a:chExt cx="962092" cy="1106889"/>
                </a:xfrm>
              </p:grpSpPr>
              <p:sp>
                <p:nvSpPr>
                  <p:cNvPr id="72" name="모서리가 둥근 직사각형 95">
                    <a:extLst>
                      <a:ext uri="{FF2B5EF4-FFF2-40B4-BE49-F238E27FC236}">
                        <a16:creationId xmlns:a16="http://schemas.microsoft.com/office/drawing/2014/main" id="{277FBDE2-2F29-4D04-8D40-6A9D374D0216}"/>
                      </a:ext>
                    </a:extLst>
                  </p:cNvPr>
                  <p:cNvSpPr/>
                  <p:nvPr/>
                </p:nvSpPr>
                <p:spPr>
                  <a:xfrm>
                    <a:off x="1318974" y="4526081"/>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1</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3" name="모서리가 둥근 직사각형 96">
                    <a:extLst>
                      <a:ext uri="{FF2B5EF4-FFF2-40B4-BE49-F238E27FC236}">
                        <a16:creationId xmlns:a16="http://schemas.microsoft.com/office/drawing/2014/main" id="{A0F16668-BAB7-4BC0-B465-7692EA97BA6C}"/>
                      </a:ext>
                    </a:extLst>
                  </p:cNvPr>
                  <p:cNvSpPr/>
                  <p:nvPr/>
                </p:nvSpPr>
                <p:spPr>
                  <a:xfrm>
                    <a:off x="1318974" y="476670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a:t>
                    </a:r>
                    <a:r>
                      <a:rPr lang="en-US" altLang="ko-KR" sz="1100" dirty="0">
                        <a:solidFill>
                          <a:srgbClr val="0043B2"/>
                        </a:solidFill>
                        <a:latin typeface="SamsungOne 400" panose="020B0503030303020204" pitchFamily="34" charset="0"/>
                        <a:ea typeface="SamsungOne 400" panose="020B0503030303020204" pitchFamily="34" charset="0"/>
                      </a:rPr>
                      <a:t>2</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74" name="모서리가 둥근 직사각형 98">
                    <a:extLst>
                      <a:ext uri="{FF2B5EF4-FFF2-40B4-BE49-F238E27FC236}">
                        <a16:creationId xmlns:a16="http://schemas.microsoft.com/office/drawing/2014/main" id="{32A8099F-1255-4C53-85DA-49D595D30D8B}"/>
                      </a:ext>
                    </a:extLst>
                  </p:cNvPr>
                  <p:cNvSpPr/>
                  <p:nvPr/>
                </p:nvSpPr>
                <p:spPr>
                  <a:xfrm>
                    <a:off x="1318974" y="5391311"/>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a:t>
                    </a:r>
                    <a:r>
                      <a:rPr lang="en-US" altLang="ko-KR" sz="1100" dirty="0">
                        <a:solidFill>
                          <a:srgbClr val="0043B2"/>
                        </a:solidFill>
                        <a:latin typeface="SamsungOne 400" panose="020B0503030303020204" pitchFamily="34" charset="0"/>
                        <a:ea typeface="SamsungOne 400" panose="020B0503030303020204" pitchFamily="34" charset="0"/>
                      </a:rPr>
                      <a:t>N</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cxnSp>
              <p:nvCxnSpPr>
                <p:cNvPr id="71" name="직선 연결선 70">
                  <a:extLst>
                    <a:ext uri="{FF2B5EF4-FFF2-40B4-BE49-F238E27FC236}">
                      <a16:creationId xmlns:a16="http://schemas.microsoft.com/office/drawing/2014/main" id="{06C24196-BA90-4199-A348-8422C7BF0EDA}"/>
                    </a:ext>
                  </a:extLst>
                </p:cNvPr>
                <p:cNvCxnSpPr/>
                <p:nvPr/>
              </p:nvCxnSpPr>
              <p:spPr>
                <a:xfrm>
                  <a:off x="6577103" y="5204055"/>
                  <a:ext cx="0" cy="244895"/>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D8006C11-B4CE-4F18-ACFD-192E35F2BA88}"/>
                  </a:ext>
                </a:extLst>
              </p:cNvPr>
              <p:cNvGrpSpPr/>
              <p:nvPr/>
            </p:nvGrpSpPr>
            <p:grpSpPr>
              <a:xfrm>
                <a:off x="7180107" y="4239768"/>
                <a:ext cx="1209030" cy="1956854"/>
                <a:chOff x="5972588" y="4167914"/>
                <a:chExt cx="1209030" cy="1956854"/>
              </a:xfrm>
            </p:grpSpPr>
            <p:sp>
              <p:nvSpPr>
                <p:cNvPr id="59" name="모서리가 둥근 직사각형 111">
                  <a:extLst>
                    <a:ext uri="{FF2B5EF4-FFF2-40B4-BE49-F238E27FC236}">
                      <a16:creationId xmlns:a16="http://schemas.microsoft.com/office/drawing/2014/main" id="{A8BA2CD2-2464-41D0-9882-30BCECB36323}"/>
                    </a:ext>
                  </a:extLst>
                </p:cNvPr>
                <p:cNvSpPr/>
                <p:nvPr/>
              </p:nvSpPr>
              <p:spPr>
                <a:xfrm>
                  <a:off x="5972588" y="437796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0" name="모서리가 둥근 직사각형 112">
                  <a:extLst>
                    <a:ext uri="{FF2B5EF4-FFF2-40B4-BE49-F238E27FC236}">
                      <a16:creationId xmlns:a16="http://schemas.microsoft.com/office/drawing/2014/main" id="{EF632A4B-C41B-4C59-8ACC-7D8AEBC9B559}"/>
                    </a:ext>
                  </a:extLst>
                </p:cNvPr>
                <p:cNvSpPr/>
                <p:nvPr/>
              </p:nvSpPr>
              <p:spPr>
                <a:xfrm>
                  <a:off x="6153991" y="4167914"/>
                  <a:ext cx="837139" cy="329907"/>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61" name="모서리가 둥근 직사각형 113">
                  <a:extLst>
                    <a:ext uri="{FF2B5EF4-FFF2-40B4-BE49-F238E27FC236}">
                      <a16:creationId xmlns:a16="http://schemas.microsoft.com/office/drawing/2014/main" id="{F66C6AFA-2F51-460B-8957-737AEFB5C632}"/>
                    </a:ext>
                  </a:extLst>
                </p:cNvPr>
                <p:cNvSpPr/>
                <p:nvPr/>
              </p:nvSpPr>
              <p:spPr>
                <a:xfrm>
                  <a:off x="6159379" y="588626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2</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62" name="그룹 61">
                  <a:extLst>
                    <a:ext uri="{FF2B5EF4-FFF2-40B4-BE49-F238E27FC236}">
                      <a16:creationId xmlns:a16="http://schemas.microsoft.com/office/drawing/2014/main" id="{CF642C92-CE16-4406-B7D5-4F100445571D}"/>
                    </a:ext>
                  </a:extLst>
                </p:cNvPr>
                <p:cNvGrpSpPr/>
                <p:nvPr/>
              </p:nvGrpSpPr>
              <p:grpSpPr>
                <a:xfrm>
                  <a:off x="6096057" y="4640244"/>
                  <a:ext cx="962092" cy="1106889"/>
                  <a:chOff x="1318974" y="4526081"/>
                  <a:chExt cx="962092" cy="1106889"/>
                </a:xfrm>
              </p:grpSpPr>
              <p:sp>
                <p:nvSpPr>
                  <p:cNvPr id="64" name="모서리가 둥근 직사각형 116">
                    <a:extLst>
                      <a:ext uri="{FF2B5EF4-FFF2-40B4-BE49-F238E27FC236}">
                        <a16:creationId xmlns:a16="http://schemas.microsoft.com/office/drawing/2014/main" id="{F868FE44-A4F8-4801-AAB0-0B1553AC42BE}"/>
                      </a:ext>
                    </a:extLst>
                  </p:cNvPr>
                  <p:cNvSpPr/>
                  <p:nvPr/>
                </p:nvSpPr>
                <p:spPr>
                  <a:xfrm>
                    <a:off x="1318974" y="4526081"/>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700" panose="020B0803030303020204" pitchFamily="34" charset="0"/>
                      </a:rPr>
                      <a:t>DataNode</a:t>
                    </a:r>
                    <a:r>
                      <a:rPr lang="en-US" altLang="ko-KR" sz="1000" dirty="0">
                        <a:solidFill>
                          <a:srgbClr val="0043B2"/>
                        </a:solidFill>
                        <a:latin typeface="SamsungOne 400" panose="020B0503030303020204" pitchFamily="34" charset="0"/>
                        <a:ea typeface="SamsungOne 700" panose="020B0803030303020204" pitchFamily="34" charset="0"/>
                      </a:rPr>
                      <a:t> </a:t>
                    </a:r>
                    <a:r>
                      <a:rPr lang="en-US" altLang="ko-KR" sz="1000" dirty="0">
                        <a:solidFill>
                          <a:srgbClr val="0043B2"/>
                        </a:solidFill>
                        <a:latin typeface="SamsungOne 400" panose="020B0503030303020204" pitchFamily="34" charset="0"/>
                        <a:ea typeface="SamsungOne 400" panose="020B0503030303020204" pitchFamily="34" charset="0"/>
                      </a:rPr>
                      <a:t>20</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65" name="모서리가 둥근 직사각형 117">
                    <a:extLst>
                      <a:ext uri="{FF2B5EF4-FFF2-40B4-BE49-F238E27FC236}">
                        <a16:creationId xmlns:a16="http://schemas.microsoft.com/office/drawing/2014/main" id="{D34E16A8-8AA8-430C-AA50-1EF01A43C741}"/>
                      </a:ext>
                    </a:extLst>
                  </p:cNvPr>
                  <p:cNvSpPr/>
                  <p:nvPr/>
                </p:nvSpPr>
                <p:spPr>
                  <a:xfrm>
                    <a:off x="1318974" y="4766700"/>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700" panose="020B0803030303020204" pitchFamily="34" charset="0"/>
                      </a:rPr>
                      <a:t>DataNode</a:t>
                    </a:r>
                    <a:r>
                      <a:rPr lang="en-US" altLang="ko-KR" sz="1000" dirty="0">
                        <a:solidFill>
                          <a:srgbClr val="0043B2"/>
                        </a:solidFill>
                        <a:latin typeface="SamsungOne 400" panose="020B0503030303020204" pitchFamily="34" charset="0"/>
                        <a:ea typeface="SamsungOne 700" panose="020B0803030303020204" pitchFamily="34" charset="0"/>
                      </a:rPr>
                      <a:t> </a:t>
                    </a:r>
                    <a:r>
                      <a:rPr lang="en-US" altLang="ko-KR" sz="1000" dirty="0">
                        <a:solidFill>
                          <a:srgbClr val="0043B2"/>
                        </a:solidFill>
                        <a:latin typeface="SamsungOne 400" panose="020B0503030303020204" pitchFamily="34" charset="0"/>
                        <a:ea typeface="SamsungOne 400" panose="020B0503030303020204" pitchFamily="34" charset="0"/>
                      </a:rPr>
                      <a:t>21</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66" name="모서리가 둥근 직사각형 118">
                    <a:extLst>
                      <a:ext uri="{FF2B5EF4-FFF2-40B4-BE49-F238E27FC236}">
                        <a16:creationId xmlns:a16="http://schemas.microsoft.com/office/drawing/2014/main" id="{8A2DFB79-4B03-47EE-A6C9-BDA22E9B195E}"/>
                      </a:ext>
                    </a:extLst>
                  </p:cNvPr>
                  <p:cNvSpPr/>
                  <p:nvPr/>
                </p:nvSpPr>
                <p:spPr>
                  <a:xfrm>
                    <a:off x="1318974" y="5391311"/>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a:t>
                    </a:r>
                    <a:r>
                      <a:rPr lang="en-US" altLang="ko-KR" sz="1100" dirty="0">
                        <a:solidFill>
                          <a:srgbClr val="0043B2"/>
                        </a:solidFill>
                        <a:latin typeface="SamsungOne 400" panose="020B0503030303020204" pitchFamily="34" charset="0"/>
                        <a:ea typeface="SamsungOne 400" panose="020B0503030303020204" pitchFamily="34" charset="0"/>
                      </a:rPr>
                      <a:t>N</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cxnSp>
              <p:nvCxnSpPr>
                <p:cNvPr id="63" name="직선 연결선 62">
                  <a:extLst>
                    <a:ext uri="{FF2B5EF4-FFF2-40B4-BE49-F238E27FC236}">
                      <a16:creationId xmlns:a16="http://schemas.microsoft.com/office/drawing/2014/main" id="{858537C3-BF1C-4824-93E0-DF1829EC9AAF}"/>
                    </a:ext>
                  </a:extLst>
                </p:cNvPr>
                <p:cNvCxnSpPr/>
                <p:nvPr/>
              </p:nvCxnSpPr>
              <p:spPr>
                <a:xfrm>
                  <a:off x="6577103" y="5204055"/>
                  <a:ext cx="0" cy="244895"/>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E389A5C6-9B8F-48E3-A124-03D94597DF47}"/>
                  </a:ext>
                </a:extLst>
              </p:cNvPr>
              <p:cNvGrpSpPr/>
              <p:nvPr/>
            </p:nvGrpSpPr>
            <p:grpSpPr>
              <a:xfrm>
                <a:off x="8466714" y="4239768"/>
                <a:ext cx="1209030" cy="1956854"/>
                <a:chOff x="5972588" y="4167914"/>
                <a:chExt cx="1209030" cy="1956854"/>
              </a:xfrm>
            </p:grpSpPr>
            <p:sp>
              <p:nvSpPr>
                <p:cNvPr id="51" name="모서리가 둥근 직사각형 120">
                  <a:extLst>
                    <a:ext uri="{FF2B5EF4-FFF2-40B4-BE49-F238E27FC236}">
                      <a16:creationId xmlns:a16="http://schemas.microsoft.com/office/drawing/2014/main" id="{C74EB45F-0805-4A67-B19C-EBDB6489FD1F}"/>
                    </a:ext>
                  </a:extLst>
                </p:cNvPr>
                <p:cNvSpPr/>
                <p:nvPr/>
              </p:nvSpPr>
              <p:spPr>
                <a:xfrm>
                  <a:off x="5972588" y="437796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2" name="모서리가 둥근 직사각형 121">
                  <a:extLst>
                    <a:ext uri="{FF2B5EF4-FFF2-40B4-BE49-F238E27FC236}">
                      <a16:creationId xmlns:a16="http://schemas.microsoft.com/office/drawing/2014/main" id="{6F3CB6A0-0B9F-41CB-BFE5-2B2932808FD4}"/>
                    </a:ext>
                  </a:extLst>
                </p:cNvPr>
                <p:cNvSpPr/>
                <p:nvPr/>
              </p:nvSpPr>
              <p:spPr>
                <a:xfrm>
                  <a:off x="6159379" y="4167914"/>
                  <a:ext cx="835447" cy="329907"/>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700" panose="020B0803030303020204" pitchFamily="34" charset="0"/>
                    </a:rPr>
                    <a:t>Bộ</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chuyển</a:t>
                  </a:r>
                  <a:r>
                    <a:rPr lang="en-US" altLang="ko-KR" sz="1000" dirty="0">
                      <a:solidFill>
                        <a:schemeClr val="bg1"/>
                      </a:solidFill>
                      <a:latin typeface="SamsungOne 400" panose="020B0503030303020204" pitchFamily="34" charset="0"/>
                      <a:ea typeface="SamsungOne-700" panose="020B0803030303020204" pitchFamily="34" charset="0"/>
                    </a:rPr>
                    <a:t> </a:t>
                  </a:r>
                  <a:r>
                    <a:rPr lang="en-US" altLang="ko-KR" sz="1000" dirty="0" err="1">
                      <a:solidFill>
                        <a:schemeClr val="bg1"/>
                      </a:solidFill>
                      <a:latin typeface="SamsungOne 400" panose="020B0503030303020204" pitchFamily="34" charset="0"/>
                      <a:ea typeface="SamsungOne-700" panose="020B08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53" name="모서리가 둥근 직사각형 122">
                  <a:extLst>
                    <a:ext uri="{FF2B5EF4-FFF2-40B4-BE49-F238E27FC236}">
                      <a16:creationId xmlns:a16="http://schemas.microsoft.com/office/drawing/2014/main" id="{937E9622-96CB-4C95-919B-63C8A4FE757B}"/>
                    </a:ext>
                  </a:extLst>
                </p:cNvPr>
                <p:cNvSpPr/>
                <p:nvPr/>
              </p:nvSpPr>
              <p:spPr>
                <a:xfrm>
                  <a:off x="6159379" y="588626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0043B2"/>
                      </a:solidFill>
                      <a:latin typeface="SamsungOne 700" panose="020B0803030303020204" pitchFamily="34" charset="0"/>
                      <a:ea typeface="SamsungOne 700" panose="020B0803030303020204" pitchFamily="34" charset="0"/>
                    </a:rPr>
                    <a:t>Rack 3</a:t>
                  </a:r>
                  <a:endParaRPr lang="ko-KR" altLang="en-US" sz="1100" dirty="0">
                    <a:solidFill>
                      <a:srgbClr val="0043B2"/>
                    </a:solidFill>
                    <a:latin typeface="SamsungOne 700" panose="020B0803030303020204" pitchFamily="34" charset="0"/>
                    <a:ea typeface="SamsungOne-700C" panose="020B0806030303020204" pitchFamily="34" charset="0"/>
                  </a:endParaRPr>
                </a:p>
              </p:txBody>
            </p:sp>
            <p:grpSp>
              <p:nvGrpSpPr>
                <p:cNvPr id="54" name="그룹 53">
                  <a:extLst>
                    <a:ext uri="{FF2B5EF4-FFF2-40B4-BE49-F238E27FC236}">
                      <a16:creationId xmlns:a16="http://schemas.microsoft.com/office/drawing/2014/main" id="{CC8724B4-007E-426D-AFAD-E566CCD3A797}"/>
                    </a:ext>
                  </a:extLst>
                </p:cNvPr>
                <p:cNvGrpSpPr/>
                <p:nvPr/>
              </p:nvGrpSpPr>
              <p:grpSpPr>
                <a:xfrm>
                  <a:off x="6089706" y="4640244"/>
                  <a:ext cx="996389" cy="1106889"/>
                  <a:chOff x="1312623" y="4526081"/>
                  <a:chExt cx="996389" cy="1106889"/>
                </a:xfrm>
              </p:grpSpPr>
              <p:sp>
                <p:nvSpPr>
                  <p:cNvPr id="56" name="모서리가 둥근 직사각형 125">
                    <a:extLst>
                      <a:ext uri="{FF2B5EF4-FFF2-40B4-BE49-F238E27FC236}">
                        <a16:creationId xmlns:a16="http://schemas.microsoft.com/office/drawing/2014/main" id="{1803AC9A-7B24-44D2-A92D-2D0B425EF5DB}"/>
                      </a:ext>
                    </a:extLst>
                  </p:cNvPr>
                  <p:cNvSpPr/>
                  <p:nvPr/>
                </p:nvSpPr>
                <p:spPr>
                  <a:xfrm>
                    <a:off x="1312623" y="4526081"/>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0043B2"/>
                        </a:solidFill>
                        <a:latin typeface="SamsungOne 400" panose="020B0503030303020204" pitchFamily="34" charset="0"/>
                        <a:ea typeface="SamsungOne 700" panose="020B0803030303020204" pitchFamily="34" charset="0"/>
                      </a:rPr>
                      <a:t>DataNode</a:t>
                    </a:r>
                    <a:r>
                      <a:rPr lang="en-US" altLang="ko-KR" sz="1000" dirty="0">
                        <a:solidFill>
                          <a:srgbClr val="0043B2"/>
                        </a:solidFill>
                        <a:latin typeface="SamsungOne 400" panose="020B0503030303020204" pitchFamily="34" charset="0"/>
                        <a:ea typeface="SamsungOne 700" panose="020B0803030303020204" pitchFamily="34" charset="0"/>
                      </a:rPr>
                      <a:t> 30</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57" name="모서리가 둥근 직사각형 126">
                    <a:extLst>
                      <a:ext uri="{FF2B5EF4-FFF2-40B4-BE49-F238E27FC236}">
                        <a16:creationId xmlns:a16="http://schemas.microsoft.com/office/drawing/2014/main" id="{974FA2E2-36AF-4075-A4A7-057DDC708550}"/>
                      </a:ext>
                    </a:extLst>
                  </p:cNvPr>
                  <p:cNvSpPr/>
                  <p:nvPr/>
                </p:nvSpPr>
                <p:spPr>
                  <a:xfrm>
                    <a:off x="1312623" y="4766700"/>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a:t>
                    </a:r>
                    <a:r>
                      <a:rPr lang="en-US" altLang="ko-KR" sz="1100" dirty="0">
                        <a:solidFill>
                          <a:srgbClr val="0043B2"/>
                        </a:solidFill>
                        <a:latin typeface="SamsungOne 400" panose="020B0503030303020204" pitchFamily="34" charset="0"/>
                        <a:ea typeface="SamsungOne 400" panose="020B0503030303020204" pitchFamily="34" charset="0"/>
                      </a:rPr>
                      <a:t>31</a:t>
                    </a:r>
                    <a:endParaRPr lang="ko-KR" altLang="en-US" sz="1100" dirty="0">
                      <a:solidFill>
                        <a:srgbClr val="0043B2"/>
                      </a:solidFill>
                      <a:latin typeface="SamsungOne 400" panose="020B0503030303020204" pitchFamily="34" charset="0"/>
                      <a:ea typeface="SamsungOne-700C" panose="020B0806030303020204" pitchFamily="34" charset="0"/>
                    </a:endParaRPr>
                  </a:p>
                </p:txBody>
              </p:sp>
              <p:sp>
                <p:nvSpPr>
                  <p:cNvPr id="58" name="모서리가 둥근 직사각형 127">
                    <a:extLst>
                      <a:ext uri="{FF2B5EF4-FFF2-40B4-BE49-F238E27FC236}">
                        <a16:creationId xmlns:a16="http://schemas.microsoft.com/office/drawing/2014/main" id="{C010750B-15CA-40ED-9596-3B2815A70FC1}"/>
                      </a:ext>
                    </a:extLst>
                  </p:cNvPr>
                  <p:cNvSpPr/>
                  <p:nvPr/>
                </p:nvSpPr>
                <p:spPr>
                  <a:xfrm>
                    <a:off x="1318974" y="5391311"/>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 400" panose="020B0503030303020204" pitchFamily="34" charset="0"/>
                        <a:ea typeface="SamsungOne 700" panose="020B0803030303020204" pitchFamily="34" charset="0"/>
                      </a:rPr>
                      <a:t>DataNode</a:t>
                    </a:r>
                    <a:r>
                      <a:rPr lang="en-US" altLang="ko-KR" sz="1100" dirty="0">
                        <a:solidFill>
                          <a:srgbClr val="0043B2"/>
                        </a:solidFill>
                        <a:latin typeface="SamsungOne 400" panose="020B0503030303020204" pitchFamily="34" charset="0"/>
                        <a:ea typeface="SamsungOne 700" panose="020B0803030303020204" pitchFamily="34" charset="0"/>
                      </a:rPr>
                      <a:t> </a:t>
                    </a:r>
                    <a:r>
                      <a:rPr lang="en-US" altLang="ko-KR" sz="1100" dirty="0">
                        <a:solidFill>
                          <a:srgbClr val="0043B2"/>
                        </a:solidFill>
                        <a:latin typeface="SamsungOne 400" panose="020B0503030303020204" pitchFamily="34" charset="0"/>
                        <a:ea typeface="SamsungOne 400" panose="020B0503030303020204" pitchFamily="34" charset="0"/>
                      </a:rPr>
                      <a:t>N</a:t>
                    </a:r>
                    <a:endParaRPr lang="ko-KR" altLang="en-US" sz="1100" dirty="0">
                      <a:solidFill>
                        <a:srgbClr val="0043B2"/>
                      </a:solidFill>
                      <a:latin typeface="SamsungOne 400" panose="020B0503030303020204" pitchFamily="34" charset="0"/>
                      <a:ea typeface="SamsungOne-700C" panose="020B0806030303020204" pitchFamily="34" charset="0"/>
                    </a:endParaRPr>
                  </a:p>
                </p:txBody>
              </p:sp>
            </p:grpSp>
            <p:cxnSp>
              <p:nvCxnSpPr>
                <p:cNvPr id="55" name="직선 연결선 54">
                  <a:extLst>
                    <a:ext uri="{FF2B5EF4-FFF2-40B4-BE49-F238E27FC236}">
                      <a16:creationId xmlns:a16="http://schemas.microsoft.com/office/drawing/2014/main" id="{F5B59B9F-261D-4DE2-8936-485839DF12D2}"/>
                    </a:ext>
                  </a:extLst>
                </p:cNvPr>
                <p:cNvCxnSpPr/>
                <p:nvPr/>
              </p:nvCxnSpPr>
              <p:spPr>
                <a:xfrm>
                  <a:off x="6577103" y="5204055"/>
                  <a:ext cx="0" cy="244895"/>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44" name="그룹 43">
              <a:extLst>
                <a:ext uri="{FF2B5EF4-FFF2-40B4-BE49-F238E27FC236}">
                  <a16:creationId xmlns:a16="http://schemas.microsoft.com/office/drawing/2014/main" id="{532C8A25-252E-4761-83A2-2EBC45A4BA7F}"/>
                </a:ext>
              </a:extLst>
            </p:cNvPr>
            <p:cNvGrpSpPr/>
            <p:nvPr/>
          </p:nvGrpSpPr>
          <p:grpSpPr>
            <a:xfrm>
              <a:off x="6458769" y="3879335"/>
              <a:ext cx="2590945" cy="448052"/>
              <a:chOff x="6458769" y="3814787"/>
              <a:chExt cx="2590945" cy="448052"/>
            </a:xfrm>
          </p:grpSpPr>
          <p:cxnSp>
            <p:nvCxnSpPr>
              <p:cNvPr id="45" name="직선 연결선 44">
                <a:extLst>
                  <a:ext uri="{FF2B5EF4-FFF2-40B4-BE49-F238E27FC236}">
                    <a16:creationId xmlns:a16="http://schemas.microsoft.com/office/drawing/2014/main" id="{9B8B65CE-59CB-4DD7-9086-F43A935F876E}"/>
                  </a:ext>
                </a:extLst>
              </p:cNvPr>
              <p:cNvCxnSpPr>
                <a:stCxn id="42" idx="2"/>
                <a:endCxn id="60" idx="0"/>
              </p:cNvCxnSpPr>
              <p:nvPr/>
            </p:nvCxnSpPr>
            <p:spPr>
              <a:xfrm flipH="1">
                <a:off x="7758565" y="3814787"/>
                <a:ext cx="847" cy="44805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DDBCC0D-E2B9-438A-9A97-41671D90B2B2}"/>
                  </a:ext>
                </a:extLst>
              </p:cNvPr>
              <p:cNvCxnSpPr>
                <a:stCxn id="42" idx="2"/>
                <a:endCxn id="68" idx="0"/>
              </p:cNvCxnSpPr>
              <p:nvPr/>
            </p:nvCxnSpPr>
            <p:spPr>
              <a:xfrm flipH="1">
                <a:off x="6458769" y="3814787"/>
                <a:ext cx="1300643" cy="448052"/>
              </a:xfrm>
              <a:prstGeom prst="line">
                <a:avLst/>
              </a:prstGeom>
              <a:ln w="12700">
                <a:solidFill>
                  <a:srgbClr val="193EB0"/>
                </a:solidFill>
              </a:ln>
            </p:spPr>
            <p:style>
              <a:lnRef idx="1">
                <a:schemeClr val="dk1"/>
              </a:lnRef>
              <a:fillRef idx="0">
                <a:schemeClr val="dk1"/>
              </a:fillRef>
              <a:effectRef idx="0">
                <a:schemeClr val="dk1"/>
              </a:effectRef>
              <a:fontRef idx="minor">
                <a:schemeClr val="tx1"/>
              </a:fontRef>
            </p:style>
          </p:cxnSp>
          <p:cxnSp>
            <p:nvCxnSpPr>
              <p:cNvPr id="47" name="직선 연결선 46">
                <a:extLst>
                  <a:ext uri="{FF2B5EF4-FFF2-40B4-BE49-F238E27FC236}">
                    <a16:creationId xmlns:a16="http://schemas.microsoft.com/office/drawing/2014/main" id="{4B1ADB3B-26BF-47E9-A6A6-686840F422A2}"/>
                  </a:ext>
                </a:extLst>
              </p:cNvPr>
              <p:cNvCxnSpPr>
                <a:stCxn id="42" idx="2"/>
                <a:endCxn id="52" idx="0"/>
              </p:cNvCxnSpPr>
              <p:nvPr/>
            </p:nvCxnSpPr>
            <p:spPr>
              <a:xfrm>
                <a:off x="7759412" y="3814787"/>
                <a:ext cx="1290302" cy="44805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30782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Nhân</a:t>
            </a:r>
            <a:r>
              <a:rPr lang="en-US" altLang="ko-KR" dirty="0">
                <a:ea typeface="SamsungOneKorean 400" panose="020B0503030303020204" pitchFamily="50" charset="-127"/>
              </a:rPr>
              <a:t> </a:t>
            </a:r>
            <a:r>
              <a:rPr lang="en-US" altLang="ko-KR" dirty="0" err="1">
                <a:ea typeface="SamsungOneKorean 400" panose="020B0503030303020204" pitchFamily="50" charset="-127"/>
              </a:rPr>
              <a:t>rộng</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Rack-Awareness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5112000" cy="914400"/>
          </a:xfrm>
        </p:spPr>
        <p:txBody>
          <a:bodyPr/>
          <a:lstStyle/>
          <a:p>
            <a:r>
              <a:rPr lang="en-US" altLang="ko-KR" dirty="0"/>
              <a:t>HDFS </a:t>
            </a:r>
            <a:r>
              <a:rPr lang="en-US" altLang="ko-KR" dirty="0" err="1"/>
              <a:t>phân</a:t>
            </a:r>
            <a:r>
              <a:rPr lang="en-US" altLang="ko-KR" dirty="0"/>
              <a:t> </a:t>
            </a:r>
            <a:r>
              <a:rPr lang="en-US" altLang="ko-KR" dirty="0" err="1"/>
              <a:t>vùng</a:t>
            </a:r>
            <a:r>
              <a:rPr lang="en-US" altLang="ko-KR" dirty="0"/>
              <a:t> </a:t>
            </a:r>
            <a:r>
              <a:rPr lang="en-US" altLang="ko-KR" dirty="0" err="1"/>
              <a:t>các</a:t>
            </a:r>
            <a:r>
              <a:rPr lang="en-US" altLang="ko-KR" dirty="0"/>
              <a:t> </a:t>
            </a:r>
            <a:r>
              <a:rPr lang="en-US" altLang="ko-KR" dirty="0" err="1"/>
              <a:t>tệp</a:t>
            </a:r>
            <a:r>
              <a:rPr lang="en-US" altLang="ko-KR" dirty="0"/>
              <a:t> </a:t>
            </a:r>
            <a:r>
              <a:rPr lang="en-US" altLang="ko-KR" dirty="0" err="1"/>
              <a:t>lớn</a:t>
            </a:r>
            <a:r>
              <a:rPr lang="en-US" altLang="ko-KR" dirty="0"/>
              <a:t> </a:t>
            </a:r>
            <a:r>
              <a:rPr lang="en-US" altLang="ko-KR" dirty="0" err="1"/>
              <a:t>thành</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và</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này</a:t>
            </a:r>
            <a:endParaRPr lang="en-US" altLang="ko-KR" dirty="0"/>
          </a:p>
          <a:p>
            <a:pPr lvl="1"/>
            <a:r>
              <a:rPr lang="vi-VN" altLang="ko-KR" dirty="0"/>
              <a:t>Số lượng khối được sao chép có thể định cấu hình - hệ số sao chép</a:t>
            </a:r>
          </a:p>
          <a:p>
            <a:pPr lvl="1"/>
            <a:r>
              <a:rPr lang="vi-VN" altLang="ko-KR" dirty="0"/>
              <a:t>Hệ số sao chép mặc định là 3</a:t>
            </a:r>
          </a:p>
          <a:p>
            <a:pPr lvl="1"/>
            <a:r>
              <a:rPr lang="vi-VN" altLang="ko-KR" dirty="0"/>
              <a:t>Tăng tính khả dụng - 3 vị trí để bắt đầu đọc</a:t>
            </a:r>
            <a:endParaRPr lang="en-US" altLang="ko-KR" dirty="0"/>
          </a:p>
          <a:p>
            <a:pPr lvl="1"/>
            <a:r>
              <a:rPr lang="en-US" altLang="ko-KR" dirty="0" err="1"/>
              <a:t>Tăng</a:t>
            </a:r>
            <a:r>
              <a:rPr lang="en-US" altLang="ko-KR" dirty="0"/>
              <a:t> </a:t>
            </a:r>
            <a:r>
              <a:rPr lang="en-US" altLang="ko-KR" dirty="0" err="1"/>
              <a:t>độ</a:t>
            </a:r>
            <a:r>
              <a:rPr lang="en-US" altLang="ko-KR" dirty="0"/>
              <a:t> tin </a:t>
            </a:r>
            <a:r>
              <a:rPr lang="en-US" altLang="ko-KR" dirty="0" err="1"/>
              <a:t>cậy</a:t>
            </a:r>
            <a:r>
              <a:rPr lang="en-US" altLang="ko-KR" dirty="0"/>
              <a:t> – </a:t>
            </a:r>
            <a:r>
              <a:rPr lang="en-US" altLang="ko-KR" dirty="0" err="1"/>
              <a:t>Có</a:t>
            </a:r>
            <a:r>
              <a:rPr lang="en-US" altLang="ko-KR" dirty="0"/>
              <a:t> </a:t>
            </a:r>
            <a:r>
              <a:rPr lang="en-US" altLang="ko-KR" dirty="0" err="1"/>
              <a:t>thể</a:t>
            </a:r>
            <a:r>
              <a:rPr lang="en-US" altLang="ko-KR" dirty="0"/>
              <a:t> </a:t>
            </a:r>
            <a:r>
              <a:rPr lang="en-US" altLang="ko-KR" dirty="0" err="1"/>
              <a:t>bị</a:t>
            </a:r>
            <a:r>
              <a:rPr lang="en-US" altLang="ko-KR" dirty="0"/>
              <a:t> </a:t>
            </a:r>
            <a:r>
              <a:rPr lang="en-US" altLang="ko-KR" dirty="0" err="1"/>
              <a:t>tổn</a:t>
            </a:r>
            <a:r>
              <a:rPr lang="en-US" altLang="ko-KR" dirty="0"/>
              <a:t> </a:t>
            </a:r>
            <a:r>
              <a:rPr lang="en-US" altLang="ko-KR" dirty="0" err="1"/>
              <a:t>thất</a:t>
            </a:r>
            <a:r>
              <a:rPr lang="en-US" altLang="ko-KR" dirty="0"/>
              <a:t> 66% </a:t>
            </a:r>
            <a:r>
              <a:rPr lang="en-US" altLang="ko-KR" dirty="0" err="1"/>
              <a:t>và</a:t>
            </a:r>
            <a:r>
              <a:rPr lang="en-US" altLang="ko-KR" dirty="0"/>
              <a:t> </a:t>
            </a:r>
            <a:r>
              <a:rPr lang="en-US" altLang="ko-KR" dirty="0" err="1"/>
              <a:t>vẫn</a:t>
            </a:r>
            <a:r>
              <a:rPr lang="en-US" altLang="ko-KR" dirty="0"/>
              <a:t> </a:t>
            </a:r>
            <a:r>
              <a:rPr lang="en-US" altLang="ko-KR" dirty="0" err="1"/>
              <a:t>phục</a:t>
            </a:r>
            <a:r>
              <a:rPr lang="en-US" altLang="ko-KR" dirty="0"/>
              <a:t> </a:t>
            </a:r>
            <a:r>
              <a:rPr lang="en-US" altLang="ko-KR" dirty="0" err="1"/>
              <a:t>hồi</a:t>
            </a:r>
            <a:endParaRPr lang="en-US" altLang="ko-KR" dirty="0"/>
          </a:p>
          <a:p>
            <a:r>
              <a:rPr lang="vi-VN" altLang="ko-KR" dirty="0"/>
              <a:t>Vị trí của các khối được sao chép, ảnh hưởng lớn đến mức độ chịu lỗi</a:t>
            </a:r>
            <a:endParaRPr lang="en-US" altLang="ko-KR" dirty="0"/>
          </a:p>
          <a:p>
            <a:pPr lvl="1"/>
            <a:r>
              <a:rPr lang="vi-VN" altLang="ko-KR" dirty="0"/>
              <a:t>Tất cả các khối trên cùng một đĩa – thực sự không tăng độ tin cậy</a:t>
            </a:r>
          </a:p>
          <a:p>
            <a:pPr lvl="1"/>
            <a:r>
              <a:rPr lang="vi-VN" altLang="ko-KR" dirty="0"/>
              <a:t>Tất cả các khối trên cùng một giá – lỗi công tắc giá có thể khiến tất cả các bản sao không thể truy cập được</a:t>
            </a:r>
            <a:endParaRPr lang="ko-KR" altLang="en-US" dirty="0"/>
          </a:p>
        </p:txBody>
      </p:sp>
      <p:grpSp>
        <p:nvGrpSpPr>
          <p:cNvPr id="7" name="그룹 6"/>
          <p:cNvGrpSpPr/>
          <p:nvPr/>
        </p:nvGrpSpPr>
        <p:grpSpPr>
          <a:xfrm>
            <a:off x="5647872" y="2153599"/>
            <a:ext cx="3697741" cy="3705989"/>
            <a:chOff x="5854254" y="2153599"/>
            <a:chExt cx="3821489" cy="3705989"/>
          </a:xfrm>
        </p:grpSpPr>
        <p:grpSp>
          <p:nvGrpSpPr>
            <p:cNvPr id="74" name="그룹 73">
              <a:extLst>
                <a:ext uri="{FF2B5EF4-FFF2-40B4-BE49-F238E27FC236}">
                  <a16:creationId xmlns:a16="http://schemas.microsoft.com/office/drawing/2014/main" id="{CB194968-4BB7-48F7-B1E7-C03DEEE19D30}"/>
                </a:ext>
              </a:extLst>
            </p:cNvPr>
            <p:cNvGrpSpPr/>
            <p:nvPr/>
          </p:nvGrpSpPr>
          <p:grpSpPr>
            <a:xfrm>
              <a:off x="5854254" y="2153599"/>
              <a:ext cx="3799975" cy="2711538"/>
              <a:chOff x="5854254" y="2153599"/>
              <a:chExt cx="3799975" cy="2711538"/>
            </a:xfrm>
          </p:grpSpPr>
          <p:sp>
            <p:nvSpPr>
              <p:cNvPr id="77" name="모서리가 둥근 직사각형 44">
                <a:extLst>
                  <a:ext uri="{FF2B5EF4-FFF2-40B4-BE49-F238E27FC236}">
                    <a16:creationId xmlns:a16="http://schemas.microsoft.com/office/drawing/2014/main" id="{14860367-C9E8-49E7-BA49-6862421BF001}"/>
                  </a:ext>
                </a:extLst>
              </p:cNvPr>
              <p:cNvSpPr/>
              <p:nvPr/>
            </p:nvSpPr>
            <p:spPr>
              <a:xfrm>
                <a:off x="7317499" y="2153599"/>
                <a:ext cx="899077" cy="36100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78" name="그룹 77">
                <a:extLst>
                  <a:ext uri="{FF2B5EF4-FFF2-40B4-BE49-F238E27FC236}">
                    <a16:creationId xmlns:a16="http://schemas.microsoft.com/office/drawing/2014/main" id="{38D5B8E2-6F2D-4110-A17B-9CF7BB2D5D23}"/>
                  </a:ext>
                </a:extLst>
              </p:cNvPr>
              <p:cNvGrpSpPr/>
              <p:nvPr/>
            </p:nvGrpSpPr>
            <p:grpSpPr>
              <a:xfrm>
                <a:off x="8445199" y="2905076"/>
                <a:ext cx="1209030" cy="1945772"/>
                <a:chOff x="8445199" y="2905076"/>
                <a:chExt cx="1209030" cy="1945772"/>
              </a:xfrm>
            </p:grpSpPr>
            <p:sp>
              <p:nvSpPr>
                <p:cNvPr id="100" name="모서리가 둥근 직사각형 120">
                  <a:extLst>
                    <a:ext uri="{FF2B5EF4-FFF2-40B4-BE49-F238E27FC236}">
                      <a16:creationId xmlns:a16="http://schemas.microsoft.com/office/drawing/2014/main" id="{F2A8F8B0-6ACD-4D20-AB35-7D64B8F355C5}"/>
                    </a:ext>
                  </a:extLst>
                </p:cNvPr>
                <p:cNvSpPr/>
                <p:nvPr/>
              </p:nvSpPr>
              <p:spPr>
                <a:xfrm>
                  <a:off x="8445199"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101" name="모서리가 둥근 직사각형 121">
                  <a:extLst>
                    <a:ext uri="{FF2B5EF4-FFF2-40B4-BE49-F238E27FC236}">
                      <a16:creationId xmlns:a16="http://schemas.microsoft.com/office/drawing/2014/main" id="{AEDB27C9-3AC7-4FCC-84BD-1E3A87762C1A}"/>
                    </a:ext>
                  </a:extLst>
                </p:cNvPr>
                <p:cNvSpPr/>
                <p:nvPr/>
              </p:nvSpPr>
              <p:spPr>
                <a:xfrm>
                  <a:off x="8603324" y="2905076"/>
                  <a:ext cx="892780" cy="35023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102" name="모서리가 둥근 직사각형 122">
                  <a:extLst>
                    <a:ext uri="{FF2B5EF4-FFF2-40B4-BE49-F238E27FC236}">
                      <a16:creationId xmlns:a16="http://schemas.microsoft.com/office/drawing/2014/main" id="{BD493F6C-920B-4DA0-9673-E55BC7F8E9EE}"/>
                    </a:ext>
                  </a:extLst>
                </p:cNvPr>
                <p:cNvSpPr/>
                <p:nvPr/>
              </p:nvSpPr>
              <p:spPr>
                <a:xfrm>
                  <a:off x="8631990" y="461234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3</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103" name="모서리가 둥근 직사각형 125">
                  <a:extLst>
                    <a:ext uri="{FF2B5EF4-FFF2-40B4-BE49-F238E27FC236}">
                      <a16:creationId xmlns:a16="http://schemas.microsoft.com/office/drawing/2014/main" id="{35A95193-D060-49BE-9226-B3C2BDEAF4AA}"/>
                    </a:ext>
                  </a:extLst>
                </p:cNvPr>
                <p:cNvSpPr/>
                <p:nvPr/>
              </p:nvSpPr>
              <p:spPr>
                <a:xfrm>
                  <a:off x="8562317" y="3366324"/>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DN 30</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104" name="모서리가 둥근 직사각형 126">
                  <a:extLst>
                    <a:ext uri="{FF2B5EF4-FFF2-40B4-BE49-F238E27FC236}">
                      <a16:creationId xmlns:a16="http://schemas.microsoft.com/office/drawing/2014/main" id="{34FC1317-DA1C-473A-B01D-3843412B10B3}"/>
                    </a:ext>
                  </a:extLst>
                </p:cNvPr>
                <p:cNvSpPr/>
                <p:nvPr/>
              </p:nvSpPr>
              <p:spPr>
                <a:xfrm>
                  <a:off x="8562317" y="3645047"/>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DN 31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105" name="모서리가 둥근 직사각형 127">
                  <a:extLst>
                    <a:ext uri="{FF2B5EF4-FFF2-40B4-BE49-F238E27FC236}">
                      <a16:creationId xmlns:a16="http://schemas.microsoft.com/office/drawing/2014/main" id="{FBD02005-A3B9-4A4B-92D6-296BD0415DF2}"/>
                    </a:ext>
                  </a:extLst>
                </p:cNvPr>
                <p:cNvSpPr/>
                <p:nvPr/>
              </p:nvSpPr>
              <p:spPr>
                <a:xfrm>
                  <a:off x="8568668"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DataNode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cxnSp>
              <p:nvCxnSpPr>
                <p:cNvPr id="106" name="직선 연결선 105">
                  <a:extLst>
                    <a:ext uri="{FF2B5EF4-FFF2-40B4-BE49-F238E27FC236}">
                      <a16:creationId xmlns:a16="http://schemas.microsoft.com/office/drawing/2014/main" id="{261B8E94-F0CB-415D-AF03-C5E4787F0886}"/>
                    </a:ext>
                  </a:extLst>
                </p:cNvPr>
                <p:cNvCxnSpPr/>
                <p:nvPr/>
              </p:nvCxnSpPr>
              <p:spPr>
                <a:xfrm>
                  <a:off x="9049714" y="3930135"/>
                  <a:ext cx="0" cy="244895"/>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79" name="그룹 78">
                <a:extLst>
                  <a:ext uri="{FF2B5EF4-FFF2-40B4-BE49-F238E27FC236}">
                    <a16:creationId xmlns:a16="http://schemas.microsoft.com/office/drawing/2014/main" id="{26B09EE1-BCFC-4C6E-899C-7C49DB9239E2}"/>
                  </a:ext>
                </a:extLst>
              </p:cNvPr>
              <p:cNvGrpSpPr/>
              <p:nvPr/>
            </p:nvGrpSpPr>
            <p:grpSpPr>
              <a:xfrm>
                <a:off x="6456194" y="2514600"/>
                <a:ext cx="2593521" cy="390476"/>
                <a:chOff x="6456194" y="3880389"/>
                <a:chExt cx="2593521" cy="390476"/>
              </a:xfrm>
            </p:grpSpPr>
            <p:cxnSp>
              <p:nvCxnSpPr>
                <p:cNvPr id="96" name="직선 연결선 95">
                  <a:extLst>
                    <a:ext uri="{FF2B5EF4-FFF2-40B4-BE49-F238E27FC236}">
                      <a16:creationId xmlns:a16="http://schemas.microsoft.com/office/drawing/2014/main" id="{7E0291F4-E725-4B70-8E55-BDECA2C7612A}"/>
                    </a:ext>
                  </a:extLst>
                </p:cNvPr>
                <p:cNvCxnSpPr>
                  <a:stCxn id="77" idx="2"/>
                  <a:endCxn id="83" idx="0"/>
                </p:cNvCxnSpPr>
                <p:nvPr/>
              </p:nvCxnSpPr>
              <p:spPr>
                <a:xfrm flipH="1">
                  <a:off x="7760713" y="3880389"/>
                  <a:ext cx="6325" cy="390476"/>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EC207E40-B67F-4FC1-AF5C-A16B346D3955}"/>
                    </a:ext>
                  </a:extLst>
                </p:cNvPr>
                <p:cNvCxnSpPr>
                  <a:stCxn id="77" idx="2"/>
                  <a:endCxn id="90" idx="0"/>
                </p:cNvCxnSpPr>
                <p:nvPr/>
              </p:nvCxnSpPr>
              <p:spPr>
                <a:xfrm flipH="1">
                  <a:off x="6456194" y="3880389"/>
                  <a:ext cx="1310844" cy="379707"/>
                </a:xfrm>
                <a:prstGeom prst="line">
                  <a:avLst/>
                </a:prstGeom>
                <a:ln w="12700">
                  <a:solidFill>
                    <a:srgbClr val="193EB0"/>
                  </a:solidFill>
                </a:ln>
              </p:spPr>
              <p:style>
                <a:lnRef idx="1">
                  <a:schemeClr val="dk1"/>
                </a:lnRef>
                <a:fillRef idx="0">
                  <a:schemeClr val="dk1"/>
                </a:fillRef>
                <a:effectRef idx="0">
                  <a:schemeClr val="dk1"/>
                </a:effectRef>
                <a:fontRef idx="minor">
                  <a:schemeClr val="tx1"/>
                </a:fontRef>
              </p:style>
            </p:cxnSp>
            <p:cxnSp>
              <p:nvCxnSpPr>
                <p:cNvPr id="98" name="직선 연결선 97">
                  <a:extLst>
                    <a:ext uri="{FF2B5EF4-FFF2-40B4-BE49-F238E27FC236}">
                      <a16:creationId xmlns:a16="http://schemas.microsoft.com/office/drawing/2014/main" id="{10C2962F-17C6-4DD8-A685-76CD175B7220}"/>
                    </a:ext>
                  </a:extLst>
                </p:cNvPr>
                <p:cNvCxnSpPr>
                  <a:stCxn id="77" idx="2"/>
                  <a:endCxn id="101" idx="0"/>
                </p:cNvCxnSpPr>
                <p:nvPr/>
              </p:nvCxnSpPr>
              <p:spPr>
                <a:xfrm>
                  <a:off x="7767038" y="3880389"/>
                  <a:ext cx="1282677" cy="390476"/>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4F852046-B5EE-43A4-A3D3-7C8290B2A1CF}"/>
                  </a:ext>
                </a:extLst>
              </p:cNvPr>
              <p:cNvGrpSpPr/>
              <p:nvPr/>
            </p:nvGrpSpPr>
            <p:grpSpPr>
              <a:xfrm>
                <a:off x="5854254" y="2894307"/>
                <a:ext cx="1209030" cy="1970830"/>
                <a:chOff x="5854254" y="2894307"/>
                <a:chExt cx="1209030" cy="1970830"/>
              </a:xfrm>
            </p:grpSpPr>
            <p:sp>
              <p:nvSpPr>
                <p:cNvPr id="89" name="모서리가 둥근 직사각형 90">
                  <a:extLst>
                    <a:ext uri="{FF2B5EF4-FFF2-40B4-BE49-F238E27FC236}">
                      <a16:creationId xmlns:a16="http://schemas.microsoft.com/office/drawing/2014/main" id="{855A9E59-E958-4FEE-A867-CEBA8F3CB271}"/>
                    </a:ext>
                  </a:extLst>
                </p:cNvPr>
                <p:cNvSpPr/>
                <p:nvPr/>
              </p:nvSpPr>
              <p:spPr>
                <a:xfrm>
                  <a:off x="5854254"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90" name="모서리가 둥근 직사각형 91">
                  <a:extLst>
                    <a:ext uri="{FF2B5EF4-FFF2-40B4-BE49-F238E27FC236}">
                      <a16:creationId xmlns:a16="http://schemas.microsoft.com/office/drawing/2014/main" id="{1ED796DA-73D3-4A27-9A63-1BA5BBF74965}"/>
                    </a:ext>
                  </a:extLst>
                </p:cNvPr>
                <p:cNvSpPr/>
                <p:nvPr/>
              </p:nvSpPr>
              <p:spPr>
                <a:xfrm>
                  <a:off x="6012980" y="2894307"/>
                  <a:ext cx="886428" cy="335246"/>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91" name="모서리가 둥근 직사각형 93">
                  <a:extLst>
                    <a:ext uri="{FF2B5EF4-FFF2-40B4-BE49-F238E27FC236}">
                      <a16:creationId xmlns:a16="http://schemas.microsoft.com/office/drawing/2014/main" id="{6A48AE73-C16B-4414-B253-4F7217CA6948}"/>
                    </a:ext>
                  </a:extLst>
                </p:cNvPr>
                <p:cNvSpPr/>
                <p:nvPr/>
              </p:nvSpPr>
              <p:spPr>
                <a:xfrm>
                  <a:off x="6041045" y="4626638"/>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1</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92" name="모서리가 둥근 직사각형 95">
                  <a:extLst>
                    <a:ext uri="{FF2B5EF4-FFF2-40B4-BE49-F238E27FC236}">
                      <a16:creationId xmlns:a16="http://schemas.microsoft.com/office/drawing/2014/main" id="{0E7C8FFE-E855-45ED-B7EE-2AEEDFBC9AD8}"/>
                    </a:ext>
                  </a:extLst>
                </p:cNvPr>
                <p:cNvSpPr/>
                <p:nvPr/>
              </p:nvSpPr>
              <p:spPr>
                <a:xfrm>
                  <a:off x="5977723" y="336632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   DN 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3" name="모서리가 둥근 직사각형 96">
                  <a:extLst>
                    <a:ext uri="{FF2B5EF4-FFF2-40B4-BE49-F238E27FC236}">
                      <a16:creationId xmlns:a16="http://schemas.microsoft.com/office/drawing/2014/main" id="{04A8949E-3C73-47B3-AB70-BC825D287E56}"/>
                    </a:ext>
                  </a:extLst>
                </p:cNvPr>
                <p:cNvSpPr/>
                <p:nvPr/>
              </p:nvSpPr>
              <p:spPr>
                <a:xfrm>
                  <a:off x="5977723" y="364504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   </a:t>
                  </a:r>
                  <a:r>
                    <a:rPr lang="en-US" altLang="ko-KR" sz="1050" dirty="0">
                      <a:solidFill>
                        <a:srgbClr val="0043B2"/>
                      </a:solidFill>
                      <a:latin typeface="SamsungOne 400" panose="020B0503030303020204" pitchFamily="34" charset="0"/>
                      <a:ea typeface="SamsungOne 400" panose="020B0503030303020204" pitchFamily="34" charset="0"/>
                    </a:rPr>
                    <a:t>DN 2</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4" name="모서리가 둥근 직사각형 98">
                  <a:extLst>
                    <a:ext uri="{FF2B5EF4-FFF2-40B4-BE49-F238E27FC236}">
                      <a16:creationId xmlns:a16="http://schemas.microsoft.com/office/drawing/2014/main" id="{F55CF9D7-1C73-45C1-A1CE-7A48EF6F7593}"/>
                    </a:ext>
                  </a:extLst>
                </p:cNvPr>
                <p:cNvSpPr/>
                <p:nvPr/>
              </p:nvSpPr>
              <p:spPr>
                <a:xfrm>
                  <a:off x="5977723"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err="1">
                      <a:solidFill>
                        <a:srgbClr val="0043B2"/>
                      </a:solidFill>
                      <a:latin typeface="SamsungOne 400" panose="020B0503030303020204" pitchFamily="34" charset="0"/>
                      <a:ea typeface="SamsungOne 400" panose="020B0503030303020204" pitchFamily="34" charset="0"/>
                    </a:rPr>
                    <a:t>DataNode</a:t>
                  </a:r>
                  <a:r>
                    <a:rPr lang="en-US" altLang="ko-KR" sz="1050" dirty="0">
                      <a:solidFill>
                        <a:srgbClr val="0043B2"/>
                      </a:solidFill>
                      <a:latin typeface="SamsungOne 400" panose="020B0503030303020204" pitchFamily="34" charset="0"/>
                      <a:ea typeface="SamsungOne 400" panose="020B0503030303020204" pitchFamily="34" charset="0"/>
                    </a:rPr>
                    <a:t>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5" name="모서리가 둥근 직사각형 73">
                  <a:extLst>
                    <a:ext uri="{FF2B5EF4-FFF2-40B4-BE49-F238E27FC236}">
                      <a16:creationId xmlns:a16="http://schemas.microsoft.com/office/drawing/2014/main" id="{B917D9CC-1B5F-4FC0-AB15-CE576FE692B2}"/>
                    </a:ext>
                  </a:extLst>
                </p:cNvPr>
                <p:cNvSpPr/>
                <p:nvPr/>
              </p:nvSpPr>
              <p:spPr>
                <a:xfrm>
                  <a:off x="5977723" y="391737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3</a:t>
                  </a:r>
                </a:p>
              </p:txBody>
            </p:sp>
          </p:grpSp>
          <p:grpSp>
            <p:nvGrpSpPr>
              <p:cNvPr id="81" name="그룹 80">
                <a:extLst>
                  <a:ext uri="{FF2B5EF4-FFF2-40B4-BE49-F238E27FC236}">
                    <a16:creationId xmlns:a16="http://schemas.microsoft.com/office/drawing/2014/main" id="{3139643F-65FE-428E-B9E7-A92BE27DC565}"/>
                  </a:ext>
                </a:extLst>
              </p:cNvPr>
              <p:cNvGrpSpPr/>
              <p:nvPr/>
            </p:nvGrpSpPr>
            <p:grpSpPr>
              <a:xfrm>
                <a:off x="7158592" y="2905076"/>
                <a:ext cx="1209030" cy="1945772"/>
                <a:chOff x="7158592" y="2905076"/>
                <a:chExt cx="1209030" cy="1945772"/>
              </a:xfrm>
            </p:grpSpPr>
            <p:sp>
              <p:nvSpPr>
                <p:cNvPr id="82" name="모서리가 둥근 직사각형 111">
                  <a:extLst>
                    <a:ext uri="{FF2B5EF4-FFF2-40B4-BE49-F238E27FC236}">
                      <a16:creationId xmlns:a16="http://schemas.microsoft.com/office/drawing/2014/main" id="{E3720A6A-EE46-479F-9FFC-754312F5C057}"/>
                    </a:ext>
                  </a:extLst>
                </p:cNvPr>
                <p:cNvSpPr/>
                <p:nvPr/>
              </p:nvSpPr>
              <p:spPr>
                <a:xfrm>
                  <a:off x="7158592"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83" name="모서리가 둥근 직사각형 112">
                  <a:extLst>
                    <a:ext uri="{FF2B5EF4-FFF2-40B4-BE49-F238E27FC236}">
                      <a16:creationId xmlns:a16="http://schemas.microsoft.com/office/drawing/2014/main" id="{A936FDB5-ECE6-40AC-8BF6-E6C7F5F13EAE}"/>
                    </a:ext>
                  </a:extLst>
                </p:cNvPr>
                <p:cNvSpPr/>
                <p:nvPr/>
              </p:nvSpPr>
              <p:spPr>
                <a:xfrm>
                  <a:off x="7317499" y="2905076"/>
                  <a:ext cx="886428" cy="35023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84" name="모서리가 둥근 직사각형 113">
                  <a:extLst>
                    <a:ext uri="{FF2B5EF4-FFF2-40B4-BE49-F238E27FC236}">
                      <a16:creationId xmlns:a16="http://schemas.microsoft.com/office/drawing/2014/main" id="{F208BA20-544E-4976-91CC-EA589FC6EC51}"/>
                    </a:ext>
                  </a:extLst>
                </p:cNvPr>
                <p:cNvSpPr/>
                <p:nvPr/>
              </p:nvSpPr>
              <p:spPr>
                <a:xfrm>
                  <a:off x="7345383" y="461234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2</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85" name="모서리가 둥근 직사각형 116">
                  <a:extLst>
                    <a:ext uri="{FF2B5EF4-FFF2-40B4-BE49-F238E27FC236}">
                      <a16:creationId xmlns:a16="http://schemas.microsoft.com/office/drawing/2014/main" id="{AA6545AB-18E2-4283-ADDD-2DB5139C7A76}"/>
                    </a:ext>
                  </a:extLst>
                </p:cNvPr>
                <p:cNvSpPr/>
                <p:nvPr/>
              </p:nvSpPr>
              <p:spPr>
                <a:xfrm>
                  <a:off x="7282061" y="336632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20</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6" name="모서리가 둥근 직사각형 117">
                  <a:extLst>
                    <a:ext uri="{FF2B5EF4-FFF2-40B4-BE49-F238E27FC236}">
                      <a16:creationId xmlns:a16="http://schemas.microsoft.com/office/drawing/2014/main" id="{3AC4564C-2569-495B-83F8-A64D8520FDC4}"/>
                    </a:ext>
                  </a:extLst>
                </p:cNvPr>
                <p:cNvSpPr/>
                <p:nvPr/>
              </p:nvSpPr>
              <p:spPr>
                <a:xfrm>
                  <a:off x="7282061" y="364504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7" name="모서리가 둥근 직사각형 118">
                  <a:extLst>
                    <a:ext uri="{FF2B5EF4-FFF2-40B4-BE49-F238E27FC236}">
                      <a16:creationId xmlns:a16="http://schemas.microsoft.com/office/drawing/2014/main" id="{2AB9E32B-2833-49AF-83EC-42B33B8B10E0}"/>
                    </a:ext>
                  </a:extLst>
                </p:cNvPr>
                <p:cNvSpPr/>
                <p:nvPr/>
              </p:nvSpPr>
              <p:spPr>
                <a:xfrm>
                  <a:off x="7282061"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DataNode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8" name="모서리가 둥근 직사각형 73">
                  <a:extLst>
                    <a:ext uri="{FF2B5EF4-FFF2-40B4-BE49-F238E27FC236}">
                      <a16:creationId xmlns:a16="http://schemas.microsoft.com/office/drawing/2014/main" id="{2688E16E-D870-4B05-9D55-DA5EF69AF78A}"/>
                    </a:ext>
                  </a:extLst>
                </p:cNvPr>
                <p:cNvSpPr/>
                <p:nvPr/>
              </p:nvSpPr>
              <p:spPr>
                <a:xfrm>
                  <a:off x="7284450" y="391737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23</a:t>
                  </a:r>
                </a:p>
              </p:txBody>
            </p:sp>
          </p:grpSp>
        </p:grpSp>
        <p:grpSp>
          <p:nvGrpSpPr>
            <p:cNvPr id="108" name="그룹 107">
              <a:extLst>
                <a:ext uri="{FF2B5EF4-FFF2-40B4-BE49-F238E27FC236}">
                  <a16:creationId xmlns:a16="http://schemas.microsoft.com/office/drawing/2014/main" id="{AC600D9C-06C5-4404-9E26-04B06EBF2A5D}"/>
                </a:ext>
              </a:extLst>
            </p:cNvPr>
            <p:cNvGrpSpPr/>
            <p:nvPr/>
          </p:nvGrpSpPr>
          <p:grpSpPr>
            <a:xfrm>
              <a:off x="5875768" y="5112104"/>
              <a:ext cx="3799975" cy="747484"/>
              <a:chOff x="5875768" y="5269173"/>
              <a:chExt cx="3799975" cy="747484"/>
            </a:xfrm>
          </p:grpSpPr>
          <p:sp>
            <p:nvSpPr>
              <p:cNvPr id="109" name="모서리가 둥근 직사각형 127">
                <a:extLst>
                  <a:ext uri="{FF2B5EF4-FFF2-40B4-BE49-F238E27FC236}">
                    <a16:creationId xmlns:a16="http://schemas.microsoft.com/office/drawing/2014/main" id="{AF6D98F7-5E33-49C1-9036-996F0C271957}"/>
                  </a:ext>
                </a:extLst>
              </p:cNvPr>
              <p:cNvSpPr/>
              <p:nvPr/>
            </p:nvSpPr>
            <p:spPr>
              <a:xfrm>
                <a:off x="5875768" y="5269173"/>
                <a:ext cx="3799975" cy="747484"/>
              </a:xfrm>
              <a:prstGeom prst="roundRect">
                <a:avLst>
                  <a:gd name="adj" fmla="val 755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ko-KR" altLang="en-US" sz="1050" dirty="0">
                  <a:solidFill>
                    <a:srgbClr val="193EB0"/>
                  </a:solidFill>
                  <a:latin typeface="SamsungOne-600" panose="020B0703030303020204"/>
                  <a:ea typeface="SamsungOneKorean 400" panose="020B0503030303020204" pitchFamily="50" charset="-127"/>
                </a:endParaRPr>
              </a:p>
            </p:txBody>
          </p:sp>
          <p:grpSp>
            <p:nvGrpSpPr>
              <p:cNvPr id="110" name="그룹 109">
                <a:extLst>
                  <a:ext uri="{FF2B5EF4-FFF2-40B4-BE49-F238E27FC236}">
                    <a16:creationId xmlns:a16="http://schemas.microsoft.com/office/drawing/2014/main" id="{77AE7613-C8E0-44C6-B9B1-A53C906E22C3}"/>
                  </a:ext>
                </a:extLst>
              </p:cNvPr>
              <p:cNvGrpSpPr/>
              <p:nvPr/>
            </p:nvGrpSpPr>
            <p:grpSpPr>
              <a:xfrm>
                <a:off x="6325255" y="5343947"/>
                <a:ext cx="2849406" cy="595306"/>
                <a:chOff x="6344058" y="5343947"/>
                <a:chExt cx="2849406" cy="595306"/>
              </a:xfrm>
            </p:grpSpPr>
            <p:grpSp>
              <p:nvGrpSpPr>
                <p:cNvPr id="111" name="그룹 110">
                  <a:extLst>
                    <a:ext uri="{FF2B5EF4-FFF2-40B4-BE49-F238E27FC236}">
                      <a16:creationId xmlns:a16="http://schemas.microsoft.com/office/drawing/2014/main" id="{0E79C7DA-1989-4AD2-B56C-5EA975A58B49}"/>
                    </a:ext>
                  </a:extLst>
                </p:cNvPr>
                <p:cNvGrpSpPr/>
                <p:nvPr/>
              </p:nvGrpSpPr>
              <p:grpSpPr>
                <a:xfrm>
                  <a:off x="6344058" y="5343947"/>
                  <a:ext cx="790118" cy="595306"/>
                  <a:chOff x="3936263" y="5676878"/>
                  <a:chExt cx="790118" cy="595306"/>
                </a:xfrm>
              </p:grpSpPr>
              <p:sp>
                <p:nvSpPr>
                  <p:cNvPr id="126" name="모서리가 둥근 직사각형 127">
                    <a:extLst>
                      <a:ext uri="{FF2B5EF4-FFF2-40B4-BE49-F238E27FC236}">
                        <a16:creationId xmlns:a16="http://schemas.microsoft.com/office/drawing/2014/main" id="{66D19D16-B2A7-458B-A162-77B7B2E21FD4}"/>
                      </a:ext>
                    </a:extLst>
                  </p:cNvPr>
                  <p:cNvSpPr/>
                  <p:nvPr/>
                </p:nvSpPr>
                <p:spPr>
                  <a:xfrm>
                    <a:off x="3936263" y="5676878"/>
                    <a:ext cx="790118"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1</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7" name="직사각형 126">
                    <a:extLst>
                      <a:ext uri="{FF2B5EF4-FFF2-40B4-BE49-F238E27FC236}">
                        <a16:creationId xmlns:a16="http://schemas.microsoft.com/office/drawing/2014/main" id="{373EAA0D-6BCA-4478-846F-E8A30B244545}"/>
                      </a:ext>
                    </a:extLst>
                  </p:cNvPr>
                  <p:cNvSpPr/>
                  <p:nvPr/>
                </p:nvSpPr>
                <p:spPr>
                  <a:xfrm>
                    <a:off x="4211240" y="5948983"/>
                    <a:ext cx="244507" cy="238499"/>
                  </a:xfrm>
                  <a:prstGeom prst="rect">
                    <a:avLst/>
                  </a:prstGeom>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nvGrpSpPr>
                <p:cNvPr id="112" name="그룹 111">
                  <a:extLst>
                    <a:ext uri="{FF2B5EF4-FFF2-40B4-BE49-F238E27FC236}">
                      <a16:creationId xmlns:a16="http://schemas.microsoft.com/office/drawing/2014/main" id="{B8DE973B-14F5-4A9C-8C4A-5B243A8EF6C9}"/>
                    </a:ext>
                  </a:extLst>
                </p:cNvPr>
                <p:cNvGrpSpPr/>
                <p:nvPr/>
              </p:nvGrpSpPr>
              <p:grpSpPr>
                <a:xfrm>
                  <a:off x="8394027" y="5343947"/>
                  <a:ext cx="799437" cy="595306"/>
                  <a:chOff x="8136867" y="5349696"/>
                  <a:chExt cx="799437" cy="595306"/>
                </a:xfrm>
              </p:grpSpPr>
              <p:sp>
                <p:nvSpPr>
                  <p:cNvPr id="124" name="모서리가 둥근 직사각형 127">
                    <a:extLst>
                      <a:ext uri="{FF2B5EF4-FFF2-40B4-BE49-F238E27FC236}">
                        <a16:creationId xmlns:a16="http://schemas.microsoft.com/office/drawing/2014/main" id="{88A55F8F-6F2F-4545-B0F0-68CA2B9E9256}"/>
                      </a:ext>
                    </a:extLst>
                  </p:cNvPr>
                  <p:cNvSpPr/>
                  <p:nvPr/>
                </p:nvSpPr>
                <p:spPr>
                  <a:xfrm>
                    <a:off x="8136867" y="5349696"/>
                    <a:ext cx="799437"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3</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5" name="직사각형 124">
                    <a:extLst>
                      <a:ext uri="{FF2B5EF4-FFF2-40B4-BE49-F238E27FC236}">
                        <a16:creationId xmlns:a16="http://schemas.microsoft.com/office/drawing/2014/main" id="{41234F60-D45B-4D51-B694-191B519D88D5}"/>
                      </a:ext>
                    </a:extLst>
                  </p:cNvPr>
                  <p:cNvSpPr/>
                  <p:nvPr/>
                </p:nvSpPr>
                <p:spPr>
                  <a:xfrm>
                    <a:off x="8422789" y="5633822"/>
                    <a:ext cx="244507" cy="238499"/>
                  </a:xfrm>
                  <a:prstGeom prst="rect">
                    <a:avLst/>
                  </a:prstGeom>
                  <a:ln>
                    <a:solidFill>
                      <a:srgbClr val="193E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nvGrpSpPr>
                <p:cNvPr id="121" name="그룹 120">
                  <a:extLst>
                    <a:ext uri="{FF2B5EF4-FFF2-40B4-BE49-F238E27FC236}">
                      <a16:creationId xmlns:a16="http://schemas.microsoft.com/office/drawing/2014/main" id="{A9D6B3D2-D91F-47BE-8340-C01F18E8ED34}"/>
                    </a:ext>
                  </a:extLst>
                </p:cNvPr>
                <p:cNvGrpSpPr/>
                <p:nvPr/>
              </p:nvGrpSpPr>
              <p:grpSpPr>
                <a:xfrm>
                  <a:off x="7364186" y="5343947"/>
                  <a:ext cx="799831" cy="595306"/>
                  <a:chOff x="7107026" y="5361323"/>
                  <a:chExt cx="799831" cy="595306"/>
                </a:xfrm>
              </p:grpSpPr>
              <p:sp>
                <p:nvSpPr>
                  <p:cNvPr id="122" name="모서리가 둥근 직사각형 127">
                    <a:extLst>
                      <a:ext uri="{FF2B5EF4-FFF2-40B4-BE49-F238E27FC236}">
                        <a16:creationId xmlns:a16="http://schemas.microsoft.com/office/drawing/2014/main" id="{05F7BC4D-9B3D-4456-9EB4-016F681C80B4}"/>
                      </a:ext>
                    </a:extLst>
                  </p:cNvPr>
                  <p:cNvSpPr/>
                  <p:nvPr/>
                </p:nvSpPr>
                <p:spPr>
                  <a:xfrm>
                    <a:off x="7107026" y="5361323"/>
                    <a:ext cx="799831"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2</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3" name="직사각형 122">
                    <a:extLst>
                      <a:ext uri="{FF2B5EF4-FFF2-40B4-BE49-F238E27FC236}">
                        <a16:creationId xmlns:a16="http://schemas.microsoft.com/office/drawing/2014/main" id="{1AF9A07C-64C7-4F71-9814-4F6E309C99F1}"/>
                      </a:ext>
                    </a:extLst>
                  </p:cNvPr>
                  <p:cNvSpPr/>
                  <p:nvPr/>
                </p:nvSpPr>
                <p:spPr>
                  <a:xfrm>
                    <a:off x="7391717" y="5647281"/>
                    <a:ext cx="244507" cy="238499"/>
                  </a:xfrm>
                  <a:prstGeom prst="rect">
                    <a:avLst/>
                  </a:prstGeom>
                  <a:ln>
                    <a:solidFill>
                      <a:srgbClr val="193EB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grpSp>
        <p:sp>
          <p:nvSpPr>
            <p:cNvPr id="128" name="직사각형 127">
              <a:extLst>
                <a:ext uri="{FF2B5EF4-FFF2-40B4-BE49-F238E27FC236}">
                  <a16:creationId xmlns:a16="http://schemas.microsoft.com/office/drawing/2014/main" id="{C151C927-E699-429C-AA03-FEC27D193D3B}"/>
                </a:ext>
              </a:extLst>
            </p:cNvPr>
            <p:cNvSpPr/>
            <p:nvPr/>
          </p:nvSpPr>
          <p:spPr>
            <a:xfrm>
              <a:off x="7883917" y="3958892"/>
              <a:ext cx="168360" cy="164223"/>
            </a:xfrm>
            <a:prstGeom prst="rect">
              <a:avLst/>
            </a:prstGeom>
            <a:ln>
              <a:solidFill>
                <a:srgbClr val="193E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ko-KR" altLang="en-US" sz="1600" dirty="0">
                <a:ea typeface="SamsungOneKorean 400" panose="020B0503030303020204" pitchFamily="50" charset="-127"/>
              </a:endParaRPr>
            </a:p>
          </p:txBody>
        </p:sp>
        <p:sp>
          <p:nvSpPr>
            <p:cNvPr id="129" name="직사각형 128">
              <a:extLst>
                <a:ext uri="{FF2B5EF4-FFF2-40B4-BE49-F238E27FC236}">
                  <a16:creationId xmlns:a16="http://schemas.microsoft.com/office/drawing/2014/main" id="{A4BCDA9E-79FC-43B2-8368-D0D1FD03DE83}"/>
                </a:ext>
              </a:extLst>
            </p:cNvPr>
            <p:cNvSpPr/>
            <p:nvPr/>
          </p:nvSpPr>
          <p:spPr>
            <a:xfrm>
              <a:off x="6573128" y="3957710"/>
              <a:ext cx="168360" cy="164223"/>
            </a:xfrm>
            <a:prstGeom prst="rect">
              <a:avLst/>
            </a:prstGeom>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600" dirty="0">
                <a:ea typeface="SamsungOneKorean 400" panose="020B0503030303020204" pitchFamily="50" charset="-127"/>
              </a:endParaRPr>
            </a:p>
          </p:txBody>
        </p:sp>
        <p:sp>
          <p:nvSpPr>
            <p:cNvPr id="130" name="직사각형 129">
              <a:extLst>
                <a:ext uri="{FF2B5EF4-FFF2-40B4-BE49-F238E27FC236}">
                  <a16:creationId xmlns:a16="http://schemas.microsoft.com/office/drawing/2014/main" id="{99D8E238-E73A-423A-8817-C12E96E2A43C}"/>
                </a:ext>
              </a:extLst>
            </p:cNvPr>
            <p:cNvSpPr/>
            <p:nvPr/>
          </p:nvSpPr>
          <p:spPr>
            <a:xfrm>
              <a:off x="7883917" y="3683584"/>
              <a:ext cx="168360" cy="164223"/>
            </a:xfrm>
            <a:prstGeom prst="rect">
              <a:avLst/>
            </a:prstGeom>
            <a:ln>
              <a:solidFill>
                <a:srgbClr val="193EB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ko-KR" altLang="en-US" sz="1600" dirty="0">
                <a:ea typeface="SamsungOneKorean 400" panose="020B0503030303020204" pitchFamily="50" charset="-127"/>
              </a:endParaRPr>
            </a:p>
          </p:txBody>
        </p:sp>
      </p:grpSp>
    </p:spTree>
    <p:extLst>
      <p:ext uri="{BB962C8B-B14F-4D97-AF65-F5344CB8AC3E}">
        <p14:creationId xmlns:p14="http://schemas.microsoft.com/office/powerpoint/2010/main" val="2438759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Chính</a:t>
            </a:r>
            <a:r>
              <a:rPr lang="en-US" altLang="ko-KR" dirty="0">
                <a:ea typeface="SamsungOneKorean 400" panose="020B0503030303020204" pitchFamily="50" charset="-127"/>
              </a:rPr>
              <a:t> </a:t>
            </a:r>
            <a:r>
              <a:rPr lang="en-US" altLang="ko-KR" dirty="0" err="1">
                <a:ea typeface="SamsungOneKorean 400" panose="020B0503030303020204" pitchFamily="50" charset="-127"/>
              </a:rPr>
              <a:t>sách</a:t>
            </a:r>
            <a:r>
              <a:rPr lang="en-US" altLang="ko-KR" dirty="0">
                <a:ea typeface="SamsungOneKorean 400" panose="020B0503030303020204" pitchFamily="50" charset="-127"/>
              </a:rPr>
              <a:t> Rack-Awareness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5112000" cy="914400"/>
          </a:xfrm>
        </p:spPr>
        <p:txBody>
          <a:bodyPr/>
          <a:lstStyle/>
          <a:p>
            <a:r>
              <a:rPr lang="vi-VN" altLang="ko-KR" dirty="0"/>
              <a:t>Không có nhiều hơn một bản sao được đặt trên một nút</a:t>
            </a:r>
          </a:p>
          <a:p>
            <a:r>
              <a:rPr lang="vi-VN" altLang="ko-KR" dirty="0"/>
              <a:t>Không quá hai bản sao được đặt trên cùng một giá đỡ</a:t>
            </a:r>
          </a:p>
          <a:p>
            <a:r>
              <a:rPr lang="vi-VN" altLang="ko-KR" dirty="0"/>
              <a:t>Số lượng giá đỡ được sử dụng để sao chép khối phải ít hơn số lần sao chép</a:t>
            </a:r>
            <a:endParaRPr lang="en-US" altLang="ko-KR" dirty="0"/>
          </a:p>
          <a:p>
            <a:r>
              <a:rPr lang="en-US" altLang="ko-KR" dirty="0" err="1"/>
              <a:t>Ví</a:t>
            </a:r>
            <a:r>
              <a:rPr lang="en-US" altLang="ko-KR" dirty="0"/>
              <a:t> </a:t>
            </a:r>
            <a:r>
              <a:rPr lang="en-US" altLang="ko-KR" dirty="0" err="1"/>
              <a:t>dụ</a:t>
            </a:r>
            <a:r>
              <a:rPr lang="en-US" altLang="ko-KR" dirty="0"/>
              <a:t>: </a:t>
            </a:r>
            <a:r>
              <a:rPr lang="en-US" altLang="ko-KR" dirty="0" err="1"/>
              <a:t>Hệ</a:t>
            </a:r>
            <a:r>
              <a:rPr lang="en-US" altLang="ko-KR" dirty="0"/>
              <a:t> </a:t>
            </a:r>
            <a:r>
              <a:rPr lang="en-US" altLang="ko-KR" dirty="0" err="1"/>
              <a:t>số</a:t>
            </a:r>
            <a:r>
              <a:rPr lang="en-US" altLang="ko-KR" dirty="0"/>
              <a:t> </a:t>
            </a:r>
            <a:r>
              <a:rPr lang="en-US" altLang="ko-KR" dirty="0" err="1"/>
              <a:t>nhân</a:t>
            </a:r>
            <a:r>
              <a:rPr lang="en-US" altLang="ko-KR" dirty="0"/>
              <a:t> </a:t>
            </a:r>
            <a:r>
              <a:rPr lang="en-US" altLang="ko-KR" dirty="0" err="1"/>
              <a:t>rộng</a:t>
            </a:r>
            <a:r>
              <a:rPr lang="en-US" altLang="ko-KR" dirty="0"/>
              <a:t> = 3</a:t>
            </a:r>
          </a:p>
          <a:p>
            <a:pPr lvl="1"/>
            <a:r>
              <a:rPr lang="vi-VN" altLang="ko-KR" dirty="0"/>
              <a:t>Sử dụng ít hơn 3 </a:t>
            </a:r>
            <a:r>
              <a:rPr lang="en-US" altLang="ko-KR" dirty="0"/>
              <a:t>rack</a:t>
            </a:r>
            <a:r>
              <a:rPr lang="vi-VN" altLang="ko-KR" dirty="0"/>
              <a:t>– nên 1 hoặc 2 </a:t>
            </a:r>
            <a:r>
              <a:rPr lang="en-US" altLang="ko-KR" dirty="0"/>
              <a:t>rack</a:t>
            </a:r>
            <a:endParaRPr lang="vi-VN" altLang="ko-KR" dirty="0"/>
          </a:p>
          <a:p>
            <a:pPr lvl="1"/>
            <a:r>
              <a:rPr lang="vi-VN" altLang="ko-KR" dirty="0"/>
              <a:t>Không quá 2 bản sao trên cùng một </a:t>
            </a:r>
            <a:r>
              <a:rPr lang="en-US" altLang="ko-KR" dirty="0"/>
              <a:t>rack </a:t>
            </a:r>
            <a:r>
              <a:rPr lang="vi-VN" altLang="ko-KR" dirty="0"/>
              <a:t>nên không thể trên 1 </a:t>
            </a:r>
            <a:r>
              <a:rPr lang="en-US" altLang="ko-KR" dirty="0"/>
              <a:t>rack</a:t>
            </a:r>
            <a:endParaRPr lang="vi-VN" altLang="ko-KR" dirty="0"/>
          </a:p>
          <a:p>
            <a:pPr lvl="1"/>
            <a:r>
              <a:rPr lang="vi-VN" altLang="ko-KR" dirty="0"/>
              <a:t>Đặt một bản sao trên 1 </a:t>
            </a:r>
            <a:r>
              <a:rPr lang="en-US" altLang="ko-KR" dirty="0"/>
              <a:t>rack</a:t>
            </a:r>
            <a:endParaRPr lang="vi-VN" altLang="ko-KR" dirty="0"/>
          </a:p>
          <a:p>
            <a:pPr lvl="1"/>
            <a:r>
              <a:rPr lang="vi-VN" altLang="ko-KR" dirty="0"/>
              <a:t>Đặt 2 bản sao còn lại trên </a:t>
            </a:r>
            <a:r>
              <a:rPr lang="en-US" altLang="ko-KR" dirty="0"/>
              <a:t>rack</a:t>
            </a:r>
            <a:r>
              <a:rPr lang="vi-VN" altLang="ko-KR" dirty="0"/>
              <a:t> thứ hai</a:t>
            </a:r>
            <a:endParaRPr lang="ko-KR" altLang="en-US" dirty="0"/>
          </a:p>
        </p:txBody>
      </p:sp>
      <p:grpSp>
        <p:nvGrpSpPr>
          <p:cNvPr id="6" name="그룹 5"/>
          <p:cNvGrpSpPr/>
          <p:nvPr/>
        </p:nvGrpSpPr>
        <p:grpSpPr>
          <a:xfrm>
            <a:off x="5647872" y="2089348"/>
            <a:ext cx="3697741" cy="3770240"/>
            <a:chOff x="5854254" y="2089348"/>
            <a:chExt cx="3821489" cy="3770240"/>
          </a:xfrm>
        </p:grpSpPr>
        <p:grpSp>
          <p:nvGrpSpPr>
            <p:cNvPr id="76" name="그룹 75">
              <a:extLst>
                <a:ext uri="{FF2B5EF4-FFF2-40B4-BE49-F238E27FC236}">
                  <a16:creationId xmlns:a16="http://schemas.microsoft.com/office/drawing/2014/main" id="{26A5B4CB-2193-46C9-9B07-28706C866362}"/>
                </a:ext>
              </a:extLst>
            </p:cNvPr>
            <p:cNvGrpSpPr/>
            <p:nvPr/>
          </p:nvGrpSpPr>
          <p:grpSpPr>
            <a:xfrm>
              <a:off x="5854254" y="2089348"/>
              <a:ext cx="3799975" cy="2775789"/>
              <a:chOff x="5854254" y="2089348"/>
              <a:chExt cx="3799975" cy="2775789"/>
            </a:xfrm>
          </p:grpSpPr>
          <p:sp>
            <p:nvSpPr>
              <p:cNvPr id="78" name="모서리가 둥근 직사각형 92">
                <a:extLst>
                  <a:ext uri="{FF2B5EF4-FFF2-40B4-BE49-F238E27FC236}">
                    <a16:creationId xmlns:a16="http://schemas.microsoft.com/office/drawing/2014/main" id="{FE41DC01-EA06-4594-88C6-AC78F0866BA0}"/>
                  </a:ext>
                </a:extLst>
              </p:cNvPr>
              <p:cNvSpPr/>
              <p:nvPr/>
            </p:nvSpPr>
            <p:spPr>
              <a:xfrm>
                <a:off x="7317999" y="2089348"/>
                <a:ext cx="899077" cy="335473"/>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grpSp>
            <p:nvGrpSpPr>
              <p:cNvPr id="79" name="그룹 78">
                <a:extLst>
                  <a:ext uri="{FF2B5EF4-FFF2-40B4-BE49-F238E27FC236}">
                    <a16:creationId xmlns:a16="http://schemas.microsoft.com/office/drawing/2014/main" id="{CCF49014-3500-4708-B5E9-0D3B301362B3}"/>
                  </a:ext>
                </a:extLst>
              </p:cNvPr>
              <p:cNvGrpSpPr/>
              <p:nvPr/>
            </p:nvGrpSpPr>
            <p:grpSpPr>
              <a:xfrm>
                <a:off x="8445199" y="2894307"/>
                <a:ext cx="1209030" cy="1956541"/>
                <a:chOff x="8445199" y="2894307"/>
                <a:chExt cx="1209030" cy="1956541"/>
              </a:xfrm>
            </p:grpSpPr>
            <p:sp>
              <p:nvSpPr>
                <p:cNvPr id="100" name="모서리가 둥근 직사각형 120">
                  <a:extLst>
                    <a:ext uri="{FF2B5EF4-FFF2-40B4-BE49-F238E27FC236}">
                      <a16:creationId xmlns:a16="http://schemas.microsoft.com/office/drawing/2014/main" id="{AC74D513-F347-4CF7-81C7-B9ACA886D4DC}"/>
                    </a:ext>
                  </a:extLst>
                </p:cNvPr>
                <p:cNvSpPr/>
                <p:nvPr/>
              </p:nvSpPr>
              <p:spPr>
                <a:xfrm>
                  <a:off x="8445199"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101" name="모서리가 둥근 직사각형 121">
                  <a:extLst>
                    <a:ext uri="{FF2B5EF4-FFF2-40B4-BE49-F238E27FC236}">
                      <a16:creationId xmlns:a16="http://schemas.microsoft.com/office/drawing/2014/main" id="{DA3B63C8-9824-4313-85DA-D3E5A34B6841}"/>
                    </a:ext>
                  </a:extLst>
                </p:cNvPr>
                <p:cNvSpPr/>
                <p:nvPr/>
              </p:nvSpPr>
              <p:spPr>
                <a:xfrm>
                  <a:off x="8610622" y="2894307"/>
                  <a:ext cx="856816" cy="332881"/>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102" name="모서리가 둥근 직사각형 122">
                  <a:extLst>
                    <a:ext uri="{FF2B5EF4-FFF2-40B4-BE49-F238E27FC236}">
                      <a16:creationId xmlns:a16="http://schemas.microsoft.com/office/drawing/2014/main" id="{A01DFC7C-D301-4058-A5B3-0B2CACACFE99}"/>
                    </a:ext>
                  </a:extLst>
                </p:cNvPr>
                <p:cNvSpPr/>
                <p:nvPr/>
              </p:nvSpPr>
              <p:spPr>
                <a:xfrm>
                  <a:off x="8631990" y="461234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3</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103" name="모서리가 둥근 직사각형 125">
                  <a:extLst>
                    <a:ext uri="{FF2B5EF4-FFF2-40B4-BE49-F238E27FC236}">
                      <a16:creationId xmlns:a16="http://schemas.microsoft.com/office/drawing/2014/main" id="{58D81F06-04FB-44DE-A513-51A178A609E7}"/>
                    </a:ext>
                  </a:extLst>
                </p:cNvPr>
                <p:cNvSpPr/>
                <p:nvPr/>
              </p:nvSpPr>
              <p:spPr>
                <a:xfrm>
                  <a:off x="8562317" y="3366324"/>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DN 30</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104" name="모서리가 둥근 직사각형 126">
                  <a:extLst>
                    <a:ext uri="{FF2B5EF4-FFF2-40B4-BE49-F238E27FC236}">
                      <a16:creationId xmlns:a16="http://schemas.microsoft.com/office/drawing/2014/main" id="{69BF13DF-6257-42AE-9498-66423958C9C9}"/>
                    </a:ext>
                  </a:extLst>
                </p:cNvPr>
                <p:cNvSpPr/>
                <p:nvPr/>
              </p:nvSpPr>
              <p:spPr>
                <a:xfrm>
                  <a:off x="8562317" y="3645047"/>
                  <a:ext cx="996389"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DN 31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105" name="모서리가 둥근 직사각형 127">
                  <a:extLst>
                    <a:ext uri="{FF2B5EF4-FFF2-40B4-BE49-F238E27FC236}">
                      <a16:creationId xmlns:a16="http://schemas.microsoft.com/office/drawing/2014/main" id="{2D94033E-9853-4D05-83FF-46437FECD117}"/>
                    </a:ext>
                  </a:extLst>
                </p:cNvPr>
                <p:cNvSpPr/>
                <p:nvPr/>
              </p:nvSpPr>
              <p:spPr>
                <a:xfrm>
                  <a:off x="8568668"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DataNode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cxnSp>
              <p:nvCxnSpPr>
                <p:cNvPr id="106" name="직선 연결선 105">
                  <a:extLst>
                    <a:ext uri="{FF2B5EF4-FFF2-40B4-BE49-F238E27FC236}">
                      <a16:creationId xmlns:a16="http://schemas.microsoft.com/office/drawing/2014/main" id="{6CE8A2CD-BE33-4FE3-9D93-42187D3297A7}"/>
                    </a:ext>
                  </a:extLst>
                </p:cNvPr>
                <p:cNvCxnSpPr/>
                <p:nvPr/>
              </p:nvCxnSpPr>
              <p:spPr>
                <a:xfrm>
                  <a:off x="9049714" y="3930135"/>
                  <a:ext cx="0" cy="244895"/>
                </a:xfrm>
                <a:prstGeom prst="line">
                  <a:avLst/>
                </a:prstGeom>
                <a:ln w="381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413B60C7-AD34-4B55-9F5A-0AC0C84AFB02}"/>
                  </a:ext>
                </a:extLst>
              </p:cNvPr>
              <p:cNvGrpSpPr/>
              <p:nvPr/>
            </p:nvGrpSpPr>
            <p:grpSpPr>
              <a:xfrm>
                <a:off x="6480931" y="2424821"/>
                <a:ext cx="2558099" cy="469486"/>
                <a:chOff x="6480931" y="3790610"/>
                <a:chExt cx="2558099" cy="469486"/>
              </a:xfrm>
            </p:grpSpPr>
            <p:cxnSp>
              <p:nvCxnSpPr>
                <p:cNvPr id="97" name="직선 연결선 96">
                  <a:extLst>
                    <a:ext uri="{FF2B5EF4-FFF2-40B4-BE49-F238E27FC236}">
                      <a16:creationId xmlns:a16="http://schemas.microsoft.com/office/drawing/2014/main" id="{829333D5-8D66-4D09-8FBB-06592CAB3024}"/>
                    </a:ext>
                  </a:extLst>
                </p:cNvPr>
                <p:cNvCxnSpPr>
                  <a:stCxn id="78" idx="2"/>
                  <a:endCxn id="84" idx="0"/>
                </p:cNvCxnSpPr>
                <p:nvPr/>
              </p:nvCxnSpPr>
              <p:spPr>
                <a:xfrm flipH="1">
                  <a:off x="7761213" y="3790610"/>
                  <a:ext cx="6325" cy="469486"/>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301D2BA5-2159-4F47-B886-47CF29F2A714}"/>
                    </a:ext>
                  </a:extLst>
                </p:cNvPr>
                <p:cNvCxnSpPr>
                  <a:stCxn id="78" idx="2"/>
                  <a:endCxn id="91" idx="0"/>
                </p:cNvCxnSpPr>
                <p:nvPr/>
              </p:nvCxnSpPr>
              <p:spPr>
                <a:xfrm flipH="1">
                  <a:off x="6480931" y="3790610"/>
                  <a:ext cx="1286607" cy="469486"/>
                </a:xfrm>
                <a:prstGeom prst="line">
                  <a:avLst/>
                </a:prstGeom>
                <a:ln w="12700">
                  <a:solidFill>
                    <a:srgbClr val="193EB0"/>
                  </a:solidFill>
                </a:ln>
              </p:spPr>
              <p:style>
                <a:lnRef idx="1">
                  <a:schemeClr val="dk1"/>
                </a:lnRef>
                <a:fillRef idx="0">
                  <a:schemeClr val="dk1"/>
                </a:fillRef>
                <a:effectRef idx="0">
                  <a:schemeClr val="dk1"/>
                </a:effectRef>
                <a:fontRef idx="minor">
                  <a:schemeClr val="tx1"/>
                </a:fontRef>
              </p:style>
            </p:cxnSp>
            <p:cxnSp>
              <p:nvCxnSpPr>
                <p:cNvPr id="99" name="직선 연결선 98">
                  <a:extLst>
                    <a:ext uri="{FF2B5EF4-FFF2-40B4-BE49-F238E27FC236}">
                      <a16:creationId xmlns:a16="http://schemas.microsoft.com/office/drawing/2014/main" id="{3E381324-2ADF-433C-A81F-8C3C3B8BF828}"/>
                    </a:ext>
                  </a:extLst>
                </p:cNvPr>
                <p:cNvCxnSpPr>
                  <a:stCxn id="78" idx="2"/>
                  <a:endCxn id="101" idx="0"/>
                </p:cNvCxnSpPr>
                <p:nvPr/>
              </p:nvCxnSpPr>
              <p:spPr>
                <a:xfrm>
                  <a:off x="7767538" y="3790610"/>
                  <a:ext cx="1271492" cy="469486"/>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grpSp>
            <p:nvGrpSpPr>
              <p:cNvPr id="81" name="그룹 80">
                <a:extLst>
                  <a:ext uri="{FF2B5EF4-FFF2-40B4-BE49-F238E27FC236}">
                    <a16:creationId xmlns:a16="http://schemas.microsoft.com/office/drawing/2014/main" id="{8BA9B40D-0644-447F-BDEA-6F7E02C7838E}"/>
                  </a:ext>
                </a:extLst>
              </p:cNvPr>
              <p:cNvGrpSpPr/>
              <p:nvPr/>
            </p:nvGrpSpPr>
            <p:grpSpPr>
              <a:xfrm>
                <a:off x="5854254" y="2894307"/>
                <a:ext cx="1209030" cy="1970830"/>
                <a:chOff x="5854254" y="2894307"/>
                <a:chExt cx="1209030" cy="1970830"/>
              </a:xfrm>
            </p:grpSpPr>
            <p:sp>
              <p:nvSpPr>
                <p:cNvPr id="90" name="모서리가 둥근 직사각형 90">
                  <a:extLst>
                    <a:ext uri="{FF2B5EF4-FFF2-40B4-BE49-F238E27FC236}">
                      <a16:creationId xmlns:a16="http://schemas.microsoft.com/office/drawing/2014/main" id="{29CC571C-D96C-4C18-8C18-83C66DE6A03B}"/>
                    </a:ext>
                  </a:extLst>
                </p:cNvPr>
                <p:cNvSpPr/>
                <p:nvPr/>
              </p:nvSpPr>
              <p:spPr>
                <a:xfrm>
                  <a:off x="5854254"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91" name="모서리가 둥근 직사각형 91">
                  <a:extLst>
                    <a:ext uri="{FF2B5EF4-FFF2-40B4-BE49-F238E27FC236}">
                      <a16:creationId xmlns:a16="http://schemas.microsoft.com/office/drawing/2014/main" id="{3CA25AF2-DE29-442A-878F-91A9FB2C0650}"/>
                    </a:ext>
                  </a:extLst>
                </p:cNvPr>
                <p:cNvSpPr/>
                <p:nvPr/>
              </p:nvSpPr>
              <p:spPr>
                <a:xfrm>
                  <a:off x="6037717" y="2894307"/>
                  <a:ext cx="886428" cy="335246"/>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92" name="모서리가 둥근 직사각형 93">
                  <a:extLst>
                    <a:ext uri="{FF2B5EF4-FFF2-40B4-BE49-F238E27FC236}">
                      <a16:creationId xmlns:a16="http://schemas.microsoft.com/office/drawing/2014/main" id="{4865EDC9-2895-455E-B642-68FFA8C54BD2}"/>
                    </a:ext>
                  </a:extLst>
                </p:cNvPr>
                <p:cNvSpPr/>
                <p:nvPr/>
              </p:nvSpPr>
              <p:spPr>
                <a:xfrm>
                  <a:off x="6041045" y="4626638"/>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1</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93" name="모서리가 둥근 직사각형 95">
                  <a:extLst>
                    <a:ext uri="{FF2B5EF4-FFF2-40B4-BE49-F238E27FC236}">
                      <a16:creationId xmlns:a16="http://schemas.microsoft.com/office/drawing/2014/main" id="{53D9EBB1-3EBA-4F8B-9C9D-D5810253705F}"/>
                    </a:ext>
                  </a:extLst>
                </p:cNvPr>
                <p:cNvSpPr/>
                <p:nvPr/>
              </p:nvSpPr>
              <p:spPr>
                <a:xfrm>
                  <a:off x="5977723" y="336632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   DN 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4" name="모서리가 둥근 직사각형 96">
                  <a:extLst>
                    <a:ext uri="{FF2B5EF4-FFF2-40B4-BE49-F238E27FC236}">
                      <a16:creationId xmlns:a16="http://schemas.microsoft.com/office/drawing/2014/main" id="{FF7FD644-CCAF-4CAA-9C85-0206C36D4B8A}"/>
                    </a:ext>
                  </a:extLst>
                </p:cNvPr>
                <p:cNvSpPr/>
                <p:nvPr/>
              </p:nvSpPr>
              <p:spPr>
                <a:xfrm>
                  <a:off x="5977723" y="364504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700" panose="020B0803030303020204" pitchFamily="34" charset="0"/>
                    </a:rPr>
                    <a:t>   </a:t>
                  </a:r>
                  <a:r>
                    <a:rPr lang="en-US" altLang="ko-KR" sz="1050" dirty="0">
                      <a:solidFill>
                        <a:srgbClr val="0043B2"/>
                      </a:solidFill>
                      <a:latin typeface="SamsungOne 400" panose="020B0503030303020204" pitchFamily="34" charset="0"/>
                      <a:ea typeface="SamsungOne 400" panose="020B0503030303020204" pitchFamily="34" charset="0"/>
                    </a:rPr>
                    <a:t>DN 2</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5" name="모서리가 둥근 직사각형 116">
                  <a:extLst>
                    <a:ext uri="{FF2B5EF4-FFF2-40B4-BE49-F238E27FC236}">
                      <a16:creationId xmlns:a16="http://schemas.microsoft.com/office/drawing/2014/main" id="{6399721D-9BF7-4D16-80A7-B4BEE3CABBA1}"/>
                    </a:ext>
                  </a:extLst>
                </p:cNvPr>
                <p:cNvSpPr/>
                <p:nvPr/>
              </p:nvSpPr>
              <p:spPr>
                <a:xfrm>
                  <a:off x="5977723"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DataNode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96" name="모서리가 둥근 직사각형 73">
                  <a:extLst>
                    <a:ext uri="{FF2B5EF4-FFF2-40B4-BE49-F238E27FC236}">
                      <a16:creationId xmlns:a16="http://schemas.microsoft.com/office/drawing/2014/main" id="{088D801D-22A0-41B7-9687-614090CF164D}"/>
                    </a:ext>
                  </a:extLst>
                </p:cNvPr>
                <p:cNvSpPr/>
                <p:nvPr/>
              </p:nvSpPr>
              <p:spPr>
                <a:xfrm>
                  <a:off x="5977723" y="391737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3</a:t>
                  </a:r>
                </a:p>
              </p:txBody>
            </p:sp>
          </p:grpSp>
          <p:grpSp>
            <p:nvGrpSpPr>
              <p:cNvPr id="82" name="그룹 81">
                <a:extLst>
                  <a:ext uri="{FF2B5EF4-FFF2-40B4-BE49-F238E27FC236}">
                    <a16:creationId xmlns:a16="http://schemas.microsoft.com/office/drawing/2014/main" id="{F8843356-1C22-4A39-8E27-A017E2F68F4E}"/>
                  </a:ext>
                </a:extLst>
              </p:cNvPr>
              <p:cNvGrpSpPr/>
              <p:nvPr/>
            </p:nvGrpSpPr>
            <p:grpSpPr>
              <a:xfrm>
                <a:off x="7158592" y="2894307"/>
                <a:ext cx="1209030" cy="1956541"/>
                <a:chOff x="7158592" y="2894307"/>
                <a:chExt cx="1209030" cy="1956541"/>
              </a:xfrm>
            </p:grpSpPr>
            <p:sp>
              <p:nvSpPr>
                <p:cNvPr id="83" name="모서리가 둥근 직사각형 111">
                  <a:extLst>
                    <a:ext uri="{FF2B5EF4-FFF2-40B4-BE49-F238E27FC236}">
                      <a16:creationId xmlns:a16="http://schemas.microsoft.com/office/drawing/2014/main" id="{6D83FB6F-B9EE-4065-A5E0-A69EDF78F9BE}"/>
                    </a:ext>
                  </a:extLst>
                </p:cNvPr>
                <p:cNvSpPr/>
                <p:nvPr/>
              </p:nvSpPr>
              <p:spPr>
                <a:xfrm>
                  <a:off x="7158592" y="3104047"/>
                  <a:ext cx="1209030" cy="173421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dirty="0">
                    <a:solidFill>
                      <a:srgbClr val="0043B2"/>
                    </a:solidFill>
                    <a:latin typeface="SamsungOne 700" panose="020B0803030303020204" pitchFamily="34" charset="0"/>
                    <a:ea typeface="SamsungOne 700" panose="020B0803030303020204" pitchFamily="34" charset="0"/>
                  </a:endParaRPr>
                </a:p>
              </p:txBody>
            </p:sp>
            <p:sp>
              <p:nvSpPr>
                <p:cNvPr id="84" name="모서리가 둥근 직사각형 112">
                  <a:extLst>
                    <a:ext uri="{FF2B5EF4-FFF2-40B4-BE49-F238E27FC236}">
                      <a16:creationId xmlns:a16="http://schemas.microsoft.com/office/drawing/2014/main" id="{597CE425-A46C-4521-BC5A-534648E8B576}"/>
                    </a:ext>
                  </a:extLst>
                </p:cNvPr>
                <p:cNvSpPr/>
                <p:nvPr/>
              </p:nvSpPr>
              <p:spPr>
                <a:xfrm>
                  <a:off x="7317999" y="2894307"/>
                  <a:ext cx="886428" cy="35023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chemeClr val="bg1"/>
                      </a:solidFill>
                      <a:latin typeface="SamsungOne 400" panose="020B0503030303020204" pitchFamily="34" charset="0"/>
                      <a:ea typeface="SamsungOne 400" panose="020B0503030303020204" pitchFamily="34" charset="0"/>
                    </a:rPr>
                    <a:t>Bộ</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chuyển</a:t>
                  </a:r>
                  <a:r>
                    <a:rPr lang="en-US" altLang="ko-KR" sz="1000" dirty="0">
                      <a:solidFill>
                        <a:schemeClr val="bg1"/>
                      </a:solidFill>
                      <a:latin typeface="SamsungOne 400" panose="020B0503030303020204" pitchFamily="34" charset="0"/>
                      <a:ea typeface="SamsungOne 400" panose="020B0503030303020204" pitchFamily="34" charset="0"/>
                    </a:rPr>
                    <a:t> </a:t>
                  </a:r>
                  <a:r>
                    <a:rPr lang="en-US" altLang="ko-KR" sz="1000" dirty="0" err="1">
                      <a:solidFill>
                        <a:schemeClr val="bg1"/>
                      </a:solidFill>
                      <a:latin typeface="SamsungOne 400" panose="020B0503030303020204" pitchFamily="34" charset="0"/>
                      <a:ea typeface="SamsungOne 400" panose="020B0503030303020204" pitchFamily="34" charset="0"/>
                    </a:rPr>
                    <a:t>mạch</a:t>
                  </a:r>
                  <a:endParaRPr lang="ko-KR" altLang="en-US" sz="1000" dirty="0">
                    <a:solidFill>
                      <a:schemeClr val="bg1"/>
                    </a:solidFill>
                    <a:latin typeface="SamsungOne 400" panose="020B0503030303020204" pitchFamily="34" charset="0"/>
                    <a:ea typeface="SamsungOne-700" panose="020B0803030303020204" pitchFamily="34" charset="0"/>
                  </a:endParaRPr>
                </a:p>
              </p:txBody>
            </p:sp>
            <p:sp>
              <p:nvSpPr>
                <p:cNvPr id="85" name="모서리가 둥근 직사각형 113">
                  <a:extLst>
                    <a:ext uri="{FF2B5EF4-FFF2-40B4-BE49-F238E27FC236}">
                      <a16:creationId xmlns:a16="http://schemas.microsoft.com/office/drawing/2014/main" id="{5F785167-2FDF-4B6A-A1A3-4A68CA1BFD42}"/>
                    </a:ext>
                  </a:extLst>
                </p:cNvPr>
                <p:cNvSpPr/>
                <p:nvPr/>
              </p:nvSpPr>
              <p:spPr>
                <a:xfrm>
                  <a:off x="7345383" y="4612349"/>
                  <a:ext cx="835448" cy="238499"/>
                </a:xfrm>
                <a:prstGeom prst="roundRect">
                  <a:avLst>
                    <a:gd name="adj" fmla="val 190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700" panose="020B0803030303020204" pitchFamily="34" charset="0"/>
                      <a:ea typeface="SamsungOne 700" panose="020B0803030303020204" pitchFamily="34" charset="0"/>
                    </a:rPr>
                    <a:t>Rack 2</a:t>
                  </a:r>
                  <a:endParaRPr lang="ko-KR" altLang="en-US" sz="1050" dirty="0">
                    <a:solidFill>
                      <a:srgbClr val="0043B2"/>
                    </a:solidFill>
                    <a:latin typeface="SamsungOne 700" panose="020B0803030303020204" pitchFamily="34" charset="0"/>
                    <a:ea typeface="SamsungOne-700C" panose="020B0806030303020204" pitchFamily="34" charset="0"/>
                  </a:endParaRPr>
                </a:p>
              </p:txBody>
            </p:sp>
            <p:sp>
              <p:nvSpPr>
                <p:cNvPr id="86" name="모서리가 둥근 직사각형 116">
                  <a:extLst>
                    <a:ext uri="{FF2B5EF4-FFF2-40B4-BE49-F238E27FC236}">
                      <a16:creationId xmlns:a16="http://schemas.microsoft.com/office/drawing/2014/main" id="{0ACC1094-0F24-4D75-89B5-D4A07048A49C}"/>
                    </a:ext>
                  </a:extLst>
                </p:cNvPr>
                <p:cNvSpPr/>
                <p:nvPr/>
              </p:nvSpPr>
              <p:spPr>
                <a:xfrm>
                  <a:off x="7282061" y="336632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20</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7" name="모서리가 둥근 직사각형 117">
                  <a:extLst>
                    <a:ext uri="{FF2B5EF4-FFF2-40B4-BE49-F238E27FC236}">
                      <a16:creationId xmlns:a16="http://schemas.microsoft.com/office/drawing/2014/main" id="{40A99150-B9A4-4BDD-894F-8E80884E3A61}"/>
                    </a:ext>
                  </a:extLst>
                </p:cNvPr>
                <p:cNvSpPr/>
                <p:nvPr/>
              </p:nvSpPr>
              <p:spPr>
                <a:xfrm>
                  <a:off x="7282061" y="3645047"/>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21</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8" name="모서리가 둥근 직사각형 118">
                  <a:extLst>
                    <a:ext uri="{FF2B5EF4-FFF2-40B4-BE49-F238E27FC236}">
                      <a16:creationId xmlns:a16="http://schemas.microsoft.com/office/drawing/2014/main" id="{3267D180-1FFC-4242-AB9C-71662EAE3E4D}"/>
                    </a:ext>
                  </a:extLst>
                </p:cNvPr>
                <p:cNvSpPr/>
                <p:nvPr/>
              </p:nvSpPr>
              <p:spPr>
                <a:xfrm>
                  <a:off x="7282061" y="4231554"/>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DataNode N</a:t>
                  </a:r>
                  <a:endParaRPr lang="ko-KR" altLang="en-US" sz="1050" dirty="0">
                    <a:solidFill>
                      <a:srgbClr val="0043B2"/>
                    </a:solidFill>
                    <a:latin typeface="SamsungOne 400" panose="020B0503030303020204" pitchFamily="34" charset="0"/>
                    <a:ea typeface="SamsungOne-700C" panose="020B0806030303020204" pitchFamily="34" charset="0"/>
                  </a:endParaRPr>
                </a:p>
              </p:txBody>
            </p:sp>
            <p:sp>
              <p:nvSpPr>
                <p:cNvPr id="89" name="모서리가 둥근 직사각형 73">
                  <a:extLst>
                    <a:ext uri="{FF2B5EF4-FFF2-40B4-BE49-F238E27FC236}">
                      <a16:creationId xmlns:a16="http://schemas.microsoft.com/office/drawing/2014/main" id="{BD47E320-78AF-4821-BE5E-EFFCC3CC62C3}"/>
                    </a:ext>
                  </a:extLst>
                </p:cNvPr>
                <p:cNvSpPr/>
                <p:nvPr/>
              </p:nvSpPr>
              <p:spPr>
                <a:xfrm>
                  <a:off x="7284450" y="3917375"/>
                  <a:ext cx="962092" cy="241659"/>
                </a:xfrm>
                <a:prstGeom prst="roundRect">
                  <a:avLst>
                    <a:gd name="adj" fmla="val 19066"/>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rgbClr val="0043B2"/>
                      </a:solidFill>
                      <a:latin typeface="SamsungOne 400" panose="020B0503030303020204" pitchFamily="34" charset="0"/>
                      <a:ea typeface="SamsungOne 400" panose="020B0503030303020204" pitchFamily="34" charset="0"/>
                    </a:rPr>
                    <a:t>   DN 23</a:t>
                  </a:r>
                </a:p>
              </p:txBody>
            </p:sp>
          </p:grpSp>
        </p:grpSp>
        <p:grpSp>
          <p:nvGrpSpPr>
            <p:cNvPr id="107" name="그룹 106">
              <a:extLst>
                <a:ext uri="{FF2B5EF4-FFF2-40B4-BE49-F238E27FC236}">
                  <a16:creationId xmlns:a16="http://schemas.microsoft.com/office/drawing/2014/main" id="{FD1F18EC-44B0-4D1C-801E-C293915DE9D1}"/>
                </a:ext>
              </a:extLst>
            </p:cNvPr>
            <p:cNvGrpSpPr/>
            <p:nvPr/>
          </p:nvGrpSpPr>
          <p:grpSpPr>
            <a:xfrm>
              <a:off x="5875768" y="5112104"/>
              <a:ext cx="3799975" cy="747484"/>
              <a:chOff x="5875768" y="5269173"/>
              <a:chExt cx="3799975" cy="747484"/>
            </a:xfrm>
          </p:grpSpPr>
          <p:sp>
            <p:nvSpPr>
              <p:cNvPr id="108" name="모서리가 둥근 직사각형 127">
                <a:extLst>
                  <a:ext uri="{FF2B5EF4-FFF2-40B4-BE49-F238E27FC236}">
                    <a16:creationId xmlns:a16="http://schemas.microsoft.com/office/drawing/2014/main" id="{208EB2C6-28DA-4C86-B457-8DEC92B7D312}"/>
                  </a:ext>
                </a:extLst>
              </p:cNvPr>
              <p:cNvSpPr/>
              <p:nvPr/>
            </p:nvSpPr>
            <p:spPr>
              <a:xfrm>
                <a:off x="5875768" y="5269173"/>
                <a:ext cx="3799975" cy="747484"/>
              </a:xfrm>
              <a:prstGeom prst="roundRect">
                <a:avLst>
                  <a:gd name="adj" fmla="val 755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ko-KR" altLang="en-US" sz="1050" dirty="0">
                  <a:solidFill>
                    <a:srgbClr val="193EB0"/>
                  </a:solidFill>
                  <a:latin typeface="SamsungOne-600" panose="020B0703030303020204"/>
                  <a:ea typeface="SamsungOneKorean 400" panose="020B0503030303020204" pitchFamily="50" charset="-127"/>
                </a:endParaRPr>
              </a:p>
            </p:txBody>
          </p:sp>
          <p:grpSp>
            <p:nvGrpSpPr>
              <p:cNvPr id="109" name="그룹 108">
                <a:extLst>
                  <a:ext uri="{FF2B5EF4-FFF2-40B4-BE49-F238E27FC236}">
                    <a16:creationId xmlns:a16="http://schemas.microsoft.com/office/drawing/2014/main" id="{5C82E4D5-1465-42B7-AC84-2FBC0B449843}"/>
                  </a:ext>
                </a:extLst>
              </p:cNvPr>
              <p:cNvGrpSpPr/>
              <p:nvPr/>
            </p:nvGrpSpPr>
            <p:grpSpPr>
              <a:xfrm>
                <a:off x="6325255" y="5343947"/>
                <a:ext cx="2849406" cy="595306"/>
                <a:chOff x="6344058" y="5343947"/>
                <a:chExt cx="2849406" cy="595306"/>
              </a:xfrm>
            </p:grpSpPr>
            <p:grpSp>
              <p:nvGrpSpPr>
                <p:cNvPr id="117" name="그룹 116">
                  <a:extLst>
                    <a:ext uri="{FF2B5EF4-FFF2-40B4-BE49-F238E27FC236}">
                      <a16:creationId xmlns:a16="http://schemas.microsoft.com/office/drawing/2014/main" id="{A9A50FFA-57F9-4D1C-A874-F5977A532C09}"/>
                    </a:ext>
                  </a:extLst>
                </p:cNvPr>
                <p:cNvGrpSpPr/>
                <p:nvPr/>
              </p:nvGrpSpPr>
              <p:grpSpPr>
                <a:xfrm>
                  <a:off x="6344058" y="5343947"/>
                  <a:ext cx="790118" cy="595306"/>
                  <a:chOff x="3936263" y="5676878"/>
                  <a:chExt cx="790118" cy="595306"/>
                </a:xfrm>
              </p:grpSpPr>
              <p:sp>
                <p:nvSpPr>
                  <p:cNvPr id="124" name="모서리가 둥근 직사각형 127">
                    <a:extLst>
                      <a:ext uri="{FF2B5EF4-FFF2-40B4-BE49-F238E27FC236}">
                        <a16:creationId xmlns:a16="http://schemas.microsoft.com/office/drawing/2014/main" id="{67DD50A2-4528-483B-949A-7B051C4F0055}"/>
                      </a:ext>
                    </a:extLst>
                  </p:cNvPr>
                  <p:cNvSpPr/>
                  <p:nvPr/>
                </p:nvSpPr>
                <p:spPr>
                  <a:xfrm>
                    <a:off x="3936263" y="5676878"/>
                    <a:ext cx="790118"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1</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5" name="직사각형 124">
                    <a:extLst>
                      <a:ext uri="{FF2B5EF4-FFF2-40B4-BE49-F238E27FC236}">
                        <a16:creationId xmlns:a16="http://schemas.microsoft.com/office/drawing/2014/main" id="{E698808E-DB75-4661-9A3B-E05373768153}"/>
                      </a:ext>
                    </a:extLst>
                  </p:cNvPr>
                  <p:cNvSpPr/>
                  <p:nvPr/>
                </p:nvSpPr>
                <p:spPr>
                  <a:xfrm>
                    <a:off x="4211240" y="5948983"/>
                    <a:ext cx="244507" cy="238499"/>
                  </a:xfrm>
                  <a:prstGeom prst="rect">
                    <a:avLst/>
                  </a:prstGeom>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nvGrpSpPr>
                <p:cNvPr id="118" name="그룹 117">
                  <a:extLst>
                    <a:ext uri="{FF2B5EF4-FFF2-40B4-BE49-F238E27FC236}">
                      <a16:creationId xmlns:a16="http://schemas.microsoft.com/office/drawing/2014/main" id="{ACC3BA27-75A6-4022-B88A-AB98C202B671}"/>
                    </a:ext>
                  </a:extLst>
                </p:cNvPr>
                <p:cNvGrpSpPr/>
                <p:nvPr/>
              </p:nvGrpSpPr>
              <p:grpSpPr>
                <a:xfrm>
                  <a:off x="8394027" y="5343947"/>
                  <a:ext cx="799437" cy="595306"/>
                  <a:chOff x="8136867" y="5349696"/>
                  <a:chExt cx="799437" cy="595306"/>
                </a:xfrm>
              </p:grpSpPr>
              <p:sp>
                <p:nvSpPr>
                  <p:cNvPr id="122" name="모서리가 둥근 직사각형 127">
                    <a:extLst>
                      <a:ext uri="{FF2B5EF4-FFF2-40B4-BE49-F238E27FC236}">
                        <a16:creationId xmlns:a16="http://schemas.microsoft.com/office/drawing/2014/main" id="{F23933B9-1EA5-4CD3-AD34-035A6A45B01A}"/>
                      </a:ext>
                    </a:extLst>
                  </p:cNvPr>
                  <p:cNvSpPr/>
                  <p:nvPr/>
                </p:nvSpPr>
                <p:spPr>
                  <a:xfrm>
                    <a:off x="8136867" y="5349696"/>
                    <a:ext cx="799437"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3</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3" name="직사각형 122">
                    <a:extLst>
                      <a:ext uri="{FF2B5EF4-FFF2-40B4-BE49-F238E27FC236}">
                        <a16:creationId xmlns:a16="http://schemas.microsoft.com/office/drawing/2014/main" id="{89220386-8F9C-431B-98A9-BE03E375C484}"/>
                      </a:ext>
                    </a:extLst>
                  </p:cNvPr>
                  <p:cNvSpPr/>
                  <p:nvPr/>
                </p:nvSpPr>
                <p:spPr>
                  <a:xfrm>
                    <a:off x="8422789" y="5633822"/>
                    <a:ext cx="244507" cy="238499"/>
                  </a:xfrm>
                  <a:prstGeom prst="rect">
                    <a:avLst/>
                  </a:prstGeom>
                  <a:ln>
                    <a:solidFill>
                      <a:srgbClr val="193E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nvGrpSpPr>
                <p:cNvPr id="119" name="그룹 118">
                  <a:extLst>
                    <a:ext uri="{FF2B5EF4-FFF2-40B4-BE49-F238E27FC236}">
                      <a16:creationId xmlns:a16="http://schemas.microsoft.com/office/drawing/2014/main" id="{8FD91CE2-7A41-4312-A6F7-D70108B72ADF}"/>
                    </a:ext>
                  </a:extLst>
                </p:cNvPr>
                <p:cNvGrpSpPr/>
                <p:nvPr/>
              </p:nvGrpSpPr>
              <p:grpSpPr>
                <a:xfrm>
                  <a:off x="7364186" y="5343947"/>
                  <a:ext cx="799831" cy="595306"/>
                  <a:chOff x="7107026" y="5361323"/>
                  <a:chExt cx="799831" cy="595306"/>
                </a:xfrm>
              </p:grpSpPr>
              <p:sp>
                <p:nvSpPr>
                  <p:cNvPr id="120" name="모서리가 둥근 직사각형 127">
                    <a:extLst>
                      <a:ext uri="{FF2B5EF4-FFF2-40B4-BE49-F238E27FC236}">
                        <a16:creationId xmlns:a16="http://schemas.microsoft.com/office/drawing/2014/main" id="{D9EB656D-64DC-4EE2-8C6B-82AD0D23F097}"/>
                      </a:ext>
                    </a:extLst>
                  </p:cNvPr>
                  <p:cNvSpPr/>
                  <p:nvPr/>
                </p:nvSpPr>
                <p:spPr>
                  <a:xfrm>
                    <a:off x="7107026" y="5361323"/>
                    <a:ext cx="799831" cy="595306"/>
                  </a:xfrm>
                  <a:prstGeom prst="roundRect">
                    <a:avLst>
                      <a:gd name="adj" fmla="val 7557"/>
                    </a:avLst>
                  </a:prstGeom>
                  <a:no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1050" dirty="0" err="1">
                        <a:solidFill>
                          <a:srgbClr val="193EB0"/>
                        </a:solidFill>
                        <a:latin typeface="SamsungOne-600" panose="020B0703030303020204"/>
                        <a:ea typeface="SamsungOne-600C" panose="020B0706030303020204" pitchFamily="34" charset="0"/>
                      </a:rPr>
                      <a:t>Bản</a:t>
                    </a:r>
                    <a:r>
                      <a:rPr lang="en-US" altLang="ko-KR" sz="1050" dirty="0">
                        <a:solidFill>
                          <a:srgbClr val="193EB0"/>
                        </a:solidFill>
                        <a:latin typeface="SamsungOne-600" panose="020B0703030303020204"/>
                        <a:ea typeface="SamsungOne-600C" panose="020B0706030303020204" pitchFamily="34" charset="0"/>
                      </a:rPr>
                      <a:t> </a:t>
                    </a:r>
                    <a:r>
                      <a:rPr lang="en-US" altLang="ko-KR" sz="1050" dirty="0" err="1">
                        <a:solidFill>
                          <a:srgbClr val="193EB0"/>
                        </a:solidFill>
                        <a:latin typeface="SamsungOne-600" panose="020B0703030303020204"/>
                        <a:ea typeface="SamsungOne-600C" panose="020B0706030303020204" pitchFamily="34" charset="0"/>
                      </a:rPr>
                      <a:t>sao</a:t>
                    </a:r>
                    <a:r>
                      <a:rPr lang="en-US" altLang="ko-KR" sz="1050" dirty="0">
                        <a:solidFill>
                          <a:srgbClr val="193EB0"/>
                        </a:solidFill>
                        <a:latin typeface="SamsungOne-600" panose="020B0703030303020204"/>
                        <a:ea typeface="SamsungOne-600C" panose="020B0706030303020204" pitchFamily="34" charset="0"/>
                      </a:rPr>
                      <a:t> 2</a:t>
                    </a:r>
                  </a:p>
                  <a:p>
                    <a:pPr marL="0" indent="0" algn="ctr">
                      <a:buNone/>
                    </a:pPr>
                    <a:endParaRPr lang="en-US" altLang="ko-KR" sz="1050" dirty="0">
                      <a:solidFill>
                        <a:srgbClr val="193EB0"/>
                      </a:solidFill>
                      <a:latin typeface="SamsungOne-600" panose="020B0703030303020204"/>
                      <a:ea typeface="SamsungOne-600C" panose="020B0706030303020204" pitchFamily="34" charset="0"/>
                    </a:endParaRPr>
                  </a:p>
                  <a:p>
                    <a:pPr marL="0" indent="0" algn="ctr">
                      <a:buNone/>
                    </a:pPr>
                    <a:endParaRPr lang="ko-KR" altLang="en-US" sz="1050" dirty="0">
                      <a:solidFill>
                        <a:srgbClr val="193EB0"/>
                      </a:solidFill>
                      <a:latin typeface="SamsungOne-600" panose="020B0703030303020204"/>
                      <a:ea typeface="SamsungOneKorean 400" panose="020B0503030303020204" pitchFamily="50" charset="-127"/>
                    </a:endParaRPr>
                  </a:p>
                </p:txBody>
              </p:sp>
              <p:sp>
                <p:nvSpPr>
                  <p:cNvPr id="121" name="직사각형 120">
                    <a:extLst>
                      <a:ext uri="{FF2B5EF4-FFF2-40B4-BE49-F238E27FC236}">
                        <a16:creationId xmlns:a16="http://schemas.microsoft.com/office/drawing/2014/main" id="{2EA7278F-1557-4ABF-B4EB-FDC7FA18A2A9}"/>
                      </a:ext>
                    </a:extLst>
                  </p:cNvPr>
                  <p:cNvSpPr/>
                  <p:nvPr/>
                </p:nvSpPr>
                <p:spPr>
                  <a:xfrm>
                    <a:off x="7391717" y="5647281"/>
                    <a:ext cx="244507" cy="238499"/>
                  </a:xfrm>
                  <a:prstGeom prst="rect">
                    <a:avLst/>
                  </a:prstGeom>
                  <a:ln>
                    <a:solidFill>
                      <a:srgbClr val="193EB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grpSp>
        <p:sp>
          <p:nvSpPr>
            <p:cNvPr id="126" name="직사각형 125">
              <a:extLst>
                <a:ext uri="{FF2B5EF4-FFF2-40B4-BE49-F238E27FC236}">
                  <a16:creationId xmlns:a16="http://schemas.microsoft.com/office/drawing/2014/main" id="{C57FA61F-4426-4140-AE96-67910CBF781A}"/>
                </a:ext>
              </a:extLst>
            </p:cNvPr>
            <p:cNvSpPr/>
            <p:nvPr/>
          </p:nvSpPr>
          <p:spPr>
            <a:xfrm>
              <a:off x="7883917" y="3958892"/>
              <a:ext cx="168360" cy="164223"/>
            </a:xfrm>
            <a:prstGeom prst="rect">
              <a:avLst/>
            </a:prstGeom>
            <a:ln>
              <a:solidFill>
                <a:srgbClr val="193E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ko-KR" altLang="en-US" sz="1600" dirty="0">
                <a:ea typeface="SamsungOneKorean 400" panose="020B0503030303020204" pitchFamily="50" charset="-127"/>
              </a:endParaRPr>
            </a:p>
          </p:txBody>
        </p:sp>
        <p:sp>
          <p:nvSpPr>
            <p:cNvPr id="127" name="직사각형 126">
              <a:extLst>
                <a:ext uri="{FF2B5EF4-FFF2-40B4-BE49-F238E27FC236}">
                  <a16:creationId xmlns:a16="http://schemas.microsoft.com/office/drawing/2014/main" id="{363B86DA-B4E2-418E-8900-AB659785E1BF}"/>
                </a:ext>
              </a:extLst>
            </p:cNvPr>
            <p:cNvSpPr/>
            <p:nvPr/>
          </p:nvSpPr>
          <p:spPr>
            <a:xfrm>
              <a:off x="6573128" y="3957710"/>
              <a:ext cx="168360" cy="164223"/>
            </a:xfrm>
            <a:prstGeom prst="rect">
              <a:avLst/>
            </a:prstGeom>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600" dirty="0">
                <a:ea typeface="SamsungOneKorean 400" panose="020B0503030303020204" pitchFamily="50" charset="-127"/>
              </a:endParaRPr>
            </a:p>
          </p:txBody>
        </p:sp>
        <p:sp>
          <p:nvSpPr>
            <p:cNvPr id="128" name="직사각형 127">
              <a:extLst>
                <a:ext uri="{FF2B5EF4-FFF2-40B4-BE49-F238E27FC236}">
                  <a16:creationId xmlns:a16="http://schemas.microsoft.com/office/drawing/2014/main" id="{AEBC6258-D0F8-48A5-BF2E-BCCBFA9B6230}"/>
                </a:ext>
              </a:extLst>
            </p:cNvPr>
            <p:cNvSpPr/>
            <p:nvPr/>
          </p:nvSpPr>
          <p:spPr>
            <a:xfrm>
              <a:off x="7883917" y="3683584"/>
              <a:ext cx="168360" cy="164223"/>
            </a:xfrm>
            <a:prstGeom prst="rect">
              <a:avLst/>
            </a:prstGeom>
            <a:ln>
              <a:solidFill>
                <a:srgbClr val="193EB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ko-KR" altLang="en-US" sz="1600" dirty="0">
                <a:ea typeface="SamsungOneKorean 400" panose="020B0503030303020204" pitchFamily="50" charset="-127"/>
              </a:endParaRPr>
            </a:p>
          </p:txBody>
        </p:sp>
      </p:grpSp>
    </p:spTree>
    <p:extLst>
      <p:ext uri="{BB962C8B-B14F-4D97-AF65-F5344CB8AC3E}">
        <p14:creationId xmlns:p14="http://schemas.microsoft.com/office/powerpoint/2010/main" val="391757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77AB410-AEF9-4CBC-AC9D-E54EAEDF8227}"/>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1.1. </a:t>
            </a:r>
            <a:r>
              <a:rPr lang="en-US" altLang="ko-KR" dirty="0" err="1">
                <a:solidFill>
                  <a:schemeClr val="bg1"/>
                </a:solidFill>
                <a:ea typeface="iCiel Samsung Sharp Sans Medium" pitchFamily="2" charset="0"/>
                <a:cs typeface="iCiel Samsung Sharp Sans Medium" pitchFamily="2" charset="0"/>
              </a:rPr>
              <a:t>Ứng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dụng</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và</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xử</a:t>
            </a:r>
            <a:r>
              <a:rPr lang="en-US" altLang="ko-KR" dirty="0">
                <a:solidFill>
                  <a:schemeClr val="bg1"/>
                </a:solidFill>
                <a:ea typeface="iCiel Samsung Sharp Sans Medium" pitchFamily="2" charset="0"/>
                <a:cs typeface="iCiel Samsung Sharp Sans Medium" pitchFamily="2" charset="0"/>
              </a:rPr>
              <a:t> </a:t>
            </a:r>
            <a:r>
              <a:rPr lang="en-US" altLang="ko-KR" dirty="0" err="1">
                <a:solidFill>
                  <a:schemeClr val="bg1"/>
                </a:solidFill>
                <a:ea typeface="iCiel Samsung Sharp Sans Medium" pitchFamily="2" charset="0"/>
                <a:cs typeface="iCiel Samsung Sharp Sans Medium" pitchFamily="2" charset="0"/>
              </a:rPr>
              <a:t>lý</a:t>
            </a:r>
            <a:r>
              <a:rPr lang="en-US" altLang="ko-KR" dirty="0">
                <a:solidFill>
                  <a:schemeClr val="bg1"/>
                </a:solidFill>
                <a:ea typeface="iCiel Samsung Sharp Sans Medium" pitchFamily="2" charset="0"/>
                <a:cs typeface="iCiel Samsung Sharp Sans Medium" pitchFamily="2" charset="0"/>
              </a:rPr>
              <a:t> Big Data</a:t>
            </a:r>
          </a:p>
        </p:txBody>
      </p:sp>
      <p:sp>
        <p:nvSpPr>
          <p:cNvPr id="3" name="텍스트 개체 틀 2">
            <a:extLst>
              <a:ext uri="{FF2B5EF4-FFF2-40B4-BE49-F238E27FC236}">
                <a16:creationId xmlns:a16="http://schemas.microsoft.com/office/drawing/2014/main" id="{59D68828-73EB-461E-BA3B-BF03C1165FAF}"/>
              </a:ext>
            </a:extLst>
          </p:cNvPr>
          <p:cNvSpPr>
            <a:spLocks noGrp="1"/>
          </p:cNvSpPr>
          <p:nvPr>
            <p:ph type="body" sz="quarter" idx="11"/>
          </p:nvPr>
        </p:nvSpPr>
        <p:spPr/>
        <p:txBody>
          <a:bodyPr/>
          <a:lstStyle/>
          <a:p>
            <a:r>
              <a:rPr lang="vi-VN" altLang="ko-KR" dirty="0">
                <a:ea typeface="SamsungOneKorean 400" panose="020B0503030303020204" pitchFamily="50" charset="-127"/>
              </a:rPr>
              <a:t>Trường hợp sử dụng </a:t>
            </a:r>
            <a:r>
              <a:rPr lang="en-US" altLang="ko-KR" dirty="0">
                <a:ea typeface="SamsungOneKorean 400" panose="020B0503030303020204" pitchFamily="50" charset="-127"/>
              </a:rPr>
              <a:t>Big Data</a:t>
            </a:r>
            <a:r>
              <a:rPr lang="vi-VN" altLang="ko-KR" dirty="0">
                <a:ea typeface="SamsungOneKorean 400" panose="020B0503030303020204" pitchFamily="50" charset="-127"/>
              </a:rPr>
              <a:t> - Đề xuất</a:t>
            </a:r>
            <a:endParaRPr lang="en-US"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74F65753-36BF-4450-AE14-DDD3AC4E5CB1}"/>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87CD0513-0701-47EE-A4B4-E2D3B0F06DA9}"/>
              </a:ext>
            </a:extLst>
          </p:cNvPr>
          <p:cNvSpPr>
            <a:spLocks noGrp="1"/>
          </p:cNvSpPr>
          <p:nvPr>
            <p:ph type="body" sz="quarter" idx="15"/>
          </p:nvPr>
        </p:nvSpPr>
        <p:spPr/>
        <p:txBody>
          <a:bodyPr/>
          <a:lstStyle/>
          <a:p>
            <a:r>
              <a:rPr lang="vi-VN" altLang="ko-KR" dirty="0"/>
              <a:t>Dự đoán sở thích của người dùng và đưa ra các đề xuất tùy chỉnh</a:t>
            </a:r>
            <a:endParaRPr lang="en-US" altLang="ko-KR" dirty="0"/>
          </a:p>
          <a:p>
            <a:r>
              <a:rPr lang="en-US" altLang="ko-KR" dirty="0" err="1"/>
              <a:t>Có</a:t>
            </a:r>
            <a:r>
              <a:rPr lang="en-US" altLang="ko-KR" dirty="0"/>
              <a:t> </a:t>
            </a:r>
            <a:r>
              <a:rPr lang="en-US" altLang="ko-KR" dirty="0" err="1"/>
              <a:t>tính</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cao</a:t>
            </a:r>
            <a:r>
              <a:rPr lang="en-US" altLang="ko-KR" dirty="0"/>
              <a:t> </a:t>
            </a:r>
            <a:r>
              <a:rPr lang="en-US" altLang="ko-KR" dirty="0" err="1"/>
              <a:t>trong</a:t>
            </a:r>
            <a:r>
              <a:rPr lang="en-US" altLang="ko-KR" dirty="0"/>
              <a:t> </a:t>
            </a:r>
            <a:r>
              <a:rPr lang="en-US" altLang="ko-KR" dirty="0" err="1"/>
              <a:t>nhiều</a:t>
            </a:r>
            <a:r>
              <a:rPr lang="en-US" altLang="ko-KR" dirty="0"/>
              <a:t> </a:t>
            </a:r>
            <a:r>
              <a:rPr lang="en-US" altLang="ko-KR" dirty="0" err="1"/>
              <a:t>ngành</a:t>
            </a:r>
            <a:endParaRPr lang="en-US" altLang="ko-KR" dirty="0"/>
          </a:p>
          <a:p>
            <a:pPr lvl="1"/>
            <a:r>
              <a:rPr lang="en-US" altLang="ko-KR" dirty="0" err="1"/>
              <a:t>mua</a:t>
            </a:r>
            <a:r>
              <a:rPr lang="en-US" altLang="ko-KR" dirty="0"/>
              <a:t> </a:t>
            </a:r>
            <a:r>
              <a:rPr lang="en-US" altLang="ko-KR" dirty="0" err="1"/>
              <a:t>sắm</a:t>
            </a:r>
            <a:r>
              <a:rPr lang="en-US" altLang="ko-KR" dirty="0"/>
              <a:t> </a:t>
            </a:r>
            <a:r>
              <a:rPr lang="en-US" altLang="ko-KR" dirty="0" err="1"/>
              <a:t>trực</a:t>
            </a:r>
            <a:r>
              <a:rPr lang="en-US" altLang="ko-KR" dirty="0"/>
              <a:t> </a:t>
            </a:r>
            <a:r>
              <a:rPr lang="en-US" altLang="ko-KR" dirty="0" err="1"/>
              <a:t>tuyến</a:t>
            </a:r>
            <a:endParaRPr lang="en-US" altLang="ko-KR" dirty="0"/>
          </a:p>
          <a:p>
            <a:pPr lvl="1"/>
            <a:r>
              <a:rPr lang="en-US" altLang="ko-KR" dirty="0" err="1"/>
              <a:t>Dịch</a:t>
            </a:r>
            <a:r>
              <a:rPr lang="en-US" altLang="ko-KR" dirty="0"/>
              <a:t> </a:t>
            </a:r>
            <a:r>
              <a:rPr lang="en-US" altLang="ko-KR" dirty="0" err="1"/>
              <a:t>vụ</a:t>
            </a:r>
            <a:r>
              <a:rPr lang="en-US" altLang="ko-KR" dirty="0"/>
              <a:t> </a:t>
            </a:r>
            <a:r>
              <a:rPr lang="en-US" altLang="ko-KR" dirty="0" err="1"/>
              <a:t>phát</a:t>
            </a:r>
            <a:r>
              <a:rPr lang="en-US" altLang="ko-KR" dirty="0"/>
              <a:t> </a:t>
            </a:r>
            <a:r>
              <a:rPr lang="en-US" altLang="ko-KR" dirty="0" err="1"/>
              <a:t>trực</a:t>
            </a:r>
            <a:r>
              <a:rPr lang="en-US" altLang="ko-KR" dirty="0"/>
              <a:t> </a:t>
            </a:r>
            <a:r>
              <a:rPr lang="en-US" altLang="ko-KR" dirty="0" err="1"/>
              <a:t>tuyến</a:t>
            </a:r>
            <a:endParaRPr lang="en-US" altLang="ko-KR" dirty="0"/>
          </a:p>
          <a:p>
            <a:r>
              <a:rPr lang="en-US" altLang="ko-KR" dirty="0"/>
              <a:t>Collaborative Filtering (</a:t>
            </a:r>
            <a:r>
              <a:rPr lang="vi-VN" altLang="ko-KR" dirty="0"/>
              <a:t>Lọc cộng tác</a:t>
            </a:r>
            <a:r>
              <a:rPr lang="en-US" altLang="ko-KR" dirty="0"/>
              <a:t>)</a:t>
            </a:r>
            <a:r>
              <a:rPr lang="vi-VN" altLang="ko-KR" dirty="0"/>
              <a:t> và</a:t>
            </a:r>
            <a:r>
              <a:rPr lang="en-US" altLang="ko-KR" dirty="0"/>
              <a:t> Content Filtering</a:t>
            </a:r>
            <a:r>
              <a:rPr lang="vi-VN" altLang="ko-KR" dirty="0"/>
              <a:t> </a:t>
            </a:r>
            <a:r>
              <a:rPr lang="en-US" altLang="ko-KR" dirty="0"/>
              <a:t>(</a:t>
            </a:r>
            <a:r>
              <a:rPr lang="vi-VN" altLang="ko-KR" dirty="0"/>
              <a:t>Lọc nội dung</a:t>
            </a:r>
            <a:r>
              <a:rPr lang="en-US" altLang="ko-KR" dirty="0"/>
              <a:t>)</a:t>
            </a:r>
            <a:r>
              <a:rPr lang="vi-VN" altLang="ko-KR" dirty="0"/>
              <a:t> là các kỹ thuật chính được triển khai</a:t>
            </a:r>
            <a:endParaRPr lang="en-US" altLang="ko-KR" dirty="0"/>
          </a:p>
          <a:p>
            <a:r>
              <a:rPr lang="en-US" altLang="ko-KR" dirty="0" err="1"/>
              <a:t>Các</a:t>
            </a:r>
            <a:r>
              <a:rPr lang="en-US" altLang="ko-KR" dirty="0"/>
              <a:t> </a:t>
            </a:r>
            <a:r>
              <a:rPr lang="en-US" altLang="ko-KR" dirty="0" err="1"/>
              <a:t>công</a:t>
            </a:r>
            <a:r>
              <a:rPr lang="en-US" altLang="ko-KR" dirty="0"/>
              <a:t> ty </a:t>
            </a:r>
            <a:r>
              <a:rPr lang="en-US" altLang="ko-KR" dirty="0" err="1"/>
              <a:t>áp</a:t>
            </a:r>
            <a:r>
              <a:rPr lang="en-US" altLang="ko-KR" dirty="0"/>
              <a:t> </a:t>
            </a:r>
            <a:r>
              <a:rPr lang="en-US" altLang="ko-KR" dirty="0" err="1"/>
              <a:t>dụng</a:t>
            </a:r>
            <a:endParaRPr lang="en-US" altLang="ko-KR" dirty="0"/>
          </a:p>
          <a:p>
            <a:pPr lvl="1"/>
            <a:r>
              <a:rPr lang="en-US" altLang="ko-KR" dirty="0"/>
              <a:t>Netflix</a:t>
            </a:r>
          </a:p>
          <a:p>
            <a:pPr lvl="1"/>
            <a:r>
              <a:rPr lang="en-US" altLang="ko-KR" dirty="0"/>
              <a:t>Amazon</a:t>
            </a:r>
            <a:endParaRPr lang="ko-KR" altLang="en-US" dirty="0"/>
          </a:p>
        </p:txBody>
      </p:sp>
      <p:grpSp>
        <p:nvGrpSpPr>
          <p:cNvPr id="7" name="그룹 6">
            <a:extLst>
              <a:ext uri="{FF2B5EF4-FFF2-40B4-BE49-F238E27FC236}">
                <a16:creationId xmlns:a16="http://schemas.microsoft.com/office/drawing/2014/main" id="{935E673A-2E0B-46C5-8CAF-41E228E0A54D}"/>
              </a:ext>
            </a:extLst>
          </p:cNvPr>
          <p:cNvGrpSpPr/>
          <p:nvPr/>
        </p:nvGrpSpPr>
        <p:grpSpPr>
          <a:xfrm>
            <a:off x="2715520" y="3967365"/>
            <a:ext cx="6071319" cy="2406624"/>
            <a:chOff x="2733808" y="3985653"/>
            <a:chExt cx="6071319" cy="2406624"/>
          </a:xfrm>
        </p:grpSpPr>
        <p:grpSp>
          <p:nvGrpSpPr>
            <p:cNvPr id="47" name="그룹 46">
              <a:extLst>
                <a:ext uri="{FF2B5EF4-FFF2-40B4-BE49-F238E27FC236}">
                  <a16:creationId xmlns:a16="http://schemas.microsoft.com/office/drawing/2014/main" id="{FEE2EFC2-6985-452B-B9E5-2D103FC30C38}"/>
                </a:ext>
              </a:extLst>
            </p:cNvPr>
            <p:cNvGrpSpPr/>
            <p:nvPr/>
          </p:nvGrpSpPr>
          <p:grpSpPr>
            <a:xfrm>
              <a:off x="5888040" y="3985653"/>
              <a:ext cx="2917087" cy="2406624"/>
              <a:chOff x="5911384" y="3901691"/>
              <a:chExt cx="3006338" cy="2487413"/>
            </a:xfrm>
          </p:grpSpPr>
          <p:grpSp>
            <p:nvGrpSpPr>
              <p:cNvPr id="66" name="그룹 65">
                <a:extLst>
                  <a:ext uri="{FF2B5EF4-FFF2-40B4-BE49-F238E27FC236}">
                    <a16:creationId xmlns:a16="http://schemas.microsoft.com/office/drawing/2014/main" id="{941753FA-80A5-4F97-9FFC-D09872F54912}"/>
                  </a:ext>
                </a:extLst>
              </p:cNvPr>
              <p:cNvGrpSpPr/>
              <p:nvPr/>
            </p:nvGrpSpPr>
            <p:grpSpPr>
              <a:xfrm>
                <a:off x="5911384" y="3901691"/>
                <a:ext cx="3006338" cy="2487413"/>
                <a:chOff x="6200637" y="3901691"/>
                <a:chExt cx="3006338" cy="2487413"/>
              </a:xfrm>
            </p:grpSpPr>
            <p:sp>
              <p:nvSpPr>
                <p:cNvPr id="68" name="모서리가 둥근 직사각형 123">
                  <a:extLst>
                    <a:ext uri="{FF2B5EF4-FFF2-40B4-BE49-F238E27FC236}">
                      <a16:creationId xmlns:a16="http://schemas.microsoft.com/office/drawing/2014/main" id="{0651838C-E49D-46A0-86E3-48231089A29D}"/>
                    </a:ext>
                  </a:extLst>
                </p:cNvPr>
                <p:cNvSpPr/>
                <p:nvPr/>
              </p:nvSpPr>
              <p:spPr>
                <a:xfrm>
                  <a:off x="6200637" y="4058123"/>
                  <a:ext cx="3006338" cy="2280315"/>
                </a:xfrm>
                <a:prstGeom prst="roundRect">
                  <a:avLst>
                    <a:gd name="adj" fmla="val 10120"/>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69" name="그림 68">
                  <a:extLst>
                    <a:ext uri="{FF2B5EF4-FFF2-40B4-BE49-F238E27FC236}">
                      <a16:creationId xmlns:a16="http://schemas.microsoft.com/office/drawing/2014/main" id="{39C41F94-1842-4884-A366-7E3616A4F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864" y="5644321"/>
                  <a:ext cx="320027" cy="324950"/>
                </a:xfrm>
                <a:prstGeom prst="rect">
                  <a:avLst/>
                </a:prstGeom>
              </p:spPr>
            </p:pic>
            <p:pic>
              <p:nvPicPr>
                <p:cNvPr id="70" name="그림 69">
                  <a:extLst>
                    <a:ext uri="{FF2B5EF4-FFF2-40B4-BE49-F238E27FC236}">
                      <a16:creationId xmlns:a16="http://schemas.microsoft.com/office/drawing/2014/main" id="{0B89F1D2-5A39-4FDE-A1FF-62A0C1C306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9881" y="5652803"/>
                  <a:ext cx="315712" cy="320568"/>
                </a:xfrm>
                <a:prstGeom prst="rect">
                  <a:avLst/>
                </a:prstGeom>
              </p:spPr>
            </p:pic>
            <p:sp>
              <p:nvSpPr>
                <p:cNvPr id="71" name="직사각형 70">
                  <a:extLst>
                    <a:ext uri="{FF2B5EF4-FFF2-40B4-BE49-F238E27FC236}">
                      <a16:creationId xmlns:a16="http://schemas.microsoft.com/office/drawing/2014/main" id="{0EDF5B39-97FA-4EAB-86E3-2227FA42B5BA}"/>
                    </a:ext>
                  </a:extLst>
                </p:cNvPr>
                <p:cNvSpPr/>
                <p:nvPr/>
              </p:nvSpPr>
              <p:spPr>
                <a:xfrm>
                  <a:off x="7225535" y="3901691"/>
                  <a:ext cx="1067554" cy="254486"/>
                </a:xfrm>
                <a:prstGeom prst="rect">
                  <a:avLst/>
                </a:prstGeom>
                <a:solidFill>
                  <a:schemeClr val="bg1"/>
                </a:solidFill>
              </p:spPr>
              <p:txBody>
                <a:bodyPr wrap="none">
                  <a:spAutoFit/>
                </a:bodyPr>
                <a:lstStyle/>
                <a:p>
                  <a:pPr fontAlgn="base">
                    <a:spcBef>
                      <a:spcPct val="0"/>
                    </a:spcBef>
                    <a:spcAft>
                      <a:spcPct val="0"/>
                    </a:spcAft>
                    <a:defRPr/>
                  </a:pPr>
                  <a:r>
                    <a:rPr kumimoji="1" lang="en-US" altLang="ko-KR" sz="1000" dirty="0">
                      <a:solidFill>
                        <a:srgbClr val="0043B2"/>
                      </a:solidFill>
                      <a:latin typeface="SamsungOne 700" panose="020B0803030303020204" pitchFamily="34" charset="0"/>
                      <a:ea typeface="SamsungOne 700" panose="020B0803030303020204" pitchFamily="34" charset="0"/>
                      <a:cs typeface="Arial" panose="020B0604020202020204" pitchFamily="34" charset="0"/>
                    </a:rPr>
                    <a:t>LỌC NỘI DUNG</a:t>
                  </a:r>
                  <a:endParaRPr kumimoji="1" lang="ko-KR" altLang="en-US" sz="1000" dirty="0">
                    <a:solidFill>
                      <a:srgbClr val="0043B2"/>
                    </a:solidFill>
                    <a:latin typeface="SamsungOne 700" panose="020B0803030303020204" pitchFamily="34" charset="0"/>
                    <a:ea typeface="SamsungOne-700C" panose="020B0806030303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62399234-B1FC-4C9F-BBD8-723CB76EACFD}"/>
                    </a:ext>
                  </a:extLst>
                </p:cNvPr>
                <p:cNvSpPr txBox="1"/>
                <p:nvPr/>
              </p:nvSpPr>
              <p:spPr>
                <a:xfrm>
                  <a:off x="7394543" y="5399302"/>
                  <a:ext cx="729538" cy="413541"/>
                </a:xfrm>
                <a:prstGeom prst="rect">
                  <a:avLst/>
                </a:prstGeom>
                <a:noFill/>
                <a:ln>
                  <a:noFill/>
                </a:ln>
              </p:spPr>
              <p:txBody>
                <a:bodyPr wrap="square" rtlCol="0">
                  <a:spAutoFit/>
                </a:bodyPr>
                <a:lstStyle/>
                <a:p>
                  <a:pPr algn="ctr" fontAlgn="base">
                    <a:spcBef>
                      <a:spcPct val="0"/>
                    </a:spcBef>
                    <a:spcAft>
                      <a:spcPct val="0"/>
                    </a:spcAft>
                    <a:defRPr/>
                  </a:pP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B</a:t>
                  </a:r>
                  <a:r>
                    <a:rPr kumimoji="1" lang="vi-VN" altLang="ko-KR" sz="1000" dirty="0">
                      <a:solidFill>
                        <a:srgbClr val="0043B2"/>
                      </a:solidFill>
                      <a:latin typeface="SamsungOne-600" panose="020B0703030303020204"/>
                      <a:ea typeface="SamsungOne-600C" panose="020B0706030303020204" pitchFamily="34" charset="0"/>
                      <a:cs typeface="Arial" panose="020B0604020202020204" pitchFamily="34" charset="0"/>
                    </a:rPr>
                    <a:t>ài viết tương tự</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sp>
              <p:nvSpPr>
                <p:cNvPr id="73" name="TextBox 72">
                  <a:extLst>
                    <a:ext uri="{FF2B5EF4-FFF2-40B4-BE49-F238E27FC236}">
                      <a16:creationId xmlns:a16="http://schemas.microsoft.com/office/drawing/2014/main" id="{B21A887B-880A-4288-BDFB-8074C45D053C}"/>
                    </a:ext>
                  </a:extLst>
                </p:cNvPr>
                <p:cNvSpPr txBox="1"/>
                <p:nvPr/>
              </p:nvSpPr>
              <p:spPr>
                <a:xfrm>
                  <a:off x="8045219" y="5975563"/>
                  <a:ext cx="1147317" cy="413541"/>
                </a:xfrm>
                <a:prstGeom prst="rect">
                  <a:avLst/>
                </a:prstGeom>
                <a:noFill/>
                <a:ln>
                  <a:noFill/>
                </a:ln>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Bài</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viết</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được</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đọc</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bởi</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a:t>
                  </a:r>
                  <a:endParaRPr kumimoji="1" lang="ko-KR" altLang="en-US" sz="1000" dirty="0">
                    <a:solidFill>
                      <a:srgbClr val="0043B2"/>
                    </a:solidFill>
                    <a:latin typeface="SamsungOne-600" panose="020B0703030303020204"/>
                    <a:ea typeface="SamsungOneKorean 400" panose="020B0503030303020204" pitchFamily="50" charset="-127"/>
                    <a:cs typeface="Arial" panose="020B0604020202020204" pitchFamily="34" charset="0"/>
                  </a:endParaRPr>
                </a:p>
              </p:txBody>
            </p:sp>
            <p:sp>
              <p:nvSpPr>
                <p:cNvPr id="74" name="TextBox 73">
                  <a:extLst>
                    <a:ext uri="{FF2B5EF4-FFF2-40B4-BE49-F238E27FC236}">
                      <a16:creationId xmlns:a16="http://schemas.microsoft.com/office/drawing/2014/main" id="{57CAAE71-B6B1-4DE1-9D6C-2C4EA9904945}"/>
                    </a:ext>
                  </a:extLst>
                </p:cNvPr>
                <p:cNvSpPr txBox="1"/>
                <p:nvPr/>
              </p:nvSpPr>
              <p:spPr>
                <a:xfrm>
                  <a:off x="6291019" y="5969271"/>
                  <a:ext cx="1364153" cy="254486"/>
                </a:xfrm>
                <a:prstGeom prst="rect">
                  <a:avLst/>
                </a:prstGeom>
                <a:noFill/>
                <a:ln>
                  <a:noFill/>
                </a:ln>
              </p:spPr>
              <p:txBody>
                <a:bodyPr wrap="square" rtlCol="0">
                  <a:spAutoFit/>
                </a:bodyPr>
                <a:lstStyle/>
                <a:p>
                  <a:pPr algn="ctr" fontAlgn="base">
                    <a:spcBef>
                      <a:spcPct val="0"/>
                    </a:spcBef>
                    <a:spcAft>
                      <a:spcPct val="0"/>
                    </a:spcAft>
                    <a:defRPr/>
                  </a:pP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Được</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đề</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xuất</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t>
                  </a:r>
                  <a:r>
                    <a:rPr kumimoji="1" lang="en-US" altLang="ko-KR" sz="1000" dirty="0" err="1">
                      <a:solidFill>
                        <a:srgbClr val="0043B2"/>
                      </a:solidFill>
                      <a:latin typeface="SamsungOne-600" panose="020B0703030303020204"/>
                      <a:ea typeface="SamsungOneKorean 400" panose="020B0503030303020204" pitchFamily="50" charset="-127"/>
                      <a:cs typeface="Arial" panose="020B0604020202020204" pitchFamily="34" charset="0"/>
                    </a:rPr>
                    <a:t>cho</a:t>
                  </a:r>
                  <a:r>
                    <a:rPr kumimoji="1" lang="en-US" altLang="ko-KR" sz="1000" dirty="0">
                      <a:solidFill>
                        <a:srgbClr val="0043B2"/>
                      </a:solidFill>
                      <a:latin typeface="SamsungOne-600" panose="020B0703030303020204"/>
                      <a:ea typeface="SamsungOneKorean 400" panose="020B0503030303020204" pitchFamily="50" charset="-127"/>
                      <a:cs typeface="Arial" panose="020B0604020202020204" pitchFamily="34" charset="0"/>
                    </a:rPr>
                    <a:t> A</a:t>
                  </a:r>
                  <a:endParaRPr kumimoji="1" lang="ko-KR" altLang="en-US" sz="1000" dirty="0">
                    <a:solidFill>
                      <a:srgbClr val="0043B2"/>
                    </a:solidFill>
                    <a:latin typeface="SamsungOne-600" panose="020B0703030303020204"/>
                    <a:ea typeface="SamsungOneKorean 400" panose="020B0503030303020204" pitchFamily="50" charset="-127"/>
                    <a:cs typeface="Arial" panose="020B0604020202020204" pitchFamily="34" charset="0"/>
                  </a:endParaRPr>
                </a:p>
              </p:txBody>
            </p:sp>
            <p:cxnSp>
              <p:nvCxnSpPr>
                <p:cNvPr id="75" name="직선 화살표 연결선 74">
                  <a:extLst>
                    <a:ext uri="{FF2B5EF4-FFF2-40B4-BE49-F238E27FC236}">
                      <a16:creationId xmlns:a16="http://schemas.microsoft.com/office/drawing/2014/main" id="{35BEC5E8-9D9D-48EC-AAD1-6D933038558D}"/>
                    </a:ext>
                  </a:extLst>
                </p:cNvPr>
                <p:cNvCxnSpPr>
                  <a:cxnSpLocks/>
                </p:cNvCxnSpPr>
                <p:nvPr/>
              </p:nvCxnSpPr>
              <p:spPr>
                <a:xfrm flipH="1" flipV="1">
                  <a:off x="7269630" y="5825764"/>
                  <a:ext cx="1060743" cy="12962"/>
                </a:xfrm>
                <a:prstGeom prst="straightConnector1">
                  <a:avLst/>
                </a:prstGeom>
                <a:ln w="28575">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D4FCB4ED-74C3-4158-9DBA-417FA2F01A60}"/>
                    </a:ext>
                  </a:extLst>
                </p:cNvPr>
                <p:cNvCxnSpPr>
                  <a:cxnSpLocks/>
                </p:cNvCxnSpPr>
                <p:nvPr/>
              </p:nvCxnSpPr>
              <p:spPr>
                <a:xfrm>
                  <a:off x="7946460" y="4863973"/>
                  <a:ext cx="512404" cy="698280"/>
                </a:xfrm>
                <a:prstGeom prst="straightConnector1">
                  <a:avLst/>
                </a:prstGeom>
                <a:ln>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1E3968B8-CAC5-4610-A731-0010E9A09C58}"/>
                    </a:ext>
                  </a:extLst>
                </p:cNvPr>
                <p:cNvCxnSpPr>
                  <a:cxnSpLocks/>
                </p:cNvCxnSpPr>
                <p:nvPr/>
              </p:nvCxnSpPr>
              <p:spPr>
                <a:xfrm flipV="1">
                  <a:off x="7017737" y="4893404"/>
                  <a:ext cx="505345" cy="668848"/>
                </a:xfrm>
                <a:prstGeom prst="straightConnector1">
                  <a:avLst/>
                </a:prstGeom>
                <a:ln>
                  <a:solidFill>
                    <a:srgbClr val="0043B2"/>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2A612DA8-D1E1-4D48-A394-1B374883A808}"/>
                    </a:ext>
                  </a:extLst>
                </p:cNvPr>
                <p:cNvSpPr/>
                <p:nvPr/>
              </p:nvSpPr>
              <p:spPr>
                <a:xfrm>
                  <a:off x="7375929" y="4464612"/>
                  <a:ext cx="294396" cy="286298"/>
                </a:xfrm>
                <a:prstGeom prst="rect">
                  <a:avLst/>
                </a:prstGeom>
              </p:spPr>
              <p:txBody>
                <a:bodyPr wrap="none">
                  <a:spAutoFit/>
                </a:bodyPr>
                <a:lstStyle/>
                <a:p>
                  <a:r>
                    <a:rPr kumimoji="1" lang="en-US" altLang="ko-KR" sz="1200" dirty="0">
                      <a:solidFill>
                        <a:srgbClr val="1429A0"/>
                      </a:solidFill>
                      <a:latin typeface="SamsungOne-600" panose="020B0703030303020204"/>
                      <a:ea typeface="SamsungOne-600C" panose="020B0706030303020204" pitchFamily="34" charset="0"/>
                      <a:cs typeface="Arial" panose="020B0604020202020204" pitchFamily="34" charset="0"/>
                    </a:rPr>
                    <a:t>A</a:t>
                  </a:r>
                  <a:endParaRPr lang="ko-KR" altLang="en-US" sz="1200" dirty="0">
                    <a:ea typeface="SamsungOneKorean 400" panose="020B0503030303020204" pitchFamily="50" charset="-127"/>
                  </a:endParaRPr>
                </a:p>
              </p:txBody>
            </p:sp>
          </p:grpSp>
          <p:pic>
            <p:nvPicPr>
              <p:cNvPr id="67" name="그림 66">
                <a:extLst>
                  <a:ext uri="{FF2B5EF4-FFF2-40B4-BE49-F238E27FC236}">
                    <a16:creationId xmlns:a16="http://schemas.microsoft.com/office/drawing/2014/main" id="{F37BDD0E-7A63-4E31-AC99-FDEA6831E1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89336" y="4394936"/>
                <a:ext cx="361446" cy="420550"/>
              </a:xfrm>
              <a:prstGeom prst="rect">
                <a:avLst/>
              </a:prstGeom>
            </p:spPr>
          </p:pic>
        </p:grpSp>
        <p:grpSp>
          <p:nvGrpSpPr>
            <p:cNvPr id="6" name="그룹 5">
              <a:extLst>
                <a:ext uri="{FF2B5EF4-FFF2-40B4-BE49-F238E27FC236}">
                  <a16:creationId xmlns:a16="http://schemas.microsoft.com/office/drawing/2014/main" id="{903CCCC1-767F-4FB4-95AD-BDC0E2D3DFCF}"/>
                </a:ext>
              </a:extLst>
            </p:cNvPr>
            <p:cNvGrpSpPr/>
            <p:nvPr/>
          </p:nvGrpSpPr>
          <p:grpSpPr>
            <a:xfrm>
              <a:off x="2733808" y="3985754"/>
              <a:ext cx="2917087" cy="2363607"/>
              <a:chOff x="2733808" y="3985754"/>
              <a:chExt cx="2917087" cy="2363607"/>
            </a:xfrm>
          </p:grpSpPr>
          <p:sp>
            <p:nvSpPr>
              <p:cNvPr id="48" name="모서리가 둥근 직사각형 93">
                <a:extLst>
                  <a:ext uri="{FF2B5EF4-FFF2-40B4-BE49-F238E27FC236}">
                    <a16:creationId xmlns:a16="http://schemas.microsoft.com/office/drawing/2014/main" id="{186C7EA3-165C-47CC-8657-B03CFE4D1037}"/>
                  </a:ext>
                </a:extLst>
              </p:cNvPr>
              <p:cNvSpPr/>
              <p:nvPr/>
            </p:nvSpPr>
            <p:spPr>
              <a:xfrm>
                <a:off x="2733808" y="4136742"/>
                <a:ext cx="2917087" cy="2212619"/>
              </a:xfrm>
              <a:prstGeom prst="roundRect">
                <a:avLst>
                  <a:gd name="adj" fmla="val 10120"/>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49" name="그림 48">
                <a:extLst>
                  <a:ext uri="{FF2B5EF4-FFF2-40B4-BE49-F238E27FC236}">
                    <a16:creationId xmlns:a16="http://schemas.microsoft.com/office/drawing/2014/main" id="{6DA6F7B7-3DB0-479C-AA9E-0C1ADF1F95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1996" y="4940078"/>
                <a:ext cx="298384" cy="302974"/>
              </a:xfrm>
              <a:prstGeom prst="rect">
                <a:avLst/>
              </a:prstGeom>
            </p:spPr>
          </p:pic>
          <p:grpSp>
            <p:nvGrpSpPr>
              <p:cNvPr id="50" name="그룹 49">
                <a:extLst>
                  <a:ext uri="{FF2B5EF4-FFF2-40B4-BE49-F238E27FC236}">
                    <a16:creationId xmlns:a16="http://schemas.microsoft.com/office/drawing/2014/main" id="{C629D2E8-D4D9-4C0E-8A2E-9F0392C5FD32}"/>
                  </a:ext>
                </a:extLst>
              </p:cNvPr>
              <p:cNvGrpSpPr/>
              <p:nvPr/>
            </p:nvGrpSpPr>
            <p:grpSpPr>
              <a:xfrm>
                <a:off x="4863238" y="4958754"/>
                <a:ext cx="621048" cy="302975"/>
                <a:chOff x="3554344" y="4175624"/>
                <a:chExt cx="890964" cy="434652"/>
              </a:xfrm>
            </p:grpSpPr>
            <p:pic>
              <p:nvPicPr>
                <p:cNvPr id="64" name="그림 63">
                  <a:extLst>
                    <a:ext uri="{FF2B5EF4-FFF2-40B4-BE49-F238E27FC236}">
                      <a16:creationId xmlns:a16="http://schemas.microsoft.com/office/drawing/2014/main" id="{7FAD63E4-1388-412C-8EFE-B88425C087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7242" y="4175624"/>
                  <a:ext cx="428066" cy="434652"/>
                </a:xfrm>
                <a:prstGeom prst="rect">
                  <a:avLst/>
                </a:prstGeom>
              </p:spPr>
            </p:pic>
            <p:pic>
              <p:nvPicPr>
                <p:cNvPr id="65" name="그림 64">
                  <a:extLst>
                    <a:ext uri="{FF2B5EF4-FFF2-40B4-BE49-F238E27FC236}">
                      <a16:creationId xmlns:a16="http://schemas.microsoft.com/office/drawing/2014/main" id="{A7A8C761-F8B9-4247-BEE2-80690134D5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4344" y="4175624"/>
                  <a:ext cx="428066" cy="434652"/>
                </a:xfrm>
                <a:prstGeom prst="rect">
                  <a:avLst/>
                </a:prstGeom>
              </p:spPr>
            </p:pic>
          </p:grpSp>
          <p:sp>
            <p:nvSpPr>
              <p:cNvPr id="51" name="직사각형 50">
                <a:extLst>
                  <a:ext uri="{FF2B5EF4-FFF2-40B4-BE49-F238E27FC236}">
                    <a16:creationId xmlns:a16="http://schemas.microsoft.com/office/drawing/2014/main" id="{95DE6EFE-F6AD-409D-9947-BEC343CC804A}"/>
                  </a:ext>
                </a:extLst>
              </p:cNvPr>
              <p:cNvSpPr/>
              <p:nvPr/>
            </p:nvSpPr>
            <p:spPr>
              <a:xfrm>
                <a:off x="3675221" y="3985754"/>
                <a:ext cx="1034257" cy="246221"/>
              </a:xfrm>
              <a:prstGeom prst="rect">
                <a:avLst/>
              </a:prstGeom>
              <a:solidFill>
                <a:schemeClr val="bg1"/>
              </a:solidFill>
            </p:spPr>
            <p:txBody>
              <a:bodyPr wrap="none">
                <a:spAutoFit/>
              </a:bodyPr>
              <a:lstStyle/>
              <a:p>
                <a:pPr fontAlgn="base">
                  <a:spcBef>
                    <a:spcPct val="0"/>
                  </a:spcBef>
                  <a:spcAft>
                    <a:spcPct val="0"/>
                  </a:spcAft>
                  <a:defRPr/>
                </a:pPr>
                <a:r>
                  <a:rPr kumimoji="1" lang="en-US" altLang="ko-KR" sz="1000" dirty="0">
                    <a:solidFill>
                      <a:srgbClr val="0043B2"/>
                    </a:solidFill>
                    <a:latin typeface="SamsungOne 700" panose="020B0803030303020204" pitchFamily="34" charset="0"/>
                    <a:ea typeface="SamsungOne 700" panose="020B0803030303020204" pitchFamily="34" charset="0"/>
                    <a:cs typeface="Arial" panose="020B0604020202020204" pitchFamily="34" charset="0"/>
                  </a:rPr>
                  <a:t>LỌC CỘNG TÁC</a:t>
                </a:r>
                <a:endParaRPr kumimoji="1" lang="ko-KR" altLang="en-US" sz="1000" dirty="0">
                  <a:solidFill>
                    <a:srgbClr val="0043B2"/>
                  </a:solidFill>
                  <a:latin typeface="SamsungOne 700" panose="020B0803030303020204" pitchFamily="34" charset="0"/>
                  <a:ea typeface="굴림" charset="-127"/>
                  <a:cs typeface="Arial" panose="020B0604020202020204" pitchFamily="34" charset="0"/>
                </a:endParaRPr>
              </a:p>
            </p:txBody>
          </p:sp>
          <p:sp>
            <p:nvSpPr>
              <p:cNvPr id="53" name="직사각형 52">
                <a:extLst>
                  <a:ext uri="{FF2B5EF4-FFF2-40B4-BE49-F238E27FC236}">
                    <a16:creationId xmlns:a16="http://schemas.microsoft.com/office/drawing/2014/main" id="{E9C37591-0414-4342-82F7-C4DFE0A3FF95}"/>
                  </a:ext>
                </a:extLst>
              </p:cNvPr>
              <p:cNvSpPr/>
              <p:nvPr/>
            </p:nvSpPr>
            <p:spPr>
              <a:xfrm>
                <a:off x="2753627" y="5976441"/>
                <a:ext cx="2877447" cy="246221"/>
              </a:xfrm>
              <a:prstGeom prst="rect">
                <a:avLst/>
              </a:prstGeom>
            </p:spPr>
            <p:txBody>
              <a:bodyPr wrap="square">
                <a:spAutoFit/>
              </a:bodyPr>
              <a:lstStyle/>
              <a:p>
                <a:pPr algn="ctr" fontAlgn="base">
                  <a:spcBef>
                    <a:spcPct val="0"/>
                  </a:spcBef>
                  <a:spcAft>
                    <a:spcPct val="0"/>
                  </a:spcAft>
                  <a:defRPr/>
                </a:pPr>
                <a:r>
                  <a:rPr kumimoji="1" lang="vi-VN" altLang="ko-KR" sz="1000" dirty="0">
                    <a:solidFill>
                      <a:srgbClr val="0043B2"/>
                    </a:solidFill>
                    <a:latin typeface="SamsungOne-600" panose="020B0703030303020204"/>
                    <a:ea typeface="SamsungOne-600C" panose="020B0706030303020204" pitchFamily="34" charset="0"/>
                    <a:cs typeface="Arial" panose="020B0604020202020204" pitchFamily="34" charset="0"/>
                  </a:rPr>
                  <a:t>Các bài báo được đọc bởi A</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sym typeface="Wingdings" panose="05000000000000000000" pitchFamily="2" charset="2"/>
                  </a:rPr>
                  <a:t></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được</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đề</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xuất</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a:t>
                </a:r>
                <a:r>
                  <a:rPr kumimoji="1" lang="en-US" altLang="ko-KR" sz="1000" dirty="0" err="1">
                    <a:solidFill>
                      <a:srgbClr val="0043B2"/>
                    </a:solidFill>
                    <a:latin typeface="SamsungOne-600" panose="020B0703030303020204"/>
                    <a:ea typeface="SamsungOne-600C" panose="020B0706030303020204" pitchFamily="34" charset="0"/>
                    <a:cs typeface="Arial" panose="020B0604020202020204" pitchFamily="34" charset="0"/>
                  </a:rPr>
                  <a:t>cho</a:t>
                </a: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 B</a:t>
                </a:r>
                <a:endParaRPr kumimoji="1" lang="ko-KR" altLang="en-US" sz="1000" dirty="0">
                  <a:solidFill>
                    <a:srgbClr val="0043B2"/>
                  </a:solidFill>
                  <a:latin typeface="SamsungOne-600" panose="020B0703030303020204"/>
                  <a:ea typeface="SamsungOneKorean 400" panose="020B0503030303020204" pitchFamily="50" charset="-127"/>
                  <a:cs typeface="Arial" panose="020B0604020202020204" pitchFamily="34" charset="0"/>
                </a:endParaRPr>
              </a:p>
            </p:txBody>
          </p:sp>
          <p:sp>
            <p:nvSpPr>
              <p:cNvPr id="52" name="직사각형 51">
                <a:extLst>
                  <a:ext uri="{FF2B5EF4-FFF2-40B4-BE49-F238E27FC236}">
                    <a16:creationId xmlns:a16="http://schemas.microsoft.com/office/drawing/2014/main" id="{8DC21D69-20EF-412C-AF9E-CC87942FC1DC}"/>
                  </a:ext>
                </a:extLst>
              </p:cNvPr>
              <p:cNvSpPr/>
              <p:nvPr/>
            </p:nvSpPr>
            <p:spPr>
              <a:xfrm>
                <a:off x="3454917" y="4958680"/>
                <a:ext cx="1361271" cy="246221"/>
              </a:xfrm>
              <a:prstGeom prst="rect">
                <a:avLst/>
              </a:prstGeom>
            </p:spPr>
            <p:txBody>
              <a:bodyPr wrap="none">
                <a:spAutoFit/>
              </a:bodyPr>
              <a:lstStyle/>
              <a:p>
                <a:pPr algn="ctr" fontAlgn="base">
                  <a:spcBef>
                    <a:spcPct val="0"/>
                  </a:spcBef>
                  <a:spcAft>
                    <a:spcPct val="0"/>
                  </a:spcAft>
                  <a:defRPr/>
                </a:pPr>
                <a:r>
                  <a:rPr kumimoji="1" lang="en-US" altLang="ko-KR" sz="1000" dirty="0">
                    <a:solidFill>
                      <a:srgbClr val="0043B2"/>
                    </a:solidFill>
                    <a:latin typeface="SamsungOne-600" panose="020B0703030303020204"/>
                    <a:ea typeface="SamsungOne-600C" panose="020B0706030303020204" pitchFamily="34" charset="0"/>
                    <a:cs typeface="Arial" panose="020B0604020202020204" pitchFamily="34" charset="0"/>
                  </a:rPr>
                  <a:t>N</a:t>
                </a:r>
                <a:r>
                  <a:rPr kumimoji="1" lang="vi-VN" altLang="ko-KR" sz="1000" dirty="0">
                    <a:solidFill>
                      <a:srgbClr val="0043B2"/>
                    </a:solidFill>
                    <a:latin typeface="SamsungOne-600" panose="020B0703030303020204"/>
                    <a:ea typeface="SamsungOne-600C" panose="020B0706030303020204" pitchFamily="34" charset="0"/>
                    <a:cs typeface="Arial" panose="020B0604020202020204" pitchFamily="34" charset="0"/>
                  </a:rPr>
                  <a:t>gười dùng tương tự</a:t>
                </a:r>
                <a:endParaRPr kumimoji="1" lang="ko-KR" altLang="en-US" sz="1000" dirty="0">
                  <a:solidFill>
                    <a:srgbClr val="0043B2"/>
                  </a:solidFill>
                  <a:latin typeface="SamsungOne-600" panose="020B0703030303020204"/>
                  <a:ea typeface="굴림" charset="-127"/>
                  <a:cs typeface="Arial" panose="020B0604020202020204" pitchFamily="34" charset="0"/>
                </a:endParaRPr>
              </a:p>
            </p:txBody>
          </p:sp>
          <p:cxnSp>
            <p:nvCxnSpPr>
              <p:cNvPr id="54" name="직선 화살표 연결선 53">
                <a:extLst>
                  <a:ext uri="{FF2B5EF4-FFF2-40B4-BE49-F238E27FC236}">
                    <a16:creationId xmlns:a16="http://schemas.microsoft.com/office/drawing/2014/main" id="{67B7E8F7-4499-4F34-AFA5-9F88280C691B}"/>
                  </a:ext>
                </a:extLst>
              </p:cNvPr>
              <p:cNvCxnSpPr>
                <a:cxnSpLocks/>
              </p:cNvCxnSpPr>
              <p:nvPr/>
            </p:nvCxnSpPr>
            <p:spPr>
              <a:xfrm>
                <a:off x="4462102" y="4569315"/>
                <a:ext cx="372772" cy="339051"/>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B1A7340-B5FB-4ED4-8E79-456D26DFFA93}"/>
                  </a:ext>
                </a:extLst>
              </p:cNvPr>
              <p:cNvCxnSpPr>
                <a:cxnSpLocks/>
              </p:cNvCxnSpPr>
              <p:nvPr/>
            </p:nvCxnSpPr>
            <p:spPr>
              <a:xfrm>
                <a:off x="3531439" y="5249012"/>
                <a:ext cx="393271" cy="339411"/>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C0ED2FA1-4CB9-42C0-943D-87ED7B0F7BCE}"/>
                  </a:ext>
                </a:extLst>
              </p:cNvPr>
              <p:cNvCxnSpPr>
                <a:cxnSpLocks/>
              </p:cNvCxnSpPr>
              <p:nvPr/>
            </p:nvCxnSpPr>
            <p:spPr>
              <a:xfrm flipV="1">
                <a:off x="4462102" y="5305099"/>
                <a:ext cx="372772" cy="283325"/>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553B0D5B-6B52-4CF1-9902-12638C671217}"/>
                  </a:ext>
                </a:extLst>
              </p:cNvPr>
              <p:cNvCxnSpPr>
                <a:cxnSpLocks/>
              </p:cNvCxnSpPr>
              <p:nvPr/>
            </p:nvCxnSpPr>
            <p:spPr>
              <a:xfrm flipH="1">
                <a:off x="3482160" y="4637578"/>
                <a:ext cx="383220" cy="284661"/>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4790FCF2-89BF-46C3-AC7D-0A92CF06FF34}"/>
                  </a:ext>
                </a:extLst>
              </p:cNvPr>
              <p:cNvCxnSpPr>
                <a:cxnSpLocks/>
              </p:cNvCxnSpPr>
              <p:nvPr/>
            </p:nvCxnSpPr>
            <p:spPr>
              <a:xfrm>
                <a:off x="4206920" y="4811194"/>
                <a:ext cx="0" cy="534033"/>
              </a:xfrm>
              <a:prstGeom prst="straightConnector1">
                <a:avLst/>
              </a:prstGeom>
              <a:ln w="28575">
                <a:solidFill>
                  <a:srgbClr val="0043B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직사각형 58">
                <a:extLst>
                  <a:ext uri="{FF2B5EF4-FFF2-40B4-BE49-F238E27FC236}">
                    <a16:creationId xmlns:a16="http://schemas.microsoft.com/office/drawing/2014/main" id="{42B8BDBA-0CA7-41FA-8283-72D2D72EFFCB}"/>
                  </a:ext>
                </a:extLst>
              </p:cNvPr>
              <p:cNvSpPr/>
              <p:nvPr/>
            </p:nvSpPr>
            <p:spPr>
              <a:xfrm>
                <a:off x="3828161" y="4332173"/>
                <a:ext cx="285656" cy="276999"/>
              </a:xfrm>
              <a:prstGeom prst="rect">
                <a:avLst/>
              </a:prstGeom>
            </p:spPr>
            <p:txBody>
              <a:bodyPr wrap="none">
                <a:spAutoFit/>
              </a:bodyPr>
              <a:lstStyle/>
              <a:p>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A</a:t>
                </a:r>
                <a:endParaRPr lang="ko-KR" altLang="en-US" sz="1200" dirty="0">
                  <a:solidFill>
                    <a:srgbClr val="0043B2"/>
                  </a:solidFill>
                  <a:ea typeface="SamsungOneKorean 400" panose="020B0503030303020204" pitchFamily="50" charset="-127"/>
                </a:endParaRPr>
              </a:p>
            </p:txBody>
          </p:sp>
          <p:sp>
            <p:nvSpPr>
              <p:cNvPr id="60" name="직사각형 59">
                <a:extLst>
                  <a:ext uri="{FF2B5EF4-FFF2-40B4-BE49-F238E27FC236}">
                    <a16:creationId xmlns:a16="http://schemas.microsoft.com/office/drawing/2014/main" id="{89E0758F-F06F-421B-B483-5C6B23D8D5BB}"/>
                  </a:ext>
                </a:extLst>
              </p:cNvPr>
              <p:cNvSpPr/>
              <p:nvPr/>
            </p:nvSpPr>
            <p:spPr>
              <a:xfrm>
                <a:off x="3816244" y="5532183"/>
                <a:ext cx="282450" cy="276999"/>
              </a:xfrm>
              <a:prstGeom prst="rect">
                <a:avLst/>
              </a:prstGeom>
            </p:spPr>
            <p:txBody>
              <a:bodyPr wrap="none">
                <a:spAutoFit/>
              </a:bodyPr>
              <a:lstStyle/>
              <a:p>
                <a:r>
                  <a:rPr kumimoji="1" lang="en-US" altLang="ko-KR" sz="1200" dirty="0">
                    <a:solidFill>
                      <a:srgbClr val="0043B2"/>
                    </a:solidFill>
                    <a:latin typeface="SamsungOne-600" panose="020B0703030303020204"/>
                    <a:ea typeface="SamsungOne-600C" panose="020B0706030303020204" pitchFamily="34" charset="0"/>
                    <a:cs typeface="Arial" panose="020B0604020202020204" pitchFamily="34" charset="0"/>
                  </a:rPr>
                  <a:t>B</a:t>
                </a:r>
                <a:endParaRPr lang="ko-KR" altLang="en-US" sz="1200" dirty="0">
                  <a:solidFill>
                    <a:srgbClr val="0043B2"/>
                  </a:solidFill>
                  <a:ea typeface="SamsungOneKorean 400" panose="020B0503030303020204" pitchFamily="50" charset="-127"/>
                </a:endParaRPr>
              </a:p>
            </p:txBody>
          </p:sp>
          <p:grpSp>
            <p:nvGrpSpPr>
              <p:cNvPr id="61" name="그룹 60">
                <a:extLst>
                  <a:ext uri="{FF2B5EF4-FFF2-40B4-BE49-F238E27FC236}">
                    <a16:creationId xmlns:a16="http://schemas.microsoft.com/office/drawing/2014/main" id="{F489E15E-3085-4D2F-9744-B63F45CD88AD}"/>
                  </a:ext>
                </a:extLst>
              </p:cNvPr>
              <p:cNvGrpSpPr/>
              <p:nvPr/>
            </p:nvGrpSpPr>
            <p:grpSpPr>
              <a:xfrm>
                <a:off x="4029348" y="4265999"/>
                <a:ext cx="352921" cy="1602850"/>
                <a:chOff x="6746322" y="3777467"/>
                <a:chExt cx="363719" cy="1651890"/>
              </a:xfrm>
            </p:grpSpPr>
            <p:pic>
              <p:nvPicPr>
                <p:cNvPr id="62" name="그림 61">
                  <a:extLst>
                    <a:ext uri="{FF2B5EF4-FFF2-40B4-BE49-F238E27FC236}">
                      <a16:creationId xmlns:a16="http://schemas.microsoft.com/office/drawing/2014/main" id="{1589A2D6-16EA-4364-9318-02C18D1428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6322" y="3777467"/>
                  <a:ext cx="363719" cy="420550"/>
                </a:xfrm>
                <a:prstGeom prst="rect">
                  <a:avLst/>
                </a:prstGeom>
              </p:spPr>
            </p:pic>
            <p:pic>
              <p:nvPicPr>
                <p:cNvPr id="63" name="그림 62">
                  <a:extLst>
                    <a:ext uri="{FF2B5EF4-FFF2-40B4-BE49-F238E27FC236}">
                      <a16:creationId xmlns:a16="http://schemas.microsoft.com/office/drawing/2014/main" id="{4EA72ECD-8756-40BF-9AB5-AEBF554E27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48595" y="5008807"/>
                  <a:ext cx="361446" cy="420550"/>
                </a:xfrm>
                <a:prstGeom prst="rect">
                  <a:avLst/>
                </a:prstGeom>
              </p:spPr>
            </p:pic>
          </p:grpSp>
        </p:grpSp>
      </p:grpSp>
    </p:spTree>
    <p:extLst>
      <p:ext uri="{BB962C8B-B14F-4D97-AF65-F5344CB8AC3E}">
        <p14:creationId xmlns:p14="http://schemas.microsoft.com/office/powerpoint/2010/main" val="17365456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Thành</a:t>
            </a:r>
            <a:r>
              <a:rPr lang="en-US" altLang="ko-KR" dirty="0">
                <a:ea typeface="SamsungOneKorean 400" panose="020B0503030303020204" pitchFamily="50" charset="-127"/>
              </a:rPr>
              <a:t> </a:t>
            </a:r>
            <a:r>
              <a:rPr lang="en-US" altLang="ko-KR" dirty="0" err="1">
                <a:ea typeface="SamsungOneKorean 400" panose="020B0503030303020204" pitchFamily="50" charset="-127"/>
              </a:rPr>
              <a:t>phần</a:t>
            </a:r>
            <a:r>
              <a:rPr lang="en-US" altLang="ko-KR" dirty="0">
                <a:ea typeface="SamsungOneKorean 400" panose="020B0503030303020204" pitchFamily="50" charset="-127"/>
              </a:rPr>
              <a:t> HDFS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p:txBody>
          <a:bodyPr/>
          <a:lstStyle/>
          <a:p>
            <a:r>
              <a:rPr lang="en-US" altLang="ko-KR" dirty="0" err="1"/>
              <a:t>Trình</a:t>
            </a:r>
            <a:r>
              <a:rPr lang="en-US" altLang="ko-KR" dirty="0"/>
              <a:t> </a:t>
            </a:r>
            <a:r>
              <a:rPr lang="en-US" altLang="ko-KR" dirty="0" err="1"/>
              <a:t>nền</a:t>
            </a:r>
            <a:r>
              <a:rPr lang="en-US" altLang="ko-KR" dirty="0"/>
              <a:t> Master / Slave</a:t>
            </a:r>
          </a:p>
          <a:p>
            <a:pPr lvl="1"/>
            <a:r>
              <a:rPr lang="en-US" altLang="ko-KR" dirty="0" err="1"/>
              <a:t>Trình</a:t>
            </a:r>
            <a:r>
              <a:rPr lang="en-US" altLang="ko-KR" dirty="0"/>
              <a:t> </a:t>
            </a:r>
            <a:r>
              <a:rPr lang="en-US" altLang="ko-KR" dirty="0" err="1"/>
              <a:t>nền</a:t>
            </a:r>
            <a:r>
              <a:rPr lang="vi-VN" altLang="ko-KR" dirty="0"/>
              <a:t> là các quy trình tồn tại lâu dài thường được kích hoạt khi bật máy chủ</a:t>
            </a:r>
            <a:endParaRPr lang="en-US" altLang="ko-KR" dirty="0"/>
          </a:p>
          <a:p>
            <a:r>
              <a:rPr lang="en-US" altLang="ko-KR" dirty="0"/>
              <a:t>Name Node</a:t>
            </a:r>
          </a:p>
          <a:p>
            <a:pPr lvl="1"/>
            <a:r>
              <a:rPr lang="vi-VN" altLang="ko-KR" dirty="0"/>
              <a:t>Trình nền chủ đang hoạt động</a:t>
            </a:r>
          </a:p>
          <a:p>
            <a:pPr lvl="1"/>
            <a:r>
              <a:rPr lang="vi-VN" altLang="ko-KR" dirty="0"/>
              <a:t>Xác định và duy trì cách các khối dữ liệu được phân phối trên các DataNodes</a:t>
            </a:r>
            <a:endParaRPr lang="en-US" altLang="ko-KR" dirty="0"/>
          </a:p>
          <a:p>
            <a:pPr lvl="1"/>
            <a:r>
              <a:rPr lang="en-US" altLang="ko-KR" dirty="0" err="1"/>
              <a:t>Không</a:t>
            </a:r>
            <a:r>
              <a:rPr lang="en-US" altLang="ko-KR" dirty="0"/>
              <a:t> </a:t>
            </a:r>
            <a:r>
              <a:rPr lang="en-US" altLang="ko-KR" dirty="0" err="1"/>
              <a:t>tham</a:t>
            </a:r>
            <a:r>
              <a:rPr lang="en-US" altLang="ko-KR" dirty="0"/>
              <a:t> </a:t>
            </a:r>
            <a:r>
              <a:rPr lang="en-US" altLang="ko-KR" dirty="0" err="1"/>
              <a:t>gia</a:t>
            </a:r>
            <a:r>
              <a:rPr lang="en-US" altLang="ko-KR" dirty="0"/>
              <a:t> </a:t>
            </a:r>
            <a:r>
              <a:rPr lang="en-US" altLang="ko-KR" dirty="0" err="1"/>
              <a:t>vào</a:t>
            </a:r>
            <a:r>
              <a:rPr lang="en-US" altLang="ko-KR" dirty="0"/>
              <a:t> </a:t>
            </a:r>
            <a:r>
              <a:rPr lang="en-US" altLang="ko-KR" dirty="0" err="1"/>
              <a:t>hoạt</a:t>
            </a:r>
            <a:r>
              <a:rPr lang="en-US" altLang="ko-KR" dirty="0"/>
              <a:t> </a:t>
            </a:r>
            <a:r>
              <a:rPr lang="en-US" altLang="ko-KR" dirty="0" err="1"/>
              <a:t>động</a:t>
            </a:r>
            <a:r>
              <a:rPr lang="en-US" altLang="ko-KR" dirty="0"/>
              <a:t> </a:t>
            </a:r>
            <a:r>
              <a:rPr lang="en-US" altLang="ko-KR" dirty="0" err="1"/>
              <a:t>đọc</a:t>
            </a:r>
            <a:r>
              <a:rPr lang="en-US" altLang="ko-KR" dirty="0"/>
              <a:t>/</a:t>
            </a:r>
            <a:r>
              <a:rPr lang="en-US" altLang="ko-KR" dirty="0" err="1"/>
              <a:t>ghi</a:t>
            </a:r>
            <a:r>
              <a:rPr lang="en-US" altLang="ko-KR" dirty="0"/>
              <a:t> </a:t>
            </a:r>
            <a:r>
              <a:rPr lang="en-US" altLang="ko-KR" dirty="0" err="1"/>
              <a:t>thực</a:t>
            </a:r>
            <a:r>
              <a:rPr lang="en-US" altLang="ko-KR" dirty="0"/>
              <a:t> </a:t>
            </a:r>
            <a:r>
              <a:rPr lang="en-US" altLang="ko-KR" dirty="0" err="1"/>
              <a:t>tế</a:t>
            </a:r>
            <a:endParaRPr lang="en-US" altLang="ko-KR" dirty="0"/>
          </a:p>
          <a:p>
            <a:r>
              <a:rPr lang="en-US" altLang="ko-KR" dirty="0"/>
              <a:t>Secondary / Standby Node</a:t>
            </a:r>
          </a:p>
          <a:p>
            <a:pPr lvl="1"/>
            <a:r>
              <a:rPr lang="en-US" altLang="ko-KR" dirty="0" err="1"/>
              <a:t>Trình</a:t>
            </a:r>
            <a:r>
              <a:rPr lang="en-US" altLang="ko-KR" dirty="0"/>
              <a:t> </a:t>
            </a:r>
            <a:r>
              <a:rPr lang="en-US" altLang="ko-KR" dirty="0" err="1"/>
              <a:t>nền</a:t>
            </a:r>
            <a:r>
              <a:rPr lang="en-US" altLang="ko-KR" dirty="0"/>
              <a:t> </a:t>
            </a:r>
            <a:r>
              <a:rPr lang="en-US" altLang="ko-KR" dirty="0" err="1"/>
              <a:t>chủ</a:t>
            </a:r>
            <a:r>
              <a:rPr lang="en-US" altLang="ko-KR" dirty="0"/>
              <a:t> </a:t>
            </a:r>
            <a:r>
              <a:rPr lang="en-US" altLang="ko-KR" dirty="0" err="1"/>
              <a:t>thụ</a:t>
            </a:r>
            <a:r>
              <a:rPr lang="en-US" altLang="ko-KR" dirty="0"/>
              <a:t> </a:t>
            </a:r>
            <a:r>
              <a:rPr lang="en-US" altLang="ko-KR" dirty="0" err="1"/>
              <a:t>động</a:t>
            </a:r>
            <a:endParaRPr lang="en-US" altLang="ko-KR" dirty="0"/>
          </a:p>
          <a:p>
            <a:pPr lvl="1"/>
            <a:r>
              <a:rPr lang="vi-VN" altLang="ko-KR" dirty="0"/>
              <a:t>Chịu trách nhiệm duy trì độ bền, </a:t>
            </a:r>
            <a:endParaRPr lang="en-US" altLang="ko-KR" dirty="0"/>
          </a:p>
          <a:p>
            <a:pPr marL="177800" lvl="1" indent="0">
              <a:buNone/>
            </a:pPr>
            <a:r>
              <a:rPr lang="en-US" altLang="ko-KR" dirty="0"/>
              <a:t>     </a:t>
            </a:r>
            <a:r>
              <a:rPr lang="vi-VN" altLang="ko-KR" dirty="0"/>
              <a:t>siêu dữ liệu mà Name Node lưu trữ trong bộ nhớ</a:t>
            </a:r>
            <a:endParaRPr lang="en-US" altLang="ko-KR" dirty="0"/>
          </a:p>
          <a:p>
            <a:r>
              <a:rPr lang="en-US" altLang="ko-KR" dirty="0" err="1"/>
              <a:t>DataNode</a:t>
            </a:r>
            <a:endParaRPr lang="en-US" altLang="ko-KR" dirty="0"/>
          </a:p>
          <a:p>
            <a:pPr lvl="1"/>
            <a:r>
              <a:rPr lang="en-US" altLang="ko-KR" dirty="0" err="1"/>
              <a:t>Đọc</a:t>
            </a:r>
            <a:r>
              <a:rPr lang="en-US" altLang="ko-KR" dirty="0"/>
              <a:t> </a:t>
            </a:r>
            <a:r>
              <a:rPr lang="en-US" altLang="ko-KR" dirty="0" err="1"/>
              <a:t>và</a:t>
            </a:r>
            <a:r>
              <a:rPr lang="en-US" altLang="ko-KR" dirty="0"/>
              <a:t> </a:t>
            </a:r>
            <a:r>
              <a:rPr lang="en-US" altLang="ko-KR" dirty="0" err="1"/>
              <a:t>ghi</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trên</a:t>
            </a:r>
            <a:r>
              <a:rPr lang="en-US" altLang="ko-KR" dirty="0"/>
              <a:t> </a:t>
            </a:r>
            <a:r>
              <a:rPr lang="en-US" altLang="ko-KR" dirty="0" err="1"/>
              <a:t>các</a:t>
            </a:r>
            <a:r>
              <a:rPr lang="en-US" altLang="ko-KR" dirty="0"/>
              <a:t> </a:t>
            </a:r>
            <a:r>
              <a:rPr lang="en-US" altLang="ko-KR" dirty="0" err="1"/>
              <a:t>DataNode</a:t>
            </a:r>
            <a:r>
              <a:rPr lang="en-US" altLang="ko-KR" dirty="0"/>
              <a:t> </a:t>
            </a:r>
            <a:r>
              <a:rPr lang="en-US" altLang="ko-KR" dirty="0" err="1"/>
              <a:t>khác</a:t>
            </a:r>
            <a:endParaRPr lang="ko-KR" altLang="en-US" dirty="0"/>
          </a:p>
        </p:txBody>
      </p:sp>
      <p:grpSp>
        <p:nvGrpSpPr>
          <p:cNvPr id="31" name="Group 30">
            <a:extLst>
              <a:ext uri="{FF2B5EF4-FFF2-40B4-BE49-F238E27FC236}">
                <a16:creationId xmlns:a16="http://schemas.microsoft.com/office/drawing/2014/main" id="{D4A542F7-D966-4D41-8F8C-06182B7362C8}"/>
              </a:ext>
            </a:extLst>
          </p:cNvPr>
          <p:cNvGrpSpPr/>
          <p:nvPr/>
        </p:nvGrpSpPr>
        <p:grpSpPr>
          <a:xfrm>
            <a:off x="6289223" y="3973130"/>
            <a:ext cx="3082832" cy="2153906"/>
            <a:chOff x="6289223" y="3973130"/>
            <a:chExt cx="3082832" cy="2153906"/>
          </a:xfrm>
        </p:grpSpPr>
        <p:grpSp>
          <p:nvGrpSpPr>
            <p:cNvPr id="6" name="Group 5">
              <a:extLst>
                <a:ext uri="{FF2B5EF4-FFF2-40B4-BE49-F238E27FC236}">
                  <a16:creationId xmlns:a16="http://schemas.microsoft.com/office/drawing/2014/main" id="{F8225EC4-8E4D-7F41-98E8-EDA912887AFC}"/>
                </a:ext>
              </a:extLst>
            </p:cNvPr>
            <p:cNvGrpSpPr/>
            <p:nvPr/>
          </p:nvGrpSpPr>
          <p:grpSpPr>
            <a:xfrm>
              <a:off x="6289223" y="3973130"/>
              <a:ext cx="3082832" cy="2153906"/>
              <a:chOff x="5535460" y="4321034"/>
              <a:chExt cx="2377099" cy="1657840"/>
            </a:xfrm>
          </p:grpSpPr>
          <p:sp>
            <p:nvSpPr>
              <p:cNvPr id="9" name="모서리가 둥근 직사각형 12">
                <a:extLst>
                  <a:ext uri="{FF2B5EF4-FFF2-40B4-BE49-F238E27FC236}">
                    <a16:creationId xmlns:a16="http://schemas.microsoft.com/office/drawing/2014/main" id="{41980DCB-5246-4DFB-89BF-F628A8D47F44}"/>
                  </a:ext>
                </a:extLst>
              </p:cNvPr>
              <p:cNvSpPr/>
              <p:nvPr/>
            </p:nvSpPr>
            <p:spPr>
              <a:xfrm>
                <a:off x="5928411" y="4321034"/>
                <a:ext cx="810763" cy="246270"/>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bg1"/>
                    </a:solidFill>
                    <a:latin typeface="SamsungOne 400" panose="020B0503030303020204" pitchFamily="34" charset="0"/>
                    <a:ea typeface="SamsungOne-700" panose="020B0803030303020204" pitchFamily="34" charset="0"/>
                  </a:rPr>
                  <a:t>HDFS</a:t>
                </a:r>
                <a:endParaRPr lang="ko-KR" altLang="en-US" sz="1100" dirty="0">
                  <a:solidFill>
                    <a:schemeClr val="bg1"/>
                  </a:solidFill>
                  <a:latin typeface="SamsungOne 400" panose="020B0503030303020204" pitchFamily="34" charset="0"/>
                  <a:ea typeface="SamsungOne-700" panose="020B0803030303020204" pitchFamily="34" charset="0"/>
                </a:endParaRPr>
              </a:p>
            </p:txBody>
          </p:sp>
          <p:grpSp>
            <p:nvGrpSpPr>
              <p:cNvPr id="10" name="그룹 9">
                <a:extLst>
                  <a:ext uri="{FF2B5EF4-FFF2-40B4-BE49-F238E27FC236}">
                    <a16:creationId xmlns:a16="http://schemas.microsoft.com/office/drawing/2014/main" id="{CEA5CAC4-AAB2-4968-A047-75A8936B5C31}"/>
                  </a:ext>
                </a:extLst>
              </p:cNvPr>
              <p:cNvGrpSpPr/>
              <p:nvPr/>
            </p:nvGrpSpPr>
            <p:grpSpPr>
              <a:xfrm>
                <a:off x="5535460" y="4761669"/>
                <a:ext cx="1596665" cy="1217205"/>
                <a:chOff x="6189032" y="4980473"/>
                <a:chExt cx="1122653" cy="1217205"/>
              </a:xfrm>
            </p:grpSpPr>
            <p:sp>
              <p:nvSpPr>
                <p:cNvPr id="25" name="모서리가 둥근 직사각형 11">
                  <a:extLst>
                    <a:ext uri="{FF2B5EF4-FFF2-40B4-BE49-F238E27FC236}">
                      <a16:creationId xmlns:a16="http://schemas.microsoft.com/office/drawing/2014/main" id="{D27EC55D-5516-41B6-ACD4-9C5101BC1B26}"/>
                    </a:ext>
                  </a:extLst>
                </p:cNvPr>
                <p:cNvSpPr/>
                <p:nvPr/>
              </p:nvSpPr>
              <p:spPr>
                <a:xfrm>
                  <a:off x="6189032" y="4980473"/>
                  <a:ext cx="1122653" cy="1217205"/>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6" name="모서리가 둥근 직사각형 13">
                  <a:extLst>
                    <a:ext uri="{FF2B5EF4-FFF2-40B4-BE49-F238E27FC236}">
                      <a16:creationId xmlns:a16="http://schemas.microsoft.com/office/drawing/2014/main" id="{F97CF5F9-DAA8-452E-8F26-CBC23DBA4165}"/>
                    </a:ext>
                  </a:extLst>
                </p:cNvPr>
                <p:cNvSpPr/>
                <p:nvPr/>
              </p:nvSpPr>
              <p:spPr>
                <a:xfrm>
                  <a:off x="6269312" y="5075645"/>
                  <a:ext cx="962092" cy="24165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 400" panose="020B0503030303020204" pitchFamily="34" charset="0"/>
                      <a:ea typeface="SamsungOne 400" panose="020B0503030303020204" pitchFamily="34" charset="0"/>
                    </a:rPr>
                    <a:t>NAMENODE</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27" name="모서리가 둥근 직사각형 15">
                  <a:extLst>
                    <a:ext uri="{FF2B5EF4-FFF2-40B4-BE49-F238E27FC236}">
                      <a16:creationId xmlns:a16="http://schemas.microsoft.com/office/drawing/2014/main" id="{75DCDAFE-1ACE-4EDB-97F8-ED388FBEAE23}"/>
                    </a:ext>
                  </a:extLst>
                </p:cNvPr>
                <p:cNvSpPr/>
                <p:nvPr/>
              </p:nvSpPr>
              <p:spPr>
                <a:xfrm>
                  <a:off x="6269312" y="5384669"/>
                  <a:ext cx="962092" cy="411535"/>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 400" panose="020B0503030303020204" pitchFamily="34" charset="0"/>
                      <a:ea typeface="SamsungOne 400" panose="020B0503030303020204" pitchFamily="34" charset="0"/>
                    </a:rPr>
                    <a:t>SECONDARY</a:t>
                  </a:r>
                </a:p>
                <a:p>
                  <a:pPr algn="ctr"/>
                  <a:r>
                    <a:rPr lang="en-US" altLang="ko-KR" sz="1000" dirty="0">
                      <a:solidFill>
                        <a:srgbClr val="0043B2"/>
                      </a:solidFill>
                      <a:latin typeface="SamsungOne 400" panose="020B0503030303020204" pitchFamily="34" charset="0"/>
                      <a:ea typeface="SamsungOne 400" panose="020B0503030303020204" pitchFamily="34" charset="0"/>
                    </a:rPr>
                    <a:t>NAMENODE</a:t>
                  </a:r>
                  <a:endParaRPr lang="ko-KR" altLang="en-US" sz="1000" dirty="0">
                    <a:solidFill>
                      <a:srgbClr val="0043B2"/>
                    </a:solidFill>
                    <a:latin typeface="SamsungOne 400" panose="020B0503030303020204" pitchFamily="34" charset="0"/>
                    <a:ea typeface="SamsungOne-700C" panose="020B0806030303020204" pitchFamily="34" charset="0"/>
                  </a:endParaRPr>
                </a:p>
              </p:txBody>
            </p:sp>
            <p:sp>
              <p:nvSpPr>
                <p:cNvPr id="28" name="모서리가 둥근 직사각형 16">
                  <a:extLst>
                    <a:ext uri="{FF2B5EF4-FFF2-40B4-BE49-F238E27FC236}">
                      <a16:creationId xmlns:a16="http://schemas.microsoft.com/office/drawing/2014/main" id="{8F846AEF-8678-4430-921C-90E815CAE642}"/>
                    </a:ext>
                  </a:extLst>
                </p:cNvPr>
                <p:cNvSpPr/>
                <p:nvPr/>
              </p:nvSpPr>
              <p:spPr>
                <a:xfrm>
                  <a:off x="6269312" y="5863569"/>
                  <a:ext cx="962092" cy="241659"/>
                </a:xfrm>
                <a:prstGeom prst="roundRect">
                  <a:avLst>
                    <a:gd name="adj" fmla="val 19066"/>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 400" panose="020B0503030303020204" pitchFamily="34" charset="0"/>
                      <a:ea typeface="SamsungOne 400" panose="020B0503030303020204" pitchFamily="34" charset="0"/>
                    </a:rPr>
                    <a:t>DATANODE</a:t>
                  </a:r>
                  <a:endParaRPr lang="ko-KR" altLang="en-US" sz="1000" dirty="0">
                    <a:solidFill>
                      <a:srgbClr val="0043B2"/>
                    </a:solidFill>
                    <a:latin typeface="SamsungOne 400" panose="020B0503030303020204" pitchFamily="34" charset="0"/>
                    <a:ea typeface="SamsungOne-700C" panose="020B0806030303020204" pitchFamily="34" charset="0"/>
                  </a:endParaRPr>
                </a:p>
              </p:txBody>
            </p:sp>
          </p:grpSp>
          <p:sp>
            <p:nvSpPr>
              <p:cNvPr id="13" name="직사각형 12">
                <a:extLst>
                  <a:ext uri="{FF2B5EF4-FFF2-40B4-BE49-F238E27FC236}">
                    <a16:creationId xmlns:a16="http://schemas.microsoft.com/office/drawing/2014/main" id="{2579C83F-6177-4CD7-9B9D-C653469036D5}"/>
                  </a:ext>
                </a:extLst>
              </p:cNvPr>
              <p:cNvSpPr/>
              <p:nvPr/>
            </p:nvSpPr>
            <p:spPr>
              <a:xfrm>
                <a:off x="7400592" y="5117522"/>
                <a:ext cx="511967" cy="189514"/>
              </a:xfrm>
              <a:prstGeom prst="rect">
                <a:avLst/>
              </a:prstGeom>
            </p:spPr>
            <p:txBody>
              <a:bodyPr wrap="none">
                <a:spAutoFit/>
              </a:bodyPr>
              <a:lstStyle/>
              <a:p>
                <a:r>
                  <a:rPr lang="en-US" altLang="ko-KR" sz="1000" dirty="0">
                    <a:solidFill>
                      <a:srgbClr val="0043B2"/>
                    </a:solidFill>
                    <a:latin typeface="SamsungOne 700" panose="020B0803030303020204" pitchFamily="34" charset="0"/>
                    <a:ea typeface="SamsungOne 700" panose="020B0803030303020204" pitchFamily="34" charset="0"/>
                  </a:rPr>
                  <a:t>MASTER</a:t>
                </a:r>
                <a:endParaRPr lang="ko-KR" altLang="en-US" sz="1000" dirty="0">
                  <a:latin typeface="SamsungOne 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D18E885D-E25A-4C43-A5E2-16530F2A1C33}"/>
                  </a:ext>
                </a:extLst>
              </p:cNvPr>
              <p:cNvSpPr/>
              <p:nvPr/>
            </p:nvSpPr>
            <p:spPr>
              <a:xfrm>
                <a:off x="7416361" y="5675668"/>
                <a:ext cx="427917" cy="189514"/>
              </a:xfrm>
              <a:prstGeom prst="rect">
                <a:avLst/>
              </a:prstGeom>
            </p:spPr>
            <p:txBody>
              <a:bodyPr wrap="none">
                <a:spAutoFit/>
              </a:bodyPr>
              <a:lstStyle/>
              <a:p>
                <a:r>
                  <a:rPr lang="en-US" altLang="ko-KR" sz="1000" dirty="0">
                    <a:solidFill>
                      <a:srgbClr val="0043B2"/>
                    </a:solidFill>
                    <a:latin typeface="SamsungOne 700" panose="020B0803030303020204" pitchFamily="34" charset="0"/>
                    <a:ea typeface="SamsungOne 700" panose="020B0803030303020204" pitchFamily="34" charset="0"/>
                  </a:rPr>
                  <a:t>SLAVE</a:t>
                </a:r>
                <a:endParaRPr lang="ko-KR" altLang="en-US" sz="1000" dirty="0">
                  <a:latin typeface="SamsungOne 700" panose="020B0803030303020204" pitchFamily="34" charset="0"/>
                  <a:ea typeface="SamsungOneKorean 400" panose="020B0503030303020204" pitchFamily="50" charset="-127"/>
                </a:endParaRPr>
              </a:p>
            </p:txBody>
          </p:sp>
          <p:cxnSp>
            <p:nvCxnSpPr>
              <p:cNvPr id="16" name="직선 화살표 연결선 15">
                <a:extLst>
                  <a:ext uri="{FF2B5EF4-FFF2-40B4-BE49-F238E27FC236}">
                    <a16:creationId xmlns:a16="http://schemas.microsoft.com/office/drawing/2014/main" id="{D242C1CA-312C-4E86-9F8F-EFD5CB5D8094}"/>
                  </a:ext>
                </a:extLst>
              </p:cNvPr>
              <p:cNvCxnSpPr>
                <a:stCxn id="9" idx="2"/>
                <a:endCxn id="25" idx="0"/>
              </p:cNvCxnSpPr>
              <p:nvPr/>
            </p:nvCxnSpPr>
            <p:spPr>
              <a:xfrm>
                <a:off x="6333793" y="4567304"/>
                <a:ext cx="0" cy="194365"/>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Right Brace 6">
              <a:extLst>
                <a:ext uri="{FF2B5EF4-FFF2-40B4-BE49-F238E27FC236}">
                  <a16:creationId xmlns:a16="http://schemas.microsoft.com/office/drawing/2014/main" id="{26C629EA-7F7B-5348-9E13-ED9336E94840}"/>
                </a:ext>
              </a:extLst>
            </p:cNvPr>
            <p:cNvSpPr/>
            <p:nvPr/>
          </p:nvSpPr>
          <p:spPr>
            <a:xfrm>
              <a:off x="8452022" y="4744995"/>
              <a:ext cx="198547" cy="7537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30" name="Right Brace 29">
              <a:extLst>
                <a:ext uri="{FF2B5EF4-FFF2-40B4-BE49-F238E27FC236}">
                  <a16:creationId xmlns:a16="http://schemas.microsoft.com/office/drawing/2014/main" id="{F1F713B5-A241-D844-AE29-4E4B4F69BF6D}"/>
                </a:ext>
              </a:extLst>
            </p:cNvPr>
            <p:cNvSpPr/>
            <p:nvPr/>
          </p:nvSpPr>
          <p:spPr>
            <a:xfrm>
              <a:off x="8452022" y="5692954"/>
              <a:ext cx="223978" cy="32143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grpSp>
    </p:spTree>
    <p:extLst>
      <p:ext uri="{BB962C8B-B14F-4D97-AF65-F5344CB8AC3E}">
        <p14:creationId xmlns:p14="http://schemas.microsoft.com/office/powerpoint/2010/main" val="1246936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a:ea typeface="SamsungOneKorean 400" panose="020B0503030303020204" pitchFamily="50" charset="-127"/>
              </a:rPr>
              <a:t>HDFS NameNode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4032000" cy="914400"/>
          </a:xfrm>
        </p:spPr>
        <p:txBody>
          <a:bodyPr/>
          <a:lstStyle/>
          <a:p>
            <a:r>
              <a:rPr lang="en-US" altLang="ko-KR" dirty="0" err="1"/>
              <a:t>NameNode</a:t>
            </a:r>
            <a:r>
              <a:rPr lang="en-US" altLang="ko-KR" dirty="0"/>
              <a:t> </a:t>
            </a:r>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giữ</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namespace</a:t>
            </a:r>
          </a:p>
          <a:p>
            <a:pPr lvl="1"/>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namespace </a:t>
            </a:r>
            <a:r>
              <a:rPr lang="en-US" altLang="ko-KR" dirty="0" err="1"/>
              <a:t>bao</a:t>
            </a:r>
            <a:r>
              <a:rPr lang="en-US" altLang="ko-KR" dirty="0"/>
              <a:t> </a:t>
            </a:r>
            <a:r>
              <a:rPr lang="en-US" altLang="ko-KR" dirty="0" err="1"/>
              <a:t>gồm</a:t>
            </a:r>
            <a:r>
              <a:rPr lang="en-US" altLang="ko-KR" dirty="0"/>
              <a:t> </a:t>
            </a:r>
            <a:r>
              <a:rPr lang="en-US" altLang="ko-KR" dirty="0" err="1"/>
              <a:t>liên</a:t>
            </a:r>
            <a:r>
              <a:rPr lang="en-US" altLang="ko-KR" dirty="0"/>
              <a:t> </a:t>
            </a:r>
            <a:r>
              <a:rPr lang="en-US" altLang="ko-KR" dirty="0" err="1"/>
              <a:t>kết</a:t>
            </a:r>
            <a:r>
              <a:rPr lang="en-US" altLang="ko-KR" dirty="0"/>
              <a:t> </a:t>
            </a:r>
            <a:r>
              <a:rPr lang="en-US" altLang="ko-KR" dirty="0" err="1"/>
              <a:t>giữa</a:t>
            </a:r>
            <a:r>
              <a:rPr lang="en-US" altLang="ko-KR" dirty="0"/>
              <a:t> </a:t>
            </a:r>
            <a:r>
              <a:rPr lang="en-US" altLang="ko-KR" dirty="0" err="1"/>
              <a:t>các</a:t>
            </a:r>
            <a:r>
              <a:rPr lang="en-US" altLang="ko-KR" dirty="0"/>
              <a:t> </a:t>
            </a:r>
            <a:r>
              <a:rPr lang="en-US" altLang="ko-KR" dirty="0" err="1"/>
              <a:t>tệp</a:t>
            </a:r>
            <a:r>
              <a:rPr lang="en-US" altLang="ko-KR" dirty="0"/>
              <a:t>, </a:t>
            </a:r>
            <a:r>
              <a:rPr lang="en-US" altLang="ko-KR" dirty="0" err="1"/>
              <a:t>đó</a:t>
            </a:r>
            <a:r>
              <a:rPr lang="en-US" altLang="ko-KR" dirty="0"/>
              <a:t> </a:t>
            </a:r>
            <a:r>
              <a:rPr lang="en-US" altLang="ko-KR" dirty="0" err="1"/>
              <a:t>là</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và</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đó</a:t>
            </a:r>
            <a:endParaRPr lang="en-US" altLang="ko-KR" dirty="0"/>
          </a:p>
          <a:p>
            <a:pPr lvl="1"/>
            <a:r>
              <a:rPr lang="vi-VN" altLang="ko-KR" dirty="0"/>
              <a:t>Siêu dữ liệu được lưu trữ trong bộ nhớ để có hiệu suất nhanh hơn</a:t>
            </a:r>
            <a:endParaRPr lang="en-US" altLang="ko-KR" dirty="0"/>
          </a:p>
          <a:p>
            <a:r>
              <a:rPr lang="vi-VN" altLang="ko-KR" dirty="0"/>
              <a:t>Siêu dữ liệu cũng được lưu trữ trên đĩa để đảm bảo độ bền</a:t>
            </a:r>
            <a:endParaRPr lang="en-US" altLang="ko-KR" dirty="0"/>
          </a:p>
          <a:p>
            <a:pPr lvl="1"/>
            <a:r>
              <a:rPr lang="vi-VN" altLang="ko-KR" dirty="0"/>
              <a:t>Được lưu trữ trong tệp fsimage</a:t>
            </a:r>
          </a:p>
          <a:p>
            <a:pPr lvl="1"/>
            <a:r>
              <a:rPr lang="vi-VN" altLang="ko-KR" dirty="0"/>
              <a:t>fsimage không lưu trữ vị trí khối</a:t>
            </a:r>
          </a:p>
          <a:p>
            <a:pPr lvl="1"/>
            <a:r>
              <a:rPr lang="vi-VN" altLang="ko-KR" dirty="0"/>
              <a:t>Các thay đổi đối với siêu dữ liệu được ghi vào tệp nhật ký chỉnh sửa</a:t>
            </a:r>
            <a:endParaRPr lang="ko-KR" altLang="en-US" dirty="0"/>
          </a:p>
        </p:txBody>
      </p:sp>
      <p:grpSp>
        <p:nvGrpSpPr>
          <p:cNvPr id="6" name="그룹 5"/>
          <p:cNvGrpSpPr/>
          <p:nvPr/>
        </p:nvGrpSpPr>
        <p:grpSpPr>
          <a:xfrm>
            <a:off x="4794038" y="2190277"/>
            <a:ext cx="4538361" cy="3934749"/>
            <a:chOff x="4794038" y="1566165"/>
            <a:chExt cx="5132582" cy="4449937"/>
          </a:xfrm>
        </p:grpSpPr>
        <p:grpSp>
          <p:nvGrpSpPr>
            <p:cNvPr id="42" name="Group 8">
              <a:extLst>
                <a:ext uri="{FF2B5EF4-FFF2-40B4-BE49-F238E27FC236}">
                  <a16:creationId xmlns:a16="http://schemas.microsoft.com/office/drawing/2014/main" id="{3490ABA6-0558-4A54-B1D7-AF1960F9EFC8}"/>
                </a:ext>
              </a:extLst>
            </p:cNvPr>
            <p:cNvGrpSpPr/>
            <p:nvPr/>
          </p:nvGrpSpPr>
          <p:grpSpPr>
            <a:xfrm>
              <a:off x="4794038" y="1566165"/>
              <a:ext cx="5015128" cy="1783774"/>
              <a:chOff x="4794038" y="1566165"/>
              <a:chExt cx="5015128" cy="1783774"/>
            </a:xfrm>
          </p:grpSpPr>
          <p:sp>
            <p:nvSpPr>
              <p:cNvPr id="43" name="모서리가 둥근 직사각형 35">
                <a:extLst>
                  <a:ext uri="{FF2B5EF4-FFF2-40B4-BE49-F238E27FC236}">
                    <a16:creationId xmlns:a16="http://schemas.microsoft.com/office/drawing/2014/main" id="{DD2D9F57-8388-4935-AF65-61980782AB7D}"/>
                  </a:ext>
                </a:extLst>
              </p:cNvPr>
              <p:cNvSpPr/>
              <p:nvPr/>
            </p:nvSpPr>
            <p:spPr>
              <a:xfrm>
                <a:off x="4807805" y="1566165"/>
                <a:ext cx="5001361" cy="1783774"/>
              </a:xfrm>
              <a:prstGeom prst="roundRect">
                <a:avLst>
                  <a:gd name="adj" fmla="val 20016"/>
                </a:avLst>
              </a:prstGeom>
              <a:solidFill>
                <a:srgbClr val="193E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sz="1600" dirty="0">
                  <a:solidFill>
                    <a:srgbClr val="0043B2"/>
                  </a:solidFill>
                  <a:latin typeface="SamsungOne 700" panose="020B0803030303020204" pitchFamily="34" charset="0"/>
                  <a:ea typeface="SamsungOne-700C" panose="020B0806030303020204" pitchFamily="34" charset="0"/>
                </a:endParaRPr>
              </a:p>
            </p:txBody>
          </p:sp>
          <p:sp>
            <p:nvSpPr>
              <p:cNvPr id="44" name="모서리가 둥근 직사각형 37">
                <a:extLst>
                  <a:ext uri="{FF2B5EF4-FFF2-40B4-BE49-F238E27FC236}">
                    <a16:creationId xmlns:a16="http://schemas.microsoft.com/office/drawing/2014/main" id="{D1AFAD95-50D8-4EFB-9BFE-B3734B2633E2}"/>
                  </a:ext>
                </a:extLst>
              </p:cNvPr>
              <p:cNvSpPr/>
              <p:nvPr/>
            </p:nvSpPr>
            <p:spPr>
              <a:xfrm>
                <a:off x="4794038" y="2294063"/>
                <a:ext cx="1224103" cy="327978"/>
              </a:xfrm>
              <a:prstGeom prst="roundRect">
                <a:avLst>
                  <a:gd name="adj" fmla="val 322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 700" panose="020B0803030303020204" pitchFamily="34" charset="0"/>
                    <a:ea typeface="SamsungOne 700" panose="020B0803030303020204" pitchFamily="34" charset="0"/>
                  </a:rPr>
                  <a:t>NameNode</a:t>
                </a:r>
                <a:endParaRPr lang="ko-KR" altLang="en-US" sz="1200" dirty="0">
                  <a:solidFill>
                    <a:schemeClr val="bg1"/>
                  </a:solidFill>
                  <a:latin typeface="SamsungOne 700" panose="020B0803030303020204" pitchFamily="34" charset="0"/>
                  <a:ea typeface="SamsungOne-700C" panose="020B0806030303020204" pitchFamily="34" charset="0"/>
                </a:endParaRPr>
              </a:p>
            </p:txBody>
          </p:sp>
          <p:sp>
            <p:nvSpPr>
              <p:cNvPr id="45" name="모서리가 둥근 직사각형 39">
                <a:extLst>
                  <a:ext uri="{FF2B5EF4-FFF2-40B4-BE49-F238E27FC236}">
                    <a16:creationId xmlns:a16="http://schemas.microsoft.com/office/drawing/2014/main" id="{EB023853-B17D-4704-830E-788C39AEEB07}"/>
                  </a:ext>
                </a:extLst>
              </p:cNvPr>
              <p:cNvSpPr/>
              <p:nvPr/>
            </p:nvSpPr>
            <p:spPr>
              <a:xfrm>
                <a:off x="5930217" y="1643949"/>
                <a:ext cx="3650504" cy="162009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93EB0"/>
                    </a:solidFill>
                    <a:latin typeface="SamsungOne 700" panose="020B0803030303020204" pitchFamily="34" charset="0"/>
                    <a:ea typeface="SamsungOne 700" panose="020B0803030303020204" pitchFamily="34" charset="0"/>
                  </a:rPr>
                  <a:t>Siêu</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dữ</a:t>
                </a:r>
                <a:r>
                  <a:rPr lang="en-US" altLang="ko-KR" sz="1200" dirty="0">
                    <a:solidFill>
                      <a:srgbClr val="193EB0"/>
                    </a:solidFill>
                    <a:latin typeface="SamsungOne 700" panose="020B0803030303020204" pitchFamily="34" charset="0"/>
                    <a:ea typeface="SamsungOne 700" panose="020B0803030303020204" pitchFamily="34" charset="0"/>
                  </a:rPr>
                  <a:t> </a:t>
                </a:r>
                <a:r>
                  <a:rPr lang="en-US" altLang="ko-KR" sz="1200" dirty="0" err="1">
                    <a:solidFill>
                      <a:srgbClr val="193EB0"/>
                    </a:solidFill>
                    <a:latin typeface="SamsungOne 700" panose="020B0803030303020204" pitchFamily="34" charset="0"/>
                    <a:ea typeface="SamsungOne 700" panose="020B0803030303020204" pitchFamily="34" charset="0"/>
                  </a:rPr>
                  <a:t>liệu</a:t>
                </a:r>
                <a:endParaRPr lang="en-US" altLang="ko-KR" sz="1200" dirty="0">
                  <a:solidFill>
                    <a:srgbClr val="193EB0"/>
                  </a:solidFill>
                  <a:latin typeface="SamsungOne 700" panose="020B0803030303020204" pitchFamily="34" charset="0"/>
                  <a:ea typeface="SamsungOne 700" panose="020B0803030303020204" pitchFamily="34" charset="0"/>
                </a:endParaRPr>
              </a:p>
              <a:p>
                <a:pPr algn="ctr"/>
                <a:r>
                  <a:rPr lang="en-US" altLang="ko-KR" sz="12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12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12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12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1200" dirty="0">
                    <a:solidFill>
                      <a:srgbClr val="193EB0"/>
                    </a:solidFill>
                    <a:latin typeface="SamsungOne 400" panose="020B0503030303020204" pitchFamily="34" charset="0"/>
                    <a:ea typeface="SamsungOne 400" panose="020B0503030303020204" pitchFamily="34" charset="0"/>
                  </a:rPr>
                  <a:t>Block 4 = {A, D, E}</a:t>
                </a:r>
              </a:p>
            </p:txBody>
          </p:sp>
        </p:grpSp>
        <p:grpSp>
          <p:nvGrpSpPr>
            <p:cNvPr id="46" name="Group 9">
              <a:extLst>
                <a:ext uri="{FF2B5EF4-FFF2-40B4-BE49-F238E27FC236}">
                  <a16:creationId xmlns:a16="http://schemas.microsoft.com/office/drawing/2014/main" id="{0C5C6C5F-E8AD-4481-88BD-3FB75ADF182C}"/>
                </a:ext>
              </a:extLst>
            </p:cNvPr>
            <p:cNvGrpSpPr/>
            <p:nvPr/>
          </p:nvGrpSpPr>
          <p:grpSpPr>
            <a:xfrm>
              <a:off x="4807805" y="3627631"/>
              <a:ext cx="5118815" cy="2388471"/>
              <a:chOff x="4807805" y="3627631"/>
              <a:chExt cx="5118815" cy="2388471"/>
            </a:xfrm>
          </p:grpSpPr>
          <p:grpSp>
            <p:nvGrpSpPr>
              <p:cNvPr id="47" name="그룹 46">
                <a:extLst>
                  <a:ext uri="{FF2B5EF4-FFF2-40B4-BE49-F238E27FC236}">
                    <a16:creationId xmlns:a16="http://schemas.microsoft.com/office/drawing/2014/main" id="{701484AE-EB52-4E1B-A518-318C111BB1E0}"/>
                  </a:ext>
                </a:extLst>
              </p:cNvPr>
              <p:cNvGrpSpPr/>
              <p:nvPr/>
            </p:nvGrpSpPr>
            <p:grpSpPr>
              <a:xfrm>
                <a:off x="4807805" y="3627631"/>
                <a:ext cx="1344251" cy="1266800"/>
                <a:chOff x="3139517" y="4638895"/>
                <a:chExt cx="1344251" cy="1266800"/>
              </a:xfrm>
            </p:grpSpPr>
            <p:sp>
              <p:nvSpPr>
                <p:cNvPr id="103" name="모서리가 둥근 직사각형 63">
                  <a:extLst>
                    <a:ext uri="{FF2B5EF4-FFF2-40B4-BE49-F238E27FC236}">
                      <a16:creationId xmlns:a16="http://schemas.microsoft.com/office/drawing/2014/main" id="{9299CAAC-5C97-4B6F-B363-8A115C949319}"/>
                    </a:ext>
                  </a:extLst>
                </p:cNvPr>
                <p:cNvSpPr/>
                <p:nvPr/>
              </p:nvSpPr>
              <p:spPr>
                <a:xfrm>
                  <a:off x="3139517" y="4738530"/>
                  <a:ext cx="1226622" cy="1076181"/>
                </a:xfrm>
                <a:prstGeom prst="roundRect">
                  <a:avLst>
                    <a:gd name="adj" fmla="val 5746"/>
                  </a:avLst>
                </a:prstGeom>
                <a:solidFill>
                  <a:schemeClr val="accent5">
                    <a:lumMod val="40000"/>
                    <a:lumOff val="60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rgbClr val="193EB0"/>
                      </a:solidFill>
                      <a:latin typeface="SamsungOne-400" panose="020B0503030303020204" pitchFamily="34" charset="0"/>
                      <a:ea typeface="SamsungOneKorean 400" panose="020B0503030303020204" pitchFamily="50" charset="-127"/>
                    </a:rPr>
                    <a:t>/logs/</a:t>
                  </a:r>
                </a:p>
                <a:p>
                  <a:r>
                    <a:rPr lang="en-US" altLang="ko-KR" sz="1200" dirty="0">
                      <a:solidFill>
                        <a:srgbClr val="193EB0"/>
                      </a:solidFill>
                      <a:latin typeface="SamsungOne-400" panose="020B0503030303020204" pitchFamily="34" charset="0"/>
                      <a:ea typeface="SamsungOneKorean 400" panose="020B0503030303020204" pitchFamily="50" charset="-127"/>
                    </a:rPr>
                    <a:t>031519.log</a:t>
                  </a:r>
                  <a:endParaRPr lang="ko-KR" altLang="en-US" sz="1200" dirty="0">
                    <a:solidFill>
                      <a:srgbClr val="193EB0"/>
                    </a:solidFill>
                    <a:latin typeface="SamsungOne-400" panose="020B0503030303020204" pitchFamily="34" charset="0"/>
                    <a:ea typeface="SamsungOneKorean 400" panose="020B0503030303020204" pitchFamily="50" charset="-127"/>
                  </a:endParaRPr>
                </a:p>
              </p:txBody>
            </p:sp>
            <p:sp>
              <p:nvSpPr>
                <p:cNvPr id="104" name="직사각형 103">
                  <a:extLst>
                    <a:ext uri="{FF2B5EF4-FFF2-40B4-BE49-F238E27FC236}">
                      <a16:creationId xmlns:a16="http://schemas.microsoft.com/office/drawing/2014/main" id="{41B8B653-60E1-4369-8310-5668E67C499C}"/>
                    </a:ext>
                  </a:extLst>
                </p:cNvPr>
                <p:cNvSpPr/>
                <p:nvPr/>
              </p:nvSpPr>
              <p:spPr>
                <a:xfrm>
                  <a:off x="4195736" y="4638895"/>
                  <a:ext cx="288032" cy="239057"/>
                </a:xfrm>
                <a:prstGeom prst="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1</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105" name="직사각형 104">
                  <a:extLst>
                    <a:ext uri="{FF2B5EF4-FFF2-40B4-BE49-F238E27FC236}">
                      <a16:creationId xmlns:a16="http://schemas.microsoft.com/office/drawing/2014/main" id="{E2ACF153-C4A1-456A-B46E-9838FA50E00D}"/>
                    </a:ext>
                  </a:extLst>
                </p:cNvPr>
                <p:cNvSpPr/>
                <p:nvPr/>
              </p:nvSpPr>
              <p:spPr>
                <a:xfrm>
                  <a:off x="4195736" y="4981476"/>
                  <a:ext cx="288032" cy="239057"/>
                </a:xfrm>
                <a:prstGeom prst="rect">
                  <a:avLst/>
                </a:prstGeom>
                <a:solidFill>
                  <a:srgbClr val="5B8EC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2</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106" name="직사각형 105">
                  <a:extLst>
                    <a:ext uri="{FF2B5EF4-FFF2-40B4-BE49-F238E27FC236}">
                      <a16:creationId xmlns:a16="http://schemas.microsoft.com/office/drawing/2014/main" id="{C40564AB-FAD0-45BF-9D85-6BE6E0D9D225}"/>
                    </a:ext>
                  </a:extLst>
                </p:cNvPr>
                <p:cNvSpPr/>
                <p:nvPr/>
              </p:nvSpPr>
              <p:spPr>
                <a:xfrm>
                  <a:off x="4192876" y="5324057"/>
                  <a:ext cx="288032" cy="239057"/>
                </a:xfrm>
                <a:prstGeom prst="rect">
                  <a:avLst/>
                </a:prstGeom>
                <a:solidFill>
                  <a:srgbClr val="A0B7D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3</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107" name="직사각형 106">
                  <a:extLst>
                    <a:ext uri="{FF2B5EF4-FFF2-40B4-BE49-F238E27FC236}">
                      <a16:creationId xmlns:a16="http://schemas.microsoft.com/office/drawing/2014/main" id="{63994672-AF36-4DDF-9321-66C8AFE9F4C2}"/>
                    </a:ext>
                  </a:extLst>
                </p:cNvPr>
                <p:cNvSpPr/>
                <p:nvPr/>
              </p:nvSpPr>
              <p:spPr>
                <a:xfrm>
                  <a:off x="4192876" y="5666638"/>
                  <a:ext cx="288032" cy="239057"/>
                </a:xfrm>
                <a:prstGeom prst="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4</a:t>
                  </a:r>
                  <a:endParaRPr lang="ko-KR" altLang="en-US" sz="1200" dirty="0">
                    <a:solidFill>
                      <a:schemeClr val="bg1"/>
                    </a:solidFill>
                    <a:latin typeface="SamsungOne-600" panose="020B0703030303020204"/>
                    <a:ea typeface="SamsungOneKorean 400" panose="020B0503030303020204" pitchFamily="50" charset="-127"/>
                  </a:endParaRPr>
                </a:p>
              </p:txBody>
            </p:sp>
          </p:grpSp>
          <p:grpSp>
            <p:nvGrpSpPr>
              <p:cNvPr id="48" name="그룹 47">
                <a:extLst>
                  <a:ext uri="{FF2B5EF4-FFF2-40B4-BE49-F238E27FC236}">
                    <a16:creationId xmlns:a16="http://schemas.microsoft.com/office/drawing/2014/main" id="{1D6F6D28-1B13-4B3B-8CF2-A497D9246B87}"/>
                  </a:ext>
                </a:extLst>
              </p:cNvPr>
              <p:cNvGrpSpPr/>
              <p:nvPr/>
            </p:nvGrpSpPr>
            <p:grpSpPr>
              <a:xfrm>
                <a:off x="4807805" y="5180774"/>
                <a:ext cx="1538015" cy="835328"/>
                <a:chOff x="4727364" y="5228990"/>
                <a:chExt cx="1538015" cy="835328"/>
              </a:xfrm>
            </p:grpSpPr>
            <p:sp>
              <p:nvSpPr>
                <p:cNvPr id="100" name="모서리가 둥근 직사각형 72">
                  <a:extLst>
                    <a:ext uri="{FF2B5EF4-FFF2-40B4-BE49-F238E27FC236}">
                      <a16:creationId xmlns:a16="http://schemas.microsoft.com/office/drawing/2014/main" id="{BC83EADA-0A46-4683-8158-9B1C213735E5}"/>
                    </a:ext>
                  </a:extLst>
                </p:cNvPr>
                <p:cNvSpPr/>
                <p:nvPr/>
              </p:nvSpPr>
              <p:spPr>
                <a:xfrm>
                  <a:off x="4727364" y="5228990"/>
                  <a:ext cx="1538015" cy="835328"/>
                </a:xfrm>
                <a:prstGeom prst="roundRect">
                  <a:avLst>
                    <a:gd name="adj" fmla="val 1411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93EB0"/>
                      </a:solidFill>
                      <a:latin typeface="SamsungOne 700" panose="020B0803030303020204" pitchFamily="34" charset="0"/>
                      <a:ea typeface="SamsungOne 700" panose="020B0803030303020204" pitchFamily="34" charset="0"/>
                    </a:rPr>
                    <a:t>DataNode</a:t>
                  </a:r>
                  <a:r>
                    <a:rPr lang="en-US" altLang="ko-KR" sz="1100" dirty="0">
                      <a:solidFill>
                        <a:srgbClr val="193EB0"/>
                      </a:solidFill>
                      <a:latin typeface="SamsungOne 700" panose="020B0803030303020204" pitchFamily="34" charset="0"/>
                      <a:ea typeface="SamsungOne 700" panose="020B0803030303020204" pitchFamily="34" charset="0"/>
                    </a:rPr>
                    <a:t> (Node C)</a:t>
                  </a:r>
                </a:p>
                <a:p>
                  <a:pPr algn="ctr"/>
                  <a:endParaRPr lang="en-US" altLang="ko-KR" sz="1100" dirty="0">
                    <a:solidFill>
                      <a:srgbClr val="193EB0"/>
                    </a:solidFill>
                    <a:latin typeface="SamsungOne-400" panose="020B0503030303020204" pitchFamily="34" charset="0"/>
                    <a:ea typeface="SamsungOneKorean 400" panose="020B0503030303020204" pitchFamily="50" charset="-127"/>
                  </a:endParaRPr>
                </a:p>
                <a:p>
                  <a:pPr algn="ct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sp>
              <p:nvSpPr>
                <p:cNvPr id="101" name="직사각형 100">
                  <a:extLst>
                    <a:ext uri="{FF2B5EF4-FFF2-40B4-BE49-F238E27FC236}">
                      <a16:creationId xmlns:a16="http://schemas.microsoft.com/office/drawing/2014/main" id="{1682E6A9-7DC5-4A8B-BB66-DF340108A56A}"/>
                    </a:ext>
                  </a:extLst>
                </p:cNvPr>
                <p:cNvSpPr/>
                <p:nvPr/>
              </p:nvSpPr>
              <p:spPr>
                <a:xfrm>
                  <a:off x="4905604" y="5733329"/>
                  <a:ext cx="288032" cy="239057"/>
                </a:xfrm>
                <a:prstGeom prst="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1</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102" name="직사각형 101">
                  <a:extLst>
                    <a:ext uri="{FF2B5EF4-FFF2-40B4-BE49-F238E27FC236}">
                      <a16:creationId xmlns:a16="http://schemas.microsoft.com/office/drawing/2014/main" id="{6E9932A8-316D-41DD-BD56-EE655E9CF669}"/>
                    </a:ext>
                  </a:extLst>
                </p:cNvPr>
                <p:cNvSpPr/>
                <p:nvPr/>
              </p:nvSpPr>
              <p:spPr>
                <a:xfrm>
                  <a:off x="5351638" y="5732458"/>
                  <a:ext cx="288032" cy="239057"/>
                </a:xfrm>
                <a:prstGeom prst="rect">
                  <a:avLst/>
                </a:prstGeom>
                <a:solidFill>
                  <a:srgbClr val="5B8EC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2</a:t>
                  </a:r>
                  <a:endParaRPr lang="ko-KR" altLang="en-US" sz="1200" dirty="0">
                    <a:solidFill>
                      <a:schemeClr val="bg1"/>
                    </a:solidFill>
                    <a:latin typeface="SamsungOne-600" panose="020B0703030303020204"/>
                    <a:ea typeface="SamsungOneKorean 400" panose="020B0503030303020204" pitchFamily="50" charset="-127"/>
                  </a:endParaRPr>
                </a:p>
              </p:txBody>
            </p:sp>
          </p:grpSp>
          <p:grpSp>
            <p:nvGrpSpPr>
              <p:cNvPr id="49" name="그룹 48">
                <a:extLst>
                  <a:ext uri="{FF2B5EF4-FFF2-40B4-BE49-F238E27FC236}">
                    <a16:creationId xmlns:a16="http://schemas.microsoft.com/office/drawing/2014/main" id="{BED6665D-3F4D-48CB-BF25-7D7608A14D76}"/>
                  </a:ext>
                </a:extLst>
              </p:cNvPr>
              <p:cNvGrpSpPr/>
              <p:nvPr/>
            </p:nvGrpSpPr>
            <p:grpSpPr>
              <a:xfrm>
                <a:off x="8271150" y="4209269"/>
                <a:ext cx="1655470" cy="835677"/>
                <a:chOff x="6402309" y="4419827"/>
                <a:chExt cx="1655470" cy="835677"/>
              </a:xfrm>
            </p:grpSpPr>
            <p:sp>
              <p:nvSpPr>
                <p:cNvPr id="64" name="모서리가 둥근 직사각형 66">
                  <a:extLst>
                    <a:ext uri="{FF2B5EF4-FFF2-40B4-BE49-F238E27FC236}">
                      <a16:creationId xmlns:a16="http://schemas.microsoft.com/office/drawing/2014/main" id="{1B5E64EB-BE0E-4A6E-8A16-D14D40570AA6}"/>
                    </a:ext>
                  </a:extLst>
                </p:cNvPr>
                <p:cNvSpPr/>
                <p:nvPr/>
              </p:nvSpPr>
              <p:spPr>
                <a:xfrm>
                  <a:off x="6402309" y="4419827"/>
                  <a:ext cx="1655470" cy="835677"/>
                </a:xfrm>
                <a:prstGeom prst="roundRect">
                  <a:avLst>
                    <a:gd name="adj" fmla="val 1411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DataNode (Node B)</a:t>
                  </a:r>
                </a:p>
                <a:p>
                  <a:pPr algn="ctr"/>
                  <a:endParaRPr lang="en-US" altLang="ko-KR" sz="1100" dirty="0">
                    <a:solidFill>
                      <a:srgbClr val="193EB0"/>
                    </a:solidFill>
                    <a:latin typeface="SamsungOne-400" panose="020B0503030303020204" pitchFamily="34" charset="0"/>
                    <a:ea typeface="SamsungOneKorean 400" panose="020B0503030303020204" pitchFamily="50" charset="-127"/>
                  </a:endParaRPr>
                </a:p>
                <a:p>
                  <a:pPr algn="ct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sp>
              <p:nvSpPr>
                <p:cNvPr id="65" name="직사각형 64">
                  <a:extLst>
                    <a:ext uri="{FF2B5EF4-FFF2-40B4-BE49-F238E27FC236}">
                      <a16:creationId xmlns:a16="http://schemas.microsoft.com/office/drawing/2014/main" id="{F32B03E9-E0B2-4E64-BD27-A9466EB23AE5}"/>
                    </a:ext>
                  </a:extLst>
                </p:cNvPr>
                <p:cNvSpPr/>
                <p:nvPr/>
              </p:nvSpPr>
              <p:spPr>
                <a:xfrm>
                  <a:off x="6580550" y="4924516"/>
                  <a:ext cx="288032" cy="239057"/>
                </a:xfrm>
                <a:prstGeom prst="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1</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99" name="직사각형 98">
                  <a:extLst>
                    <a:ext uri="{FF2B5EF4-FFF2-40B4-BE49-F238E27FC236}">
                      <a16:creationId xmlns:a16="http://schemas.microsoft.com/office/drawing/2014/main" id="{27637D07-51CE-4473-9E4D-32AE26D460BC}"/>
                    </a:ext>
                  </a:extLst>
                </p:cNvPr>
                <p:cNvSpPr/>
                <p:nvPr/>
              </p:nvSpPr>
              <p:spPr>
                <a:xfrm>
                  <a:off x="7028954" y="4918664"/>
                  <a:ext cx="288032" cy="239057"/>
                </a:xfrm>
                <a:prstGeom prst="rect">
                  <a:avLst/>
                </a:prstGeom>
                <a:solidFill>
                  <a:srgbClr val="A0B7D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3</a:t>
                  </a:r>
                  <a:endParaRPr lang="ko-KR" altLang="en-US" sz="1200" dirty="0">
                    <a:solidFill>
                      <a:schemeClr val="bg1"/>
                    </a:solidFill>
                    <a:latin typeface="SamsungOne-600" panose="020B0703030303020204"/>
                    <a:ea typeface="SamsungOneKorean 400" panose="020B0503030303020204" pitchFamily="50" charset="-127"/>
                  </a:endParaRPr>
                </a:p>
              </p:txBody>
            </p:sp>
          </p:grpSp>
          <p:grpSp>
            <p:nvGrpSpPr>
              <p:cNvPr id="50" name="그룹 49">
                <a:extLst>
                  <a:ext uri="{FF2B5EF4-FFF2-40B4-BE49-F238E27FC236}">
                    <a16:creationId xmlns:a16="http://schemas.microsoft.com/office/drawing/2014/main" id="{43C1C2B1-D453-4864-821B-3F3F71375EC6}"/>
                  </a:ext>
                </a:extLst>
              </p:cNvPr>
              <p:cNvGrpSpPr/>
              <p:nvPr/>
            </p:nvGrpSpPr>
            <p:grpSpPr>
              <a:xfrm>
                <a:off x="6471590" y="4209270"/>
                <a:ext cx="1597499" cy="846439"/>
                <a:chOff x="4674196" y="4408877"/>
                <a:chExt cx="1597499" cy="846439"/>
              </a:xfrm>
            </p:grpSpPr>
            <p:sp>
              <p:nvSpPr>
                <p:cNvPr id="60" name="모서리가 둥근 직사각형 38">
                  <a:extLst>
                    <a:ext uri="{FF2B5EF4-FFF2-40B4-BE49-F238E27FC236}">
                      <a16:creationId xmlns:a16="http://schemas.microsoft.com/office/drawing/2014/main" id="{C0F92B62-EEAF-4DD9-90C4-942DE201992F}"/>
                    </a:ext>
                  </a:extLst>
                </p:cNvPr>
                <p:cNvSpPr/>
                <p:nvPr/>
              </p:nvSpPr>
              <p:spPr>
                <a:xfrm>
                  <a:off x="4674196" y="4408877"/>
                  <a:ext cx="1597499" cy="846439"/>
                </a:xfrm>
                <a:prstGeom prst="roundRect">
                  <a:avLst>
                    <a:gd name="adj" fmla="val 1411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DataNode (Node A)</a:t>
                  </a:r>
                </a:p>
                <a:p>
                  <a:pPr algn="ctr"/>
                  <a:endParaRPr lang="en-US" altLang="ko-KR" sz="1100" dirty="0">
                    <a:solidFill>
                      <a:srgbClr val="193EB0"/>
                    </a:solidFill>
                    <a:latin typeface="SamsungOne-400" panose="020B0503030303020204" pitchFamily="34" charset="0"/>
                    <a:ea typeface="SamsungOneKorean 400" panose="020B0503030303020204" pitchFamily="50" charset="-127"/>
                  </a:endParaRPr>
                </a:p>
                <a:p>
                  <a:pPr algn="ct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sp>
              <p:nvSpPr>
                <p:cNvPr id="61" name="직사각형 60">
                  <a:extLst>
                    <a:ext uri="{FF2B5EF4-FFF2-40B4-BE49-F238E27FC236}">
                      <a16:creationId xmlns:a16="http://schemas.microsoft.com/office/drawing/2014/main" id="{5175B90A-4C38-4629-B1DC-686711EF75ED}"/>
                    </a:ext>
                  </a:extLst>
                </p:cNvPr>
                <p:cNvSpPr/>
                <p:nvPr/>
              </p:nvSpPr>
              <p:spPr>
                <a:xfrm>
                  <a:off x="4847287" y="4924326"/>
                  <a:ext cx="288032" cy="239057"/>
                </a:xfrm>
                <a:prstGeom prst="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1</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62" name="직사각형 61">
                  <a:extLst>
                    <a:ext uri="{FF2B5EF4-FFF2-40B4-BE49-F238E27FC236}">
                      <a16:creationId xmlns:a16="http://schemas.microsoft.com/office/drawing/2014/main" id="{7805A42F-771E-4DFE-A062-4163BB3C86FE}"/>
                    </a:ext>
                  </a:extLst>
                </p:cNvPr>
                <p:cNvSpPr/>
                <p:nvPr/>
              </p:nvSpPr>
              <p:spPr>
                <a:xfrm>
                  <a:off x="5295691" y="4918664"/>
                  <a:ext cx="288032" cy="239057"/>
                </a:xfrm>
                <a:prstGeom prst="rect">
                  <a:avLst/>
                </a:prstGeom>
                <a:solidFill>
                  <a:srgbClr val="A0B7D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3</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63" name="직사각형 62">
                  <a:extLst>
                    <a:ext uri="{FF2B5EF4-FFF2-40B4-BE49-F238E27FC236}">
                      <a16:creationId xmlns:a16="http://schemas.microsoft.com/office/drawing/2014/main" id="{3BDA0D3F-56CA-4DE8-A324-BE9D744CEEFA}"/>
                    </a:ext>
                  </a:extLst>
                </p:cNvPr>
                <p:cNvSpPr/>
                <p:nvPr/>
              </p:nvSpPr>
              <p:spPr>
                <a:xfrm>
                  <a:off x="5748562" y="4918664"/>
                  <a:ext cx="288032" cy="239057"/>
                </a:xfrm>
                <a:prstGeom prst="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4</a:t>
                  </a:r>
                  <a:endParaRPr lang="ko-KR" altLang="en-US" sz="1200" dirty="0">
                    <a:solidFill>
                      <a:schemeClr val="bg1"/>
                    </a:solidFill>
                    <a:latin typeface="SamsungOne-600" panose="020B0703030303020204"/>
                    <a:ea typeface="SamsungOneKorean 400" panose="020B0503030303020204" pitchFamily="50" charset="-127"/>
                  </a:endParaRPr>
                </a:p>
              </p:txBody>
            </p:sp>
          </p:grpSp>
          <p:grpSp>
            <p:nvGrpSpPr>
              <p:cNvPr id="51" name="그룹 50">
                <a:extLst>
                  <a:ext uri="{FF2B5EF4-FFF2-40B4-BE49-F238E27FC236}">
                    <a16:creationId xmlns:a16="http://schemas.microsoft.com/office/drawing/2014/main" id="{39FF7358-4F45-4BA6-8C55-7E49A59EF543}"/>
                  </a:ext>
                </a:extLst>
              </p:cNvPr>
              <p:cNvGrpSpPr/>
              <p:nvPr/>
            </p:nvGrpSpPr>
            <p:grpSpPr>
              <a:xfrm>
                <a:off x="6503822" y="5180775"/>
                <a:ext cx="1573671" cy="824829"/>
                <a:chOff x="6360338" y="5239680"/>
                <a:chExt cx="1573671" cy="824829"/>
              </a:xfrm>
            </p:grpSpPr>
            <p:sp>
              <p:nvSpPr>
                <p:cNvPr id="57" name="모서리가 둥근 직사각형 74">
                  <a:extLst>
                    <a:ext uri="{FF2B5EF4-FFF2-40B4-BE49-F238E27FC236}">
                      <a16:creationId xmlns:a16="http://schemas.microsoft.com/office/drawing/2014/main" id="{840D7C59-3288-4E94-8F34-56C9BCAEFC6C}"/>
                    </a:ext>
                  </a:extLst>
                </p:cNvPr>
                <p:cNvSpPr/>
                <p:nvPr/>
              </p:nvSpPr>
              <p:spPr>
                <a:xfrm>
                  <a:off x="6360338" y="5239680"/>
                  <a:ext cx="1573671" cy="824829"/>
                </a:xfrm>
                <a:prstGeom prst="roundRect">
                  <a:avLst>
                    <a:gd name="adj" fmla="val 1411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DataNode (Node D)</a:t>
                  </a:r>
                </a:p>
                <a:p>
                  <a:pPr algn="ctr"/>
                  <a:endParaRPr lang="en-US" altLang="ko-KR" sz="1100" dirty="0">
                    <a:solidFill>
                      <a:srgbClr val="193EB0"/>
                    </a:solidFill>
                    <a:latin typeface="SamsungOne-400" panose="020B0503030303020204" pitchFamily="34" charset="0"/>
                    <a:ea typeface="SamsungOneKorean 400" panose="020B0503030303020204" pitchFamily="50" charset="-127"/>
                  </a:endParaRPr>
                </a:p>
                <a:p>
                  <a:pPr algn="ct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sp>
              <p:nvSpPr>
                <p:cNvPr id="58" name="직사각형 57">
                  <a:extLst>
                    <a:ext uri="{FF2B5EF4-FFF2-40B4-BE49-F238E27FC236}">
                      <a16:creationId xmlns:a16="http://schemas.microsoft.com/office/drawing/2014/main" id="{31A9B989-04B2-4DE4-ACDF-AC35B950B745}"/>
                    </a:ext>
                  </a:extLst>
                </p:cNvPr>
                <p:cNvSpPr/>
                <p:nvPr/>
              </p:nvSpPr>
              <p:spPr>
                <a:xfrm>
                  <a:off x="6574234" y="5732458"/>
                  <a:ext cx="288032" cy="239057"/>
                </a:xfrm>
                <a:prstGeom prst="rect">
                  <a:avLst/>
                </a:prstGeom>
                <a:solidFill>
                  <a:srgbClr val="5B8EC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2</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59" name="직사각형 58">
                  <a:extLst>
                    <a:ext uri="{FF2B5EF4-FFF2-40B4-BE49-F238E27FC236}">
                      <a16:creationId xmlns:a16="http://schemas.microsoft.com/office/drawing/2014/main" id="{69A531FD-C5F2-4FEC-9E7C-F5B601303916}"/>
                    </a:ext>
                  </a:extLst>
                </p:cNvPr>
                <p:cNvSpPr/>
                <p:nvPr/>
              </p:nvSpPr>
              <p:spPr>
                <a:xfrm>
                  <a:off x="7028954" y="5735544"/>
                  <a:ext cx="288032" cy="239057"/>
                </a:xfrm>
                <a:prstGeom prst="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4</a:t>
                  </a:r>
                  <a:endParaRPr lang="ko-KR" altLang="en-US" sz="1200" dirty="0">
                    <a:solidFill>
                      <a:schemeClr val="bg1"/>
                    </a:solidFill>
                    <a:latin typeface="SamsungOne-600" panose="020B0703030303020204"/>
                    <a:ea typeface="SamsungOneKorean 400" panose="020B0503030303020204" pitchFamily="50" charset="-127"/>
                  </a:endParaRPr>
                </a:p>
              </p:txBody>
            </p:sp>
          </p:grpSp>
          <p:grpSp>
            <p:nvGrpSpPr>
              <p:cNvPr id="52" name="그룹 51">
                <a:extLst>
                  <a:ext uri="{FF2B5EF4-FFF2-40B4-BE49-F238E27FC236}">
                    <a16:creationId xmlns:a16="http://schemas.microsoft.com/office/drawing/2014/main" id="{ACCAB609-B343-40B1-AF87-A20CC2075212}"/>
                  </a:ext>
                </a:extLst>
              </p:cNvPr>
              <p:cNvGrpSpPr/>
              <p:nvPr/>
            </p:nvGrpSpPr>
            <p:grpSpPr>
              <a:xfrm>
                <a:off x="8271151" y="5180775"/>
                <a:ext cx="1655469" cy="824829"/>
                <a:chOff x="8063287" y="5238619"/>
                <a:chExt cx="1655469" cy="824829"/>
              </a:xfrm>
            </p:grpSpPr>
            <p:sp>
              <p:nvSpPr>
                <p:cNvPr id="53" name="모서리가 둥근 직사각형 76">
                  <a:extLst>
                    <a:ext uri="{FF2B5EF4-FFF2-40B4-BE49-F238E27FC236}">
                      <a16:creationId xmlns:a16="http://schemas.microsoft.com/office/drawing/2014/main" id="{A2C36DC4-D7AC-4D93-8892-9BB6D58375C7}"/>
                    </a:ext>
                  </a:extLst>
                </p:cNvPr>
                <p:cNvSpPr/>
                <p:nvPr/>
              </p:nvSpPr>
              <p:spPr>
                <a:xfrm>
                  <a:off x="8063287" y="5238619"/>
                  <a:ext cx="1655469" cy="824829"/>
                </a:xfrm>
                <a:prstGeom prst="roundRect">
                  <a:avLst>
                    <a:gd name="adj" fmla="val 14110"/>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93EB0"/>
                      </a:solidFill>
                      <a:latin typeface="SamsungOne 700" panose="020B0803030303020204" pitchFamily="34" charset="0"/>
                      <a:ea typeface="SamsungOne 700" panose="020B0803030303020204" pitchFamily="34" charset="0"/>
                    </a:rPr>
                    <a:t>DataNode (Node E)</a:t>
                  </a:r>
                </a:p>
                <a:p>
                  <a:pPr algn="ctr"/>
                  <a:endParaRPr lang="en-US" altLang="ko-KR" sz="1100" dirty="0">
                    <a:solidFill>
                      <a:srgbClr val="193EB0"/>
                    </a:solidFill>
                    <a:latin typeface="SamsungOne-400" panose="020B0503030303020204" pitchFamily="34" charset="0"/>
                    <a:ea typeface="SamsungOneKorean 400" panose="020B0503030303020204" pitchFamily="50" charset="-127"/>
                  </a:endParaRPr>
                </a:p>
                <a:p>
                  <a:pPr algn="ctr"/>
                  <a:endParaRPr lang="ko-KR" altLang="en-US" sz="1100" dirty="0">
                    <a:solidFill>
                      <a:srgbClr val="193EB0"/>
                    </a:solidFill>
                    <a:latin typeface="SamsungOne-400" panose="020B05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0644ECF2-25A7-4830-BAEB-25FF3F6519E9}"/>
                    </a:ext>
                  </a:extLst>
                </p:cNvPr>
                <p:cNvSpPr/>
                <p:nvPr/>
              </p:nvSpPr>
              <p:spPr>
                <a:xfrm>
                  <a:off x="8241527" y="5731876"/>
                  <a:ext cx="288032" cy="239057"/>
                </a:xfrm>
                <a:prstGeom prst="rect">
                  <a:avLst/>
                </a:prstGeom>
                <a:solidFill>
                  <a:srgbClr val="5B8EC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2</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55" name="직사각형 54">
                  <a:extLst>
                    <a:ext uri="{FF2B5EF4-FFF2-40B4-BE49-F238E27FC236}">
                      <a16:creationId xmlns:a16="http://schemas.microsoft.com/office/drawing/2014/main" id="{520BD95A-03B1-4D17-AF7B-F2DD9C2F810C}"/>
                    </a:ext>
                  </a:extLst>
                </p:cNvPr>
                <p:cNvSpPr/>
                <p:nvPr/>
              </p:nvSpPr>
              <p:spPr>
                <a:xfrm>
                  <a:off x="8682364" y="5728801"/>
                  <a:ext cx="288032" cy="239057"/>
                </a:xfrm>
                <a:prstGeom prst="rect">
                  <a:avLst/>
                </a:prstGeom>
                <a:solidFill>
                  <a:srgbClr val="A0B7D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3</a:t>
                  </a:r>
                  <a:endParaRPr lang="ko-KR" altLang="en-US" sz="1200" dirty="0">
                    <a:solidFill>
                      <a:schemeClr val="bg1"/>
                    </a:solidFill>
                    <a:latin typeface="SamsungOne-600" panose="020B0703030303020204"/>
                    <a:ea typeface="SamsungOneKorean 400" panose="020B0503030303020204" pitchFamily="50" charset="-127"/>
                  </a:endParaRPr>
                </a:p>
              </p:txBody>
            </p:sp>
            <p:sp>
              <p:nvSpPr>
                <p:cNvPr id="56" name="직사각형 55">
                  <a:extLst>
                    <a:ext uri="{FF2B5EF4-FFF2-40B4-BE49-F238E27FC236}">
                      <a16:creationId xmlns:a16="http://schemas.microsoft.com/office/drawing/2014/main" id="{FA66D6DA-7B44-44A3-B640-C9373C2014D2}"/>
                    </a:ext>
                  </a:extLst>
                </p:cNvPr>
                <p:cNvSpPr/>
                <p:nvPr/>
              </p:nvSpPr>
              <p:spPr>
                <a:xfrm>
                  <a:off x="9118282" y="5735544"/>
                  <a:ext cx="288032" cy="239057"/>
                </a:xfrm>
                <a:prstGeom prst="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4</a:t>
                  </a:r>
                  <a:endParaRPr lang="ko-KR" altLang="en-US" sz="1200" dirty="0">
                    <a:solidFill>
                      <a:schemeClr val="bg1"/>
                    </a:solidFill>
                    <a:latin typeface="SamsungOne-600" panose="020B0703030303020204"/>
                    <a:ea typeface="SamsungOneKorean 400" panose="020B0503030303020204" pitchFamily="50" charset="-127"/>
                  </a:endParaRPr>
                </a:p>
              </p:txBody>
            </p:sp>
          </p:grpSp>
        </p:grpSp>
      </p:grpSp>
    </p:spTree>
    <p:extLst>
      <p:ext uri="{BB962C8B-B14F-4D97-AF65-F5344CB8AC3E}">
        <p14:creationId xmlns:p14="http://schemas.microsoft.com/office/powerpoint/2010/main" val="2370443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Cấp</a:t>
            </a:r>
            <a:r>
              <a:rPr lang="en-US" altLang="ko-KR" dirty="0">
                <a:ea typeface="SamsungOneKorean 400" panose="020B0503030303020204" pitchFamily="50" charset="-127"/>
              </a:rPr>
              <a:t> </a:t>
            </a:r>
            <a:r>
              <a:rPr lang="en-US" altLang="ko-KR" dirty="0" err="1">
                <a:ea typeface="SamsungOneKorean 400" panose="020B0503030303020204" pitchFamily="50" charset="-127"/>
              </a:rPr>
              <a:t>phát</a:t>
            </a:r>
            <a:r>
              <a:rPr lang="en-US" altLang="ko-KR" dirty="0">
                <a:ea typeface="SamsungOneKorean 400" panose="020B0503030303020204" pitchFamily="50" charset="-127"/>
              </a:rPr>
              <a:t> </a:t>
            </a:r>
            <a:r>
              <a:rPr lang="en-US" altLang="ko-KR" dirty="0" err="1">
                <a:ea typeface="SamsungOneKorean 400" panose="020B0503030303020204" pitchFamily="50" charset="-127"/>
              </a:rPr>
              <a:t>bộ</a:t>
            </a:r>
            <a:r>
              <a:rPr lang="en-US" altLang="ko-KR" dirty="0">
                <a:ea typeface="SamsungOneKorean 400" panose="020B0503030303020204" pitchFamily="50" charset="-127"/>
              </a:rPr>
              <a:t> </a:t>
            </a:r>
            <a:r>
              <a:rPr lang="en-US" altLang="ko-KR" dirty="0" err="1">
                <a:ea typeface="SamsungOneKorean 400" panose="020B0503030303020204" pitchFamily="50" charset="-127"/>
              </a:rPr>
              <a:t>nhớ</a:t>
            </a:r>
            <a:r>
              <a:rPr lang="en-US" altLang="ko-KR" dirty="0">
                <a:ea typeface="SamsungOneKorean 400" panose="020B0503030303020204" pitchFamily="50" charset="-127"/>
              </a:rPr>
              <a:t> </a:t>
            </a:r>
            <a:r>
              <a:rPr lang="en-US" altLang="ko-KR" dirty="0" err="1">
                <a:ea typeface="SamsungOneKorean 400" panose="020B0503030303020204" pitchFamily="50" charset="-127"/>
              </a:rPr>
              <a:t>NameNode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3844800" cy="914400"/>
          </a:xfrm>
        </p:spPr>
        <p:txBody>
          <a:bodyPr/>
          <a:lstStyle/>
          <a:p>
            <a:r>
              <a:rPr lang="vi-VN" altLang="ko-KR" dirty="0"/>
              <a:t>Khi NameNode đang chạy, tất cả siêu dữ liệu được giữ trong phản hồi nhanh của RAM</a:t>
            </a:r>
            <a:endParaRPr lang="en-US" altLang="ko-KR" dirty="0"/>
          </a:p>
          <a:p>
            <a:r>
              <a:rPr lang="vi-VN" altLang="ko-KR" dirty="0"/>
              <a:t>NameNode có Kích thước Heap Java mặc định là 1 GB</a:t>
            </a:r>
            <a:endParaRPr lang="en-US" altLang="ko-KR" dirty="0"/>
          </a:p>
          <a:p>
            <a:r>
              <a:rPr lang="vi-VN" altLang="ko-KR" dirty="0"/>
              <a:t>NameNode lưu trữ siêu dữ liệu sau</a:t>
            </a:r>
            <a:endParaRPr lang="en-US" altLang="ko-KR" dirty="0"/>
          </a:p>
          <a:p>
            <a:pPr lvl="1"/>
            <a:r>
              <a:rPr lang="en-US" altLang="ko-KR" dirty="0" err="1"/>
              <a:t>Thông</a:t>
            </a:r>
            <a:r>
              <a:rPr lang="en-US" altLang="ko-KR" dirty="0"/>
              <a:t> tin </a:t>
            </a:r>
            <a:r>
              <a:rPr lang="en-US" altLang="ko-KR" dirty="0" err="1"/>
              <a:t>tệp</a:t>
            </a:r>
            <a:r>
              <a:rPr lang="en-US" altLang="ko-KR" dirty="0"/>
              <a:t> - </a:t>
            </a:r>
            <a:r>
              <a:rPr lang="en-US" altLang="ko-KR" dirty="0" err="1"/>
              <a:t>tên</a:t>
            </a:r>
            <a:r>
              <a:rPr lang="en-US" altLang="ko-KR" dirty="0"/>
              <a:t> </a:t>
            </a:r>
            <a:r>
              <a:rPr lang="en-US" altLang="ko-KR" dirty="0" err="1"/>
              <a:t>tệp</a:t>
            </a:r>
            <a:r>
              <a:rPr lang="en-US" altLang="ko-KR" dirty="0"/>
              <a:t>, </a:t>
            </a:r>
            <a:r>
              <a:rPr lang="en-US" altLang="ko-KR" dirty="0" err="1"/>
              <a:t>quyền</a:t>
            </a:r>
            <a:r>
              <a:rPr lang="en-US" altLang="ko-KR" dirty="0"/>
              <a:t> </a:t>
            </a:r>
            <a:r>
              <a:rPr lang="en-US" altLang="ko-KR" dirty="0" err="1"/>
              <a:t>sở</a:t>
            </a:r>
            <a:r>
              <a:rPr lang="en-US" altLang="ko-KR" dirty="0"/>
              <a:t> </a:t>
            </a:r>
            <a:r>
              <a:rPr lang="en-US" altLang="ko-KR" dirty="0" err="1"/>
              <a:t>hữu</a:t>
            </a:r>
            <a:r>
              <a:rPr lang="en-US" altLang="ko-KR" dirty="0"/>
              <a:t>, </a:t>
            </a:r>
            <a:r>
              <a:rPr lang="en-US" altLang="ko-KR" dirty="0" err="1"/>
              <a:t>quyền</a:t>
            </a:r>
            <a:r>
              <a:rPr lang="en-US" altLang="ko-KR" dirty="0"/>
              <a:t>, v.v.</a:t>
            </a:r>
          </a:p>
          <a:p>
            <a:pPr lvl="1"/>
            <a:r>
              <a:rPr lang="en-US" altLang="ko-KR" dirty="0" err="1"/>
              <a:t>Thông</a:t>
            </a:r>
            <a:r>
              <a:rPr lang="en-US" altLang="ko-KR" dirty="0"/>
              <a:t> tin </a:t>
            </a:r>
            <a:r>
              <a:rPr lang="en-US" altLang="ko-KR" dirty="0" err="1"/>
              <a:t>khối</a:t>
            </a:r>
            <a:r>
              <a:rPr lang="en-US" altLang="ko-KR" dirty="0"/>
              <a:t> - </a:t>
            </a:r>
            <a:r>
              <a:rPr lang="en-US" altLang="ko-KR" dirty="0" err="1"/>
              <a:t>đối</a:t>
            </a:r>
            <a:r>
              <a:rPr lang="en-US" altLang="ko-KR" dirty="0"/>
              <a:t> </a:t>
            </a:r>
            <a:r>
              <a:rPr lang="en-US" altLang="ko-KR" dirty="0" err="1"/>
              <a:t>với</a:t>
            </a:r>
            <a:r>
              <a:rPr lang="en-US" altLang="ko-KR" dirty="0"/>
              <a:t> </a:t>
            </a:r>
            <a:r>
              <a:rPr lang="en-US" altLang="ko-KR" dirty="0" err="1"/>
              <a:t>mỗi</a:t>
            </a:r>
            <a:r>
              <a:rPr lang="en-US" altLang="ko-KR" dirty="0"/>
              <a:t> </a:t>
            </a:r>
            <a:r>
              <a:rPr lang="en-US" altLang="ko-KR" dirty="0" err="1"/>
              <a:t>khối</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phần</a:t>
            </a:r>
            <a:r>
              <a:rPr lang="en-US" altLang="ko-KR" dirty="0"/>
              <a:t> </a:t>
            </a:r>
            <a:r>
              <a:rPr lang="en-US" altLang="ko-KR" dirty="0" err="1"/>
              <a:t>của</a:t>
            </a:r>
            <a:r>
              <a:rPr lang="en-US" altLang="ko-KR" dirty="0"/>
              <a:t> </a:t>
            </a:r>
            <a:r>
              <a:rPr lang="en-US" altLang="ko-KR" dirty="0" err="1"/>
              <a:t>tệp</a:t>
            </a:r>
            <a:r>
              <a:rPr lang="en-US" altLang="ko-KR" dirty="0"/>
              <a:t>, </a:t>
            </a:r>
            <a:r>
              <a:rPr lang="en-US" altLang="ko-KR" dirty="0" err="1"/>
              <a:t>tên</a:t>
            </a:r>
            <a:r>
              <a:rPr lang="en-US" altLang="ko-KR" dirty="0"/>
              <a:t> </a:t>
            </a:r>
            <a:r>
              <a:rPr lang="en-US" altLang="ko-KR" dirty="0" err="1"/>
              <a:t>khối</a:t>
            </a:r>
            <a:r>
              <a:rPr lang="en-US" altLang="ko-KR" dirty="0"/>
              <a:t> </a:t>
            </a:r>
            <a:r>
              <a:rPr lang="en-US" altLang="ko-KR" dirty="0" err="1"/>
              <a:t>và</a:t>
            </a:r>
            <a:r>
              <a:rPr lang="en-US" altLang="ko-KR" dirty="0"/>
              <a:t> </a:t>
            </a:r>
            <a:r>
              <a:rPr lang="en-US" altLang="ko-KR" dirty="0" err="1"/>
              <a:t>vị</a:t>
            </a:r>
            <a:r>
              <a:rPr lang="en-US" altLang="ko-KR" dirty="0"/>
              <a:t> </a:t>
            </a:r>
            <a:r>
              <a:rPr lang="en-US" altLang="ko-KR" dirty="0" err="1"/>
              <a:t>trí</a:t>
            </a:r>
            <a:endParaRPr lang="en-US" altLang="ko-KR" dirty="0"/>
          </a:p>
          <a:p>
            <a:pPr lvl="1"/>
            <a:r>
              <a:rPr lang="en-US" altLang="ko-KR" dirty="0" err="1"/>
              <a:t>Mỗi</a:t>
            </a:r>
            <a:r>
              <a:rPr lang="en-US" altLang="ko-KR" dirty="0"/>
              <a:t> </a:t>
            </a:r>
            <a:r>
              <a:rPr lang="en-US" altLang="ko-KR" dirty="0" err="1"/>
              <a:t>mục</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từ</a:t>
            </a:r>
            <a:r>
              <a:rPr lang="en-US" altLang="ko-KR" dirty="0"/>
              <a:t> 150 </a:t>
            </a:r>
            <a:r>
              <a:rPr lang="en-US" altLang="ko-KR" dirty="0" err="1"/>
              <a:t>đến</a:t>
            </a:r>
            <a:r>
              <a:rPr lang="en-US" altLang="ko-KR" dirty="0"/>
              <a:t> 250 byte </a:t>
            </a:r>
            <a:r>
              <a:rPr lang="en-US" altLang="ko-KR" dirty="0" err="1"/>
              <a:t>bộ</a:t>
            </a:r>
            <a:r>
              <a:rPr lang="en-US" altLang="ko-KR" dirty="0"/>
              <a:t> </a:t>
            </a:r>
            <a:r>
              <a:rPr lang="en-US" altLang="ko-KR" dirty="0" err="1"/>
              <a:t>nhớ</a:t>
            </a:r>
            <a:endParaRPr lang="ko-KR" altLang="en-US" dirty="0"/>
          </a:p>
        </p:txBody>
      </p:sp>
      <p:grpSp>
        <p:nvGrpSpPr>
          <p:cNvPr id="8" name="Group 51">
            <a:extLst>
              <a:ext uri="{FF2B5EF4-FFF2-40B4-BE49-F238E27FC236}">
                <a16:creationId xmlns:a16="http://schemas.microsoft.com/office/drawing/2014/main" id="{166885F5-D430-40C4-8EB1-97A001754DE8}"/>
              </a:ext>
            </a:extLst>
          </p:cNvPr>
          <p:cNvGrpSpPr/>
          <p:nvPr/>
        </p:nvGrpSpPr>
        <p:grpSpPr>
          <a:xfrm>
            <a:off x="4724400" y="2793780"/>
            <a:ext cx="4608000" cy="1638967"/>
            <a:chOff x="4724400" y="2894774"/>
            <a:chExt cx="5015128" cy="1783774"/>
          </a:xfrm>
        </p:grpSpPr>
        <p:sp>
          <p:nvSpPr>
            <p:cNvPr id="9" name="모서리가 둥근 직사각형 35">
              <a:extLst>
                <a:ext uri="{FF2B5EF4-FFF2-40B4-BE49-F238E27FC236}">
                  <a16:creationId xmlns:a16="http://schemas.microsoft.com/office/drawing/2014/main" id="{75F25605-5431-4EA0-AE11-5F7517F8857C}"/>
                </a:ext>
              </a:extLst>
            </p:cNvPr>
            <p:cNvSpPr/>
            <p:nvPr/>
          </p:nvSpPr>
          <p:spPr>
            <a:xfrm>
              <a:off x="4738167" y="2894774"/>
              <a:ext cx="5001361" cy="1783774"/>
            </a:xfrm>
            <a:prstGeom prst="roundRect">
              <a:avLst>
                <a:gd name="adj" fmla="val 20016"/>
              </a:avLst>
            </a:prstGeom>
            <a:solidFill>
              <a:srgbClr val="193EB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dirty="0">
                <a:solidFill>
                  <a:srgbClr val="0043B2"/>
                </a:solidFill>
                <a:latin typeface="SamsungOne 700" panose="020B0803030303020204" pitchFamily="34" charset="0"/>
                <a:ea typeface="SamsungOne-700C" panose="020B0806030303020204" pitchFamily="34" charset="0"/>
              </a:endParaRPr>
            </a:p>
          </p:txBody>
        </p:sp>
        <p:sp>
          <p:nvSpPr>
            <p:cNvPr id="10" name="모서리가 둥근 직사각형 37">
              <a:extLst>
                <a:ext uri="{FF2B5EF4-FFF2-40B4-BE49-F238E27FC236}">
                  <a16:creationId xmlns:a16="http://schemas.microsoft.com/office/drawing/2014/main" id="{631999C2-588F-4EC9-AF1E-DB40F119222B}"/>
                </a:ext>
              </a:extLst>
            </p:cNvPr>
            <p:cNvSpPr/>
            <p:nvPr/>
          </p:nvSpPr>
          <p:spPr>
            <a:xfrm>
              <a:off x="4724400" y="3622672"/>
              <a:ext cx="1224103" cy="327978"/>
            </a:xfrm>
            <a:prstGeom prst="roundRect">
              <a:avLst>
                <a:gd name="adj" fmla="val 3226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 700" panose="020B0803030303020204" pitchFamily="34" charset="0"/>
                  <a:ea typeface="SamsungOne 700" panose="020B0803030303020204" pitchFamily="34" charset="0"/>
                </a:rPr>
                <a:t>NameNode</a:t>
              </a:r>
              <a:endParaRPr lang="ko-KR" altLang="en-US" sz="1400" dirty="0">
                <a:solidFill>
                  <a:schemeClr val="bg1"/>
                </a:solidFill>
                <a:latin typeface="SamsungOne 700" panose="020B0803030303020204" pitchFamily="34" charset="0"/>
                <a:ea typeface="SamsungOne-700C" panose="020B0806030303020204" pitchFamily="34" charset="0"/>
              </a:endParaRPr>
            </a:p>
          </p:txBody>
        </p:sp>
        <p:grpSp>
          <p:nvGrpSpPr>
            <p:cNvPr id="11" name="Group 39">
              <a:extLst>
                <a:ext uri="{FF2B5EF4-FFF2-40B4-BE49-F238E27FC236}">
                  <a16:creationId xmlns:a16="http://schemas.microsoft.com/office/drawing/2014/main" id="{D92C28D3-13B4-4EBF-87B4-D7352327D73C}"/>
                </a:ext>
              </a:extLst>
            </p:cNvPr>
            <p:cNvGrpSpPr/>
            <p:nvPr/>
          </p:nvGrpSpPr>
          <p:grpSpPr>
            <a:xfrm>
              <a:off x="5860579" y="2972558"/>
              <a:ext cx="2220031" cy="1630674"/>
              <a:chOff x="5860579" y="2972558"/>
              <a:chExt cx="2220031" cy="1630674"/>
            </a:xfrm>
          </p:grpSpPr>
          <p:sp>
            <p:nvSpPr>
              <p:cNvPr id="24" name="모서리가 둥근 직사각형 39">
                <a:extLst>
                  <a:ext uri="{FF2B5EF4-FFF2-40B4-BE49-F238E27FC236}">
                    <a16:creationId xmlns:a16="http://schemas.microsoft.com/office/drawing/2014/main" id="{F177FD97-BBEC-4778-A4B6-620BAEC3CC55}"/>
                  </a:ext>
                </a:extLst>
              </p:cNvPr>
              <p:cNvSpPr/>
              <p:nvPr/>
            </p:nvSpPr>
            <p:spPr>
              <a:xfrm>
                <a:off x="5860579" y="297255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5" name="모서리가 둥근 직사각형 39">
                <a:extLst>
                  <a:ext uri="{FF2B5EF4-FFF2-40B4-BE49-F238E27FC236}">
                    <a16:creationId xmlns:a16="http://schemas.microsoft.com/office/drawing/2014/main" id="{2A1BB05F-625A-4AE2-8269-B2E97D10561D}"/>
                  </a:ext>
                </a:extLst>
              </p:cNvPr>
              <p:cNvSpPr/>
              <p:nvPr/>
            </p:nvSpPr>
            <p:spPr>
              <a:xfrm>
                <a:off x="6012979" y="310302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6" name="모서리가 둥근 직사각형 39">
                <a:extLst>
                  <a:ext uri="{FF2B5EF4-FFF2-40B4-BE49-F238E27FC236}">
                    <a16:creationId xmlns:a16="http://schemas.microsoft.com/office/drawing/2014/main" id="{D8110CF3-A8C6-468B-9B81-FD84F734454F}"/>
                  </a:ext>
                </a:extLst>
              </p:cNvPr>
              <p:cNvSpPr/>
              <p:nvPr/>
            </p:nvSpPr>
            <p:spPr>
              <a:xfrm>
                <a:off x="6165379" y="323349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7" name="모서리가 둥근 직사각형 39">
                <a:extLst>
                  <a:ext uri="{FF2B5EF4-FFF2-40B4-BE49-F238E27FC236}">
                    <a16:creationId xmlns:a16="http://schemas.microsoft.com/office/drawing/2014/main" id="{60987C7D-3C8E-4908-9FF5-C87771977911}"/>
                  </a:ext>
                </a:extLst>
              </p:cNvPr>
              <p:cNvSpPr/>
              <p:nvPr/>
            </p:nvSpPr>
            <p:spPr>
              <a:xfrm>
                <a:off x="6317779" y="336396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8" name="모서리가 둥근 직사각형 39">
                <a:extLst>
                  <a:ext uri="{FF2B5EF4-FFF2-40B4-BE49-F238E27FC236}">
                    <a16:creationId xmlns:a16="http://schemas.microsoft.com/office/drawing/2014/main" id="{19FBC656-8174-4939-BAF7-7006BB1FD764}"/>
                  </a:ext>
                </a:extLst>
              </p:cNvPr>
              <p:cNvSpPr/>
              <p:nvPr/>
            </p:nvSpPr>
            <p:spPr>
              <a:xfrm>
                <a:off x="6470179" y="349443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9" name="모서리가 둥근 직사각형 39">
                <a:extLst>
                  <a:ext uri="{FF2B5EF4-FFF2-40B4-BE49-F238E27FC236}">
                    <a16:creationId xmlns:a16="http://schemas.microsoft.com/office/drawing/2014/main" id="{EF7B5D6D-D8D0-4C87-BEB6-37F2A54C5DBA}"/>
                  </a:ext>
                </a:extLst>
              </p:cNvPr>
              <p:cNvSpPr/>
              <p:nvPr/>
            </p:nvSpPr>
            <p:spPr>
              <a:xfrm>
                <a:off x="6622579" y="362490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30" name="모서리가 둥근 직사각형 39">
                <a:extLst>
                  <a:ext uri="{FF2B5EF4-FFF2-40B4-BE49-F238E27FC236}">
                    <a16:creationId xmlns:a16="http://schemas.microsoft.com/office/drawing/2014/main" id="{CCEA4221-FBE5-4752-8681-35B005904179}"/>
                  </a:ext>
                </a:extLst>
              </p:cNvPr>
              <p:cNvSpPr/>
              <p:nvPr/>
            </p:nvSpPr>
            <p:spPr>
              <a:xfrm>
                <a:off x="6774979" y="375537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31" name="모서리가 둥근 직사각형 39">
                <a:extLst>
                  <a:ext uri="{FF2B5EF4-FFF2-40B4-BE49-F238E27FC236}">
                    <a16:creationId xmlns:a16="http://schemas.microsoft.com/office/drawing/2014/main" id="{7C21A808-90D5-4062-AF61-2FAAF8CBE337}"/>
                  </a:ext>
                </a:extLst>
              </p:cNvPr>
              <p:cNvSpPr/>
              <p:nvPr/>
            </p:nvSpPr>
            <p:spPr>
              <a:xfrm>
                <a:off x="6927379" y="388584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32" name="모서리가 둥근 직사각형 39">
                <a:extLst>
                  <a:ext uri="{FF2B5EF4-FFF2-40B4-BE49-F238E27FC236}">
                    <a16:creationId xmlns:a16="http://schemas.microsoft.com/office/drawing/2014/main" id="{1C33C04B-1D0F-461D-B0E7-1141168D82D3}"/>
                  </a:ext>
                </a:extLst>
              </p:cNvPr>
              <p:cNvSpPr/>
              <p:nvPr/>
            </p:nvSpPr>
            <p:spPr>
              <a:xfrm>
                <a:off x="7079779" y="401631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33" name="모서리가 둥근 직사각형 39">
                <a:extLst>
                  <a:ext uri="{FF2B5EF4-FFF2-40B4-BE49-F238E27FC236}">
                    <a16:creationId xmlns:a16="http://schemas.microsoft.com/office/drawing/2014/main" id="{C546E0C2-531C-4B51-8E8D-F5006A5C549B}"/>
                  </a:ext>
                </a:extLst>
              </p:cNvPr>
              <p:cNvSpPr/>
              <p:nvPr/>
            </p:nvSpPr>
            <p:spPr>
              <a:xfrm>
                <a:off x="7210189" y="4146790"/>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grpSp>
        <p:grpSp>
          <p:nvGrpSpPr>
            <p:cNvPr id="12" name="Group 40">
              <a:extLst>
                <a:ext uri="{FF2B5EF4-FFF2-40B4-BE49-F238E27FC236}">
                  <a16:creationId xmlns:a16="http://schemas.microsoft.com/office/drawing/2014/main" id="{1F813219-F615-4420-8EBC-F96A91D770C8}"/>
                </a:ext>
              </a:extLst>
            </p:cNvPr>
            <p:cNvGrpSpPr/>
            <p:nvPr/>
          </p:nvGrpSpPr>
          <p:grpSpPr>
            <a:xfrm>
              <a:off x="7236357" y="2971324"/>
              <a:ext cx="2220031" cy="1630674"/>
              <a:chOff x="5860579" y="2972558"/>
              <a:chExt cx="2220031" cy="1630674"/>
            </a:xfrm>
          </p:grpSpPr>
          <p:sp>
            <p:nvSpPr>
              <p:cNvPr id="14" name="모서리가 둥근 직사각형 39">
                <a:extLst>
                  <a:ext uri="{FF2B5EF4-FFF2-40B4-BE49-F238E27FC236}">
                    <a16:creationId xmlns:a16="http://schemas.microsoft.com/office/drawing/2014/main" id="{CD1086FD-392B-4EB3-8262-F34BA04BE13B}"/>
                  </a:ext>
                </a:extLst>
              </p:cNvPr>
              <p:cNvSpPr/>
              <p:nvPr/>
            </p:nvSpPr>
            <p:spPr>
              <a:xfrm>
                <a:off x="5860579" y="297255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15" name="모서리가 둥근 직사각형 39">
                <a:extLst>
                  <a:ext uri="{FF2B5EF4-FFF2-40B4-BE49-F238E27FC236}">
                    <a16:creationId xmlns:a16="http://schemas.microsoft.com/office/drawing/2014/main" id="{49642B7D-6D41-447D-AA81-A0FA2563084C}"/>
                  </a:ext>
                </a:extLst>
              </p:cNvPr>
              <p:cNvSpPr/>
              <p:nvPr/>
            </p:nvSpPr>
            <p:spPr>
              <a:xfrm>
                <a:off x="6012979" y="310302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16" name="모서리가 둥근 직사각형 39">
                <a:extLst>
                  <a:ext uri="{FF2B5EF4-FFF2-40B4-BE49-F238E27FC236}">
                    <a16:creationId xmlns:a16="http://schemas.microsoft.com/office/drawing/2014/main" id="{61BA4DA0-15F0-46B2-ABD2-DCAF379DB452}"/>
                  </a:ext>
                </a:extLst>
              </p:cNvPr>
              <p:cNvSpPr/>
              <p:nvPr/>
            </p:nvSpPr>
            <p:spPr>
              <a:xfrm>
                <a:off x="6165379" y="323349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17" name="모서리가 둥근 직사각형 39">
                <a:extLst>
                  <a:ext uri="{FF2B5EF4-FFF2-40B4-BE49-F238E27FC236}">
                    <a16:creationId xmlns:a16="http://schemas.microsoft.com/office/drawing/2014/main" id="{F495650D-1923-4B48-A2B5-AF2D98EE9CD5}"/>
                  </a:ext>
                </a:extLst>
              </p:cNvPr>
              <p:cNvSpPr/>
              <p:nvPr/>
            </p:nvSpPr>
            <p:spPr>
              <a:xfrm>
                <a:off x="6317779" y="336396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18" name="모서리가 둥근 직사각형 39">
                <a:extLst>
                  <a:ext uri="{FF2B5EF4-FFF2-40B4-BE49-F238E27FC236}">
                    <a16:creationId xmlns:a16="http://schemas.microsoft.com/office/drawing/2014/main" id="{71311CE3-97E0-45CB-9F4E-7774AE059A04}"/>
                  </a:ext>
                </a:extLst>
              </p:cNvPr>
              <p:cNvSpPr/>
              <p:nvPr/>
            </p:nvSpPr>
            <p:spPr>
              <a:xfrm>
                <a:off x="6470179" y="349443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19" name="모서리가 둥근 직사각형 39">
                <a:extLst>
                  <a:ext uri="{FF2B5EF4-FFF2-40B4-BE49-F238E27FC236}">
                    <a16:creationId xmlns:a16="http://schemas.microsoft.com/office/drawing/2014/main" id="{F96B922C-457D-4391-B9C6-DA2821F04536}"/>
                  </a:ext>
                </a:extLst>
              </p:cNvPr>
              <p:cNvSpPr/>
              <p:nvPr/>
            </p:nvSpPr>
            <p:spPr>
              <a:xfrm>
                <a:off x="6622579" y="362490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0" name="모서리가 둥근 직사각형 39">
                <a:extLst>
                  <a:ext uri="{FF2B5EF4-FFF2-40B4-BE49-F238E27FC236}">
                    <a16:creationId xmlns:a16="http://schemas.microsoft.com/office/drawing/2014/main" id="{B493ED90-A446-4209-933F-14287F23298A}"/>
                  </a:ext>
                </a:extLst>
              </p:cNvPr>
              <p:cNvSpPr/>
              <p:nvPr/>
            </p:nvSpPr>
            <p:spPr>
              <a:xfrm>
                <a:off x="6774979" y="375537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1" name="모서리가 둥근 직사각형 39">
                <a:extLst>
                  <a:ext uri="{FF2B5EF4-FFF2-40B4-BE49-F238E27FC236}">
                    <a16:creationId xmlns:a16="http://schemas.microsoft.com/office/drawing/2014/main" id="{DD769532-8015-4AF5-A402-70436F32A58D}"/>
                  </a:ext>
                </a:extLst>
              </p:cNvPr>
              <p:cNvSpPr/>
              <p:nvPr/>
            </p:nvSpPr>
            <p:spPr>
              <a:xfrm>
                <a:off x="6927379" y="388584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2" name="모서리가 둥근 직사각형 39">
                <a:extLst>
                  <a:ext uri="{FF2B5EF4-FFF2-40B4-BE49-F238E27FC236}">
                    <a16:creationId xmlns:a16="http://schemas.microsoft.com/office/drawing/2014/main" id="{51248809-C42B-4A49-B40B-6BF9E110FA72}"/>
                  </a:ext>
                </a:extLst>
              </p:cNvPr>
              <p:cNvSpPr/>
              <p:nvPr/>
            </p:nvSpPr>
            <p:spPr>
              <a:xfrm>
                <a:off x="7079779" y="4016318"/>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/logs/031519.log, r:3, {1, 2, 3, 4}</a:t>
                </a:r>
              </a:p>
              <a:p>
                <a:pPr algn="ctr"/>
                <a:r>
                  <a:rPr lang="en-US" altLang="ko-KR" sz="400" dirty="0">
                    <a:solidFill>
                      <a:srgbClr val="193EB0"/>
                    </a:solidFill>
                    <a:latin typeface="SamsungOne 400" panose="020B0503030303020204" pitchFamily="34" charset="0"/>
                    <a:ea typeface="SamsungOne 400" panose="020B0503030303020204" pitchFamily="34" charset="0"/>
                  </a:rPr>
                  <a:t>Block 1 = {A, B, C}</a:t>
                </a:r>
              </a:p>
              <a:p>
                <a:pPr algn="ctr"/>
                <a:r>
                  <a:rPr lang="en-US" altLang="ko-KR" sz="400" dirty="0">
                    <a:solidFill>
                      <a:srgbClr val="193EB0"/>
                    </a:solidFill>
                    <a:latin typeface="SamsungOne 400" panose="020B0503030303020204" pitchFamily="34" charset="0"/>
                    <a:ea typeface="SamsungOne 400" panose="020B0503030303020204" pitchFamily="34" charset="0"/>
                  </a:rPr>
                  <a:t>Block 2 = {C, D,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3 = {A, B, E}</a:t>
                </a:r>
              </a:p>
              <a:p>
                <a:pPr algn="ctr"/>
                <a:r>
                  <a:rPr lang="en-US" altLang="ko-KR" sz="400" dirty="0">
                    <a:solidFill>
                      <a:srgbClr val="193EB0"/>
                    </a:solidFill>
                    <a:latin typeface="SamsungOne 400" panose="020B0503030303020204" pitchFamily="34" charset="0"/>
                    <a:ea typeface="SamsungOne 400" panose="020B0503030303020204" pitchFamily="34" charset="0"/>
                  </a:rPr>
                  <a:t>Block 4 = {A, D, E}</a:t>
                </a:r>
              </a:p>
            </p:txBody>
          </p:sp>
          <p:sp>
            <p:nvSpPr>
              <p:cNvPr id="23" name="모서리가 둥근 직사각형 39">
                <a:extLst>
                  <a:ext uri="{FF2B5EF4-FFF2-40B4-BE49-F238E27FC236}">
                    <a16:creationId xmlns:a16="http://schemas.microsoft.com/office/drawing/2014/main" id="{6E818CF2-A156-467E-B6A6-C0849F5DFF4E}"/>
                  </a:ext>
                </a:extLst>
              </p:cNvPr>
              <p:cNvSpPr/>
              <p:nvPr/>
            </p:nvSpPr>
            <p:spPr>
              <a:xfrm>
                <a:off x="7210189" y="4146790"/>
                <a:ext cx="870421" cy="456442"/>
              </a:xfrm>
              <a:prstGeom prst="roundRect">
                <a:avLst>
                  <a:gd name="adj" fmla="val 19038"/>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 dirty="0">
                    <a:solidFill>
                      <a:srgbClr val="193EB0"/>
                    </a:solidFill>
                    <a:latin typeface="SamsungOne 700" panose="020B0803030303020204" pitchFamily="34" charset="0"/>
                    <a:ea typeface="SamsungOne 700" panose="020B0803030303020204" pitchFamily="34" charset="0"/>
                  </a:rPr>
                  <a:t>Metadata</a:t>
                </a:r>
              </a:p>
              <a:p>
                <a:pPr algn="ctr"/>
                <a:r>
                  <a:rPr lang="en-US" altLang="ko-KR" sz="400" dirty="0">
                    <a:solidFill>
                      <a:srgbClr val="193EB0"/>
                    </a:solidFill>
                    <a:latin typeface="SamsungOne 400" panose="020B0503030303020204" pitchFamily="34" charset="0"/>
                    <a:ea typeface="SamsungOne 400" panose="020B0503030303020204" pitchFamily="34" charset="0"/>
                  </a:rPr>
                  <a:t>/logs/041654.log, r:3, {7,8,9}</a:t>
                </a:r>
              </a:p>
              <a:p>
                <a:pPr algn="ctr"/>
                <a:r>
                  <a:rPr lang="en-US" altLang="ko-KR" sz="400" dirty="0">
                    <a:solidFill>
                      <a:srgbClr val="193EB0"/>
                    </a:solidFill>
                    <a:latin typeface="SamsungOne 400" panose="020B0503030303020204" pitchFamily="34" charset="0"/>
                    <a:ea typeface="SamsungOne 400" panose="020B0503030303020204" pitchFamily="34" charset="0"/>
                  </a:rPr>
                  <a:t>Block 7 = {G, A, D}</a:t>
                </a:r>
              </a:p>
              <a:p>
                <a:pPr algn="ctr"/>
                <a:r>
                  <a:rPr lang="en-US" altLang="ko-KR" sz="400" dirty="0">
                    <a:solidFill>
                      <a:srgbClr val="193EB0"/>
                    </a:solidFill>
                    <a:latin typeface="SamsungOne 400" panose="020B0503030303020204" pitchFamily="34" charset="0"/>
                    <a:ea typeface="SamsungOne 400" panose="020B0503030303020204" pitchFamily="34" charset="0"/>
                  </a:rPr>
                  <a:t>Block 8 = {F, G, H}</a:t>
                </a:r>
              </a:p>
              <a:p>
                <a:pPr algn="ctr"/>
                <a:r>
                  <a:rPr lang="en-US" altLang="ko-KR" sz="400" dirty="0">
                    <a:solidFill>
                      <a:srgbClr val="193EB0"/>
                    </a:solidFill>
                    <a:latin typeface="SamsungOne 400" panose="020B0503030303020204" pitchFamily="34" charset="0"/>
                    <a:ea typeface="SamsungOne 400" panose="020B0503030303020204" pitchFamily="34" charset="0"/>
                  </a:rPr>
                  <a:t>Block 9 = {D, F, C}</a:t>
                </a:r>
              </a:p>
              <a:p>
                <a:pPr algn="ctr"/>
                <a:endParaRPr lang="en-US" altLang="ko-KR" sz="400" dirty="0">
                  <a:solidFill>
                    <a:srgbClr val="193EB0"/>
                  </a:solidFill>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20010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err="1">
                <a:ea typeface="SamsungOneKorean 400" panose="020B0503030303020204" pitchFamily="50" charset="-127"/>
              </a:rPr>
              <a:t>Sự</a:t>
            </a:r>
            <a:r>
              <a:rPr lang="en-US" altLang="ko-KR" dirty="0">
                <a:ea typeface="SamsungOneKorean 400" panose="020B0503030303020204" pitchFamily="50" charset="-127"/>
              </a:rPr>
              <a:t> </a:t>
            </a:r>
            <a:r>
              <a:rPr lang="en-US" altLang="ko-KR" dirty="0" err="1">
                <a:ea typeface="SamsungOneKorean 400" panose="020B0503030303020204" pitchFamily="50" charset="-127"/>
              </a:rPr>
              <a:t>cố</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nhỏ</a:t>
            </a:r>
            <a:r>
              <a:rPr lang="en-US" altLang="ko-KR" dirty="0">
                <a:ea typeface="SamsungOneKorean 400" panose="020B0503030303020204" pitchFamily="50" charset="-127"/>
              </a:rPr>
              <a:t> </a:t>
            </a:r>
            <a:r>
              <a:rPr lang="en-US" altLang="ko-KR" dirty="0" err="1">
                <a:ea typeface="SamsungOneKorean 400" panose="020B0503030303020204" pitchFamily="50" charset="-127"/>
              </a:rPr>
              <a:t>NameNode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4760339" cy="914400"/>
          </a:xfrm>
        </p:spPr>
        <p:txBody>
          <a:bodyPr/>
          <a:lstStyle/>
          <a:p>
            <a:r>
              <a:rPr lang="en-US" altLang="ko-KR" dirty="0"/>
              <a:t>HDFS </a:t>
            </a:r>
            <a:r>
              <a:rPr lang="en-US" altLang="ko-KR" dirty="0" err="1"/>
              <a:t>bị</a:t>
            </a:r>
            <a:r>
              <a:rPr lang="en-US" altLang="ko-KR" dirty="0"/>
              <a:t> </a:t>
            </a:r>
            <a:r>
              <a:rPr lang="en-US" altLang="ko-KR" dirty="0" err="1"/>
              <a:t>vấn</a:t>
            </a:r>
            <a:r>
              <a:rPr lang="en-US" altLang="ko-KR" dirty="0"/>
              <a:t> </a:t>
            </a:r>
            <a:r>
              <a:rPr lang="en-US" altLang="ko-KR" dirty="0" err="1"/>
              <a:t>đề</a:t>
            </a:r>
            <a:r>
              <a:rPr lang="en-US" altLang="ko-KR" dirty="0"/>
              <a:t> </a:t>
            </a:r>
            <a:r>
              <a:rPr lang="en-US" altLang="ko-KR" dirty="0" err="1"/>
              <a:t>về</a:t>
            </a:r>
            <a:r>
              <a:rPr lang="en-US" altLang="ko-KR" dirty="0"/>
              <a:t> </a:t>
            </a:r>
            <a:r>
              <a:rPr lang="en-US" altLang="ko-KR" dirty="0" err="1"/>
              <a:t>tệp</a:t>
            </a:r>
            <a:r>
              <a:rPr lang="en-US" altLang="ko-KR" dirty="0"/>
              <a:t> </a:t>
            </a:r>
            <a:r>
              <a:rPr lang="en-US" altLang="ko-KR" dirty="0" err="1"/>
              <a:t>nhỏ</a:t>
            </a:r>
            <a:endParaRPr lang="en-US" altLang="ko-KR" dirty="0"/>
          </a:p>
          <a:p>
            <a:r>
              <a:rPr lang="en-US" altLang="ko-KR" dirty="0" err="1"/>
              <a:t>Đây</a:t>
            </a:r>
            <a:r>
              <a:rPr lang="en-US" altLang="ko-KR" dirty="0"/>
              <a:t> </a:t>
            </a:r>
            <a:r>
              <a:rPr lang="en-US" altLang="ko-KR" dirty="0" err="1"/>
              <a:t>là</a:t>
            </a:r>
            <a:r>
              <a:rPr lang="en-US" altLang="ko-KR" dirty="0"/>
              <a:t> </a:t>
            </a:r>
            <a:r>
              <a:rPr lang="en-US" altLang="ko-KR" dirty="0" err="1"/>
              <a:t>khi</a:t>
            </a:r>
            <a:r>
              <a:rPr lang="en-US" altLang="ko-KR" dirty="0"/>
              <a:t> </a:t>
            </a:r>
            <a:r>
              <a:rPr lang="en-US" altLang="ko-KR" dirty="0" err="1"/>
              <a:t>một</a:t>
            </a:r>
            <a:r>
              <a:rPr lang="en-US" altLang="ko-KR" dirty="0"/>
              <a:t> </a:t>
            </a:r>
            <a:r>
              <a:rPr lang="en-US" altLang="ko-KR" dirty="0" err="1"/>
              <a:t>phần</a:t>
            </a:r>
            <a:r>
              <a:rPr lang="en-US" altLang="ko-KR" dirty="0"/>
              <a:t> </a:t>
            </a:r>
            <a:r>
              <a:rPr lang="en-US" altLang="ko-KR" dirty="0" err="1"/>
              <a:t>lớn</a:t>
            </a:r>
            <a:r>
              <a:rPr lang="en-US" altLang="ko-KR" dirty="0"/>
              <a:t> </a:t>
            </a:r>
            <a:r>
              <a:rPr lang="en-US" altLang="ko-KR" dirty="0" err="1"/>
              <a:t>các</a:t>
            </a:r>
            <a:r>
              <a:rPr lang="en-US" altLang="ko-KR" dirty="0"/>
              <a:t> </a:t>
            </a:r>
            <a:r>
              <a:rPr lang="en-US" altLang="ko-KR" dirty="0" err="1"/>
              <a:t>tệp</a:t>
            </a:r>
            <a:r>
              <a:rPr lang="en-US" altLang="ko-KR" dirty="0"/>
              <a:t> </a:t>
            </a:r>
            <a:r>
              <a:rPr lang="en-US" altLang="ko-KR" dirty="0" err="1"/>
              <a:t>trong</a:t>
            </a:r>
            <a:r>
              <a:rPr lang="en-US" altLang="ko-KR" dirty="0"/>
              <a:t> HDFS </a:t>
            </a:r>
            <a:r>
              <a:rPr lang="en-US" altLang="ko-KR" dirty="0" err="1"/>
              <a:t>là</a:t>
            </a:r>
            <a:r>
              <a:rPr lang="en-US" altLang="ko-KR" dirty="0"/>
              <a:t> </a:t>
            </a:r>
            <a:r>
              <a:rPr lang="en-US" altLang="ko-KR" dirty="0" err="1"/>
              <a:t>các</a:t>
            </a:r>
            <a:r>
              <a:rPr lang="en-US" altLang="ko-KR" dirty="0"/>
              <a:t> </a:t>
            </a:r>
            <a:r>
              <a:rPr lang="en-US" altLang="ko-KR" dirty="0" err="1"/>
              <a:t>tệp</a:t>
            </a:r>
            <a:r>
              <a:rPr lang="en-US" altLang="ko-KR" dirty="0"/>
              <a:t> </a:t>
            </a:r>
            <a:r>
              <a:rPr lang="en-US" altLang="ko-KR" dirty="0" err="1"/>
              <a:t>nhỏ</a:t>
            </a:r>
            <a:endParaRPr lang="en-US" altLang="ko-KR" dirty="0"/>
          </a:p>
          <a:p>
            <a:pPr lvl="1"/>
            <a:r>
              <a:rPr lang="vi-VN" altLang="ko-KR" dirty="0"/>
              <a:t>HDFS NameNode có thể hết bộ nhớ Java trước khi hết dung lượng đĩa</a:t>
            </a:r>
            <a:endParaRPr lang="en-US" altLang="ko-KR" dirty="0"/>
          </a:p>
          <a:p>
            <a:r>
              <a:rPr lang="vi-VN" altLang="ko-KR" dirty="0"/>
              <a:t>Ví dụ: 1 GB dữ liệu được lưu trữ dưới dạng một tệp .vs. 1000 tệp 1 MB</a:t>
            </a:r>
            <a:endParaRPr lang="en-US" altLang="ko-KR" dirty="0"/>
          </a:p>
          <a:p>
            <a:r>
              <a:rPr lang="vi-VN" altLang="ko-KR" dirty="0"/>
              <a:t>Tệp 1 GB duy nhất có kích thước khối là 128 MB</a:t>
            </a:r>
            <a:endParaRPr lang="en-US" altLang="ko-KR" dirty="0"/>
          </a:p>
          <a:p>
            <a:pPr lvl="1"/>
            <a:r>
              <a:rPr lang="en-US" altLang="ko-KR" dirty="0"/>
              <a:t>1 </a:t>
            </a:r>
            <a:r>
              <a:rPr lang="en-US" altLang="ko-KR" dirty="0" err="1"/>
              <a:t>Thông</a:t>
            </a:r>
            <a:r>
              <a:rPr lang="en-US" altLang="ko-KR" dirty="0"/>
              <a:t> tin </a:t>
            </a:r>
            <a:r>
              <a:rPr lang="en-US" altLang="ko-KR" dirty="0" err="1"/>
              <a:t>tệp</a:t>
            </a:r>
            <a:r>
              <a:rPr lang="en-US" altLang="ko-KR" dirty="0"/>
              <a:t> </a:t>
            </a:r>
            <a:r>
              <a:rPr lang="en-US" altLang="ko-KR" dirty="0" err="1"/>
              <a:t>và</a:t>
            </a:r>
            <a:r>
              <a:rPr lang="en-US" altLang="ko-KR" dirty="0"/>
              <a:t> 8 </a:t>
            </a:r>
            <a:r>
              <a:rPr lang="en-US" altLang="ko-KR" dirty="0" err="1"/>
              <a:t>Thông</a:t>
            </a:r>
            <a:r>
              <a:rPr lang="en-US" altLang="ko-KR" dirty="0"/>
              <a:t> tin </a:t>
            </a:r>
            <a:r>
              <a:rPr lang="en-US" altLang="ko-KR" dirty="0" err="1"/>
              <a:t>khối</a:t>
            </a:r>
            <a:endParaRPr lang="en-US" altLang="ko-KR" dirty="0"/>
          </a:p>
          <a:p>
            <a:pPr lvl="1"/>
            <a:r>
              <a:rPr lang="en-US" altLang="ko-KR" dirty="0" err="1"/>
              <a:t>Tổng</a:t>
            </a:r>
            <a:r>
              <a:rPr lang="en-US" altLang="ko-KR" dirty="0"/>
              <a:t> </a:t>
            </a:r>
            <a:r>
              <a:rPr lang="en-US" altLang="ko-KR" dirty="0" err="1"/>
              <a:t>cộng</a:t>
            </a:r>
            <a:r>
              <a:rPr lang="en-US" altLang="ko-KR" dirty="0"/>
              <a:t> 8 </a:t>
            </a:r>
            <a:r>
              <a:rPr lang="en-US" altLang="ko-KR" dirty="0" err="1"/>
              <a:t>mục</a:t>
            </a:r>
            <a:r>
              <a:rPr lang="en-US" altLang="ko-KR" dirty="0"/>
              <a:t> </a:t>
            </a:r>
            <a:r>
              <a:rPr lang="en-US" altLang="ko-KR" dirty="0" err="1"/>
              <a:t>trong</a:t>
            </a:r>
            <a:r>
              <a:rPr lang="en-US" altLang="ko-KR" dirty="0"/>
              <a:t> </a:t>
            </a:r>
            <a:r>
              <a:rPr lang="en-US" altLang="ko-KR" dirty="0" err="1"/>
              <a:t>bộ</a:t>
            </a:r>
            <a:r>
              <a:rPr lang="en-US" altLang="ko-KR" dirty="0"/>
              <a:t> </a:t>
            </a:r>
            <a:r>
              <a:rPr lang="en-US" altLang="ko-KR" dirty="0" err="1"/>
              <a:t>nhớ</a:t>
            </a:r>
            <a:endParaRPr lang="en-US" altLang="ko-KR" dirty="0"/>
          </a:p>
          <a:p>
            <a:r>
              <a:rPr lang="vi-VN" altLang="ko-KR" dirty="0"/>
              <a:t>Tệp 1000 x 1 MB với kích thước khối là 128 MB</a:t>
            </a:r>
            <a:endParaRPr lang="en-US" altLang="ko-KR" dirty="0"/>
          </a:p>
          <a:p>
            <a:pPr lvl="1"/>
            <a:r>
              <a:rPr lang="en-US" altLang="ko-KR" dirty="0" err="1"/>
              <a:t>Thông</a:t>
            </a:r>
            <a:r>
              <a:rPr lang="en-US" altLang="ko-KR" dirty="0"/>
              <a:t> tin 1000 </a:t>
            </a:r>
            <a:r>
              <a:rPr lang="en-US" altLang="ko-KR" dirty="0" err="1"/>
              <a:t>tệp</a:t>
            </a:r>
            <a:r>
              <a:rPr lang="en-US" altLang="ko-KR" dirty="0"/>
              <a:t> </a:t>
            </a:r>
            <a:r>
              <a:rPr lang="en-US" altLang="ko-KR" dirty="0" err="1"/>
              <a:t>và</a:t>
            </a:r>
            <a:r>
              <a:rPr lang="en-US" altLang="ko-KR" dirty="0"/>
              <a:t> 1000 </a:t>
            </a:r>
            <a:r>
              <a:rPr lang="en-US" altLang="ko-KR" dirty="0" err="1"/>
              <a:t>thông</a:t>
            </a:r>
            <a:r>
              <a:rPr lang="en-US" altLang="ko-KR" dirty="0"/>
              <a:t> tin </a:t>
            </a:r>
            <a:r>
              <a:rPr lang="en-US" altLang="ko-KR" dirty="0" err="1"/>
              <a:t>khối</a:t>
            </a:r>
            <a:endParaRPr lang="en-US" altLang="ko-KR" dirty="0"/>
          </a:p>
          <a:p>
            <a:pPr lvl="1"/>
            <a:r>
              <a:rPr lang="en-US" altLang="ko-KR" dirty="0" err="1"/>
              <a:t>Tổng</a:t>
            </a:r>
            <a:r>
              <a:rPr lang="en-US" altLang="ko-KR" dirty="0"/>
              <a:t> </a:t>
            </a:r>
            <a:r>
              <a:rPr lang="en-US" altLang="ko-KR" dirty="0" err="1"/>
              <a:t>số</a:t>
            </a:r>
            <a:r>
              <a:rPr lang="en-US" altLang="ko-KR" dirty="0"/>
              <a:t> 2000 </a:t>
            </a:r>
            <a:r>
              <a:rPr lang="en-US" altLang="ko-KR" dirty="0" err="1"/>
              <a:t>mục</a:t>
            </a:r>
            <a:r>
              <a:rPr lang="en-US" altLang="ko-KR" dirty="0"/>
              <a:t> </a:t>
            </a:r>
            <a:r>
              <a:rPr lang="en-US" altLang="ko-KR" dirty="0" err="1"/>
              <a:t>trong</a:t>
            </a:r>
            <a:r>
              <a:rPr lang="en-US" altLang="ko-KR" dirty="0"/>
              <a:t> </a:t>
            </a:r>
            <a:r>
              <a:rPr lang="en-US" altLang="ko-KR" dirty="0" err="1"/>
              <a:t>bộ</a:t>
            </a:r>
            <a:r>
              <a:rPr lang="en-US" altLang="ko-KR" dirty="0"/>
              <a:t> </a:t>
            </a:r>
            <a:r>
              <a:rPr lang="en-US" altLang="ko-KR" dirty="0" err="1"/>
              <a:t>nhớ</a:t>
            </a:r>
            <a:endParaRPr lang="ko-KR" altLang="en-US" dirty="0"/>
          </a:p>
        </p:txBody>
      </p:sp>
      <p:grpSp>
        <p:nvGrpSpPr>
          <p:cNvPr id="6" name="그룹 5"/>
          <p:cNvGrpSpPr/>
          <p:nvPr/>
        </p:nvGrpSpPr>
        <p:grpSpPr>
          <a:xfrm>
            <a:off x="5296210" y="2633188"/>
            <a:ext cx="4293559" cy="3607751"/>
            <a:chOff x="5006126" y="2519966"/>
            <a:chExt cx="4755809" cy="3755019"/>
          </a:xfrm>
        </p:grpSpPr>
        <p:sp>
          <p:nvSpPr>
            <p:cNvPr id="12" name="모서리가 둥근 직사각형 123">
              <a:extLst>
                <a:ext uri="{FF2B5EF4-FFF2-40B4-BE49-F238E27FC236}">
                  <a16:creationId xmlns:a16="http://schemas.microsoft.com/office/drawing/2014/main" id="{C8E79AA0-9F4A-4CF5-B9D4-15D6073F505F}"/>
                </a:ext>
              </a:extLst>
            </p:cNvPr>
            <p:cNvSpPr/>
            <p:nvPr/>
          </p:nvSpPr>
          <p:spPr>
            <a:xfrm>
              <a:off x="5026593" y="4584631"/>
              <a:ext cx="4714875" cy="1690354"/>
            </a:xfrm>
            <a:prstGeom prst="roundRect">
              <a:avLst>
                <a:gd name="adj" fmla="val 4383"/>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모서리가 둥근 직사각형 53">
              <a:extLst>
                <a:ext uri="{FF2B5EF4-FFF2-40B4-BE49-F238E27FC236}">
                  <a16:creationId xmlns:a16="http://schemas.microsoft.com/office/drawing/2014/main" id="{1BB0C8EC-00B3-44A6-BB35-DBE07BB00CDD}"/>
                </a:ext>
              </a:extLst>
            </p:cNvPr>
            <p:cNvSpPr/>
            <p:nvPr/>
          </p:nvSpPr>
          <p:spPr>
            <a:xfrm>
              <a:off x="5026593" y="2519966"/>
              <a:ext cx="4714875" cy="1690354"/>
            </a:xfrm>
            <a:prstGeom prst="roundRect">
              <a:avLst>
                <a:gd name="adj" fmla="val 4383"/>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모서리가 둥근 직사각형 8">
              <a:extLst>
                <a:ext uri="{FF2B5EF4-FFF2-40B4-BE49-F238E27FC236}">
                  <a16:creationId xmlns:a16="http://schemas.microsoft.com/office/drawing/2014/main" id="{0C9F3F45-1241-4836-979A-4D50CAFA7D11}"/>
                </a:ext>
              </a:extLst>
            </p:cNvPr>
            <p:cNvSpPr/>
            <p:nvPr/>
          </p:nvSpPr>
          <p:spPr>
            <a:xfrm>
              <a:off x="5115126" y="3211424"/>
              <a:ext cx="499869" cy="381002"/>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Tệp</a:t>
              </a:r>
              <a:endParaRPr lang="en-US" altLang="ko-KR" sz="9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192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15" name="모서리가 둥근 직사각형 10">
              <a:extLst>
                <a:ext uri="{FF2B5EF4-FFF2-40B4-BE49-F238E27FC236}">
                  <a16:creationId xmlns:a16="http://schemas.microsoft.com/office/drawing/2014/main" id="{5BD1D4D7-12CD-4AE2-A5B3-C50BEC574CB8}"/>
                </a:ext>
              </a:extLst>
            </p:cNvPr>
            <p:cNvSpPr/>
            <p:nvPr/>
          </p:nvSpPr>
          <p:spPr>
            <a:xfrm>
              <a:off x="5771328" y="2998911"/>
              <a:ext cx="484211"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err="1">
                  <a:solidFill>
                    <a:srgbClr val="0043B2"/>
                  </a:solidFill>
                  <a:latin typeface="SamsungOne 700" panose="020B0803030303020204" pitchFamily="34" charset="0"/>
                  <a:ea typeface="SamsungOne 700" panose="020B0803030303020204" pitchFamily="34" charset="0"/>
                </a:rPr>
                <a:t>Khối</a:t>
              </a:r>
              <a:r>
                <a:rPr lang="en-US" altLang="ko-KR" sz="700" dirty="0">
                  <a:solidFill>
                    <a:srgbClr val="0043B2"/>
                  </a:solidFill>
                  <a:latin typeface="SamsungOne 700" panose="020B0803030303020204" pitchFamily="34" charset="0"/>
                  <a:ea typeface="SamsungOne 700" panose="020B0803030303020204" pitchFamily="34" charset="0"/>
                </a:rPr>
                <a:t> 1</a:t>
              </a:r>
            </a:p>
            <a:p>
              <a:pPr algn="ctr"/>
              <a:r>
                <a:rPr lang="en-US" altLang="ko-KR" sz="500" dirty="0">
                  <a:solidFill>
                    <a:srgbClr val="0043B2"/>
                  </a:solidFill>
                  <a:latin typeface="SamsungOne-600" panose="020B0703030303020204"/>
                  <a:ea typeface="SamsungOneKorean 400" panose="020B0503030303020204" pitchFamily="50" charset="-127"/>
                </a:rPr>
                <a:t>128 MB</a:t>
              </a:r>
              <a:endParaRPr lang="ko-KR" altLang="en-US" sz="800" dirty="0">
                <a:solidFill>
                  <a:srgbClr val="0043B2"/>
                </a:solidFill>
                <a:latin typeface="SamsungOne-600" panose="020B0703030303020204"/>
                <a:ea typeface="SamsungOneKorean 400" panose="020B0503030303020204" pitchFamily="50" charset="-127"/>
              </a:endParaRPr>
            </a:p>
          </p:txBody>
        </p:sp>
        <p:sp>
          <p:nvSpPr>
            <p:cNvPr id="16" name="모서리가 둥근 직사각형 11">
              <a:extLst>
                <a:ext uri="{FF2B5EF4-FFF2-40B4-BE49-F238E27FC236}">
                  <a16:creationId xmlns:a16="http://schemas.microsoft.com/office/drawing/2014/main" id="{663950B2-6986-4920-AED7-79BED6EC9557}"/>
                </a:ext>
              </a:extLst>
            </p:cNvPr>
            <p:cNvSpPr/>
            <p:nvPr/>
          </p:nvSpPr>
          <p:spPr>
            <a:xfrm>
              <a:off x="5771328" y="3512088"/>
              <a:ext cx="484211"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err="1">
                  <a:solidFill>
                    <a:srgbClr val="0043B2"/>
                  </a:solidFill>
                  <a:latin typeface="SamsungOne 700" panose="020B0803030303020204" pitchFamily="34" charset="0"/>
                  <a:ea typeface="SamsungOne 700" panose="020B0803030303020204" pitchFamily="34" charset="0"/>
                </a:rPr>
                <a:t>Khối</a:t>
              </a:r>
              <a:r>
                <a:rPr lang="en-US" altLang="ko-KR" sz="700" dirty="0">
                  <a:solidFill>
                    <a:srgbClr val="0043B2"/>
                  </a:solidFill>
                  <a:latin typeface="SamsungOne 700" panose="020B0803030303020204" pitchFamily="34" charset="0"/>
                  <a:ea typeface="SamsungOne 700" panose="020B0803030303020204" pitchFamily="34" charset="0"/>
                </a:rPr>
                <a:t> 2</a:t>
              </a:r>
            </a:p>
            <a:p>
              <a:pPr algn="ctr"/>
              <a:r>
                <a:rPr lang="en-US" altLang="ko-KR" sz="500" dirty="0">
                  <a:solidFill>
                    <a:srgbClr val="0043B2"/>
                  </a:solidFill>
                  <a:latin typeface="SamsungOne-600" panose="020B0703030303020204"/>
                  <a:ea typeface="SamsungOneKorean 400" panose="020B0503030303020204" pitchFamily="50" charset="-127"/>
                </a:rPr>
                <a:t>64 MB</a:t>
              </a:r>
              <a:endParaRPr lang="ko-KR" altLang="en-US" sz="800" dirty="0">
                <a:solidFill>
                  <a:srgbClr val="0043B2"/>
                </a:solidFill>
                <a:latin typeface="SamsungOne-600" panose="020B0703030303020204"/>
                <a:ea typeface="SamsungOneKorean 400" panose="020B0503030303020204" pitchFamily="50" charset="-127"/>
              </a:endParaRPr>
            </a:p>
          </p:txBody>
        </p:sp>
        <p:grpSp>
          <p:nvGrpSpPr>
            <p:cNvPr id="17" name="그룹 16">
              <a:extLst>
                <a:ext uri="{FF2B5EF4-FFF2-40B4-BE49-F238E27FC236}">
                  <a16:creationId xmlns:a16="http://schemas.microsoft.com/office/drawing/2014/main" id="{69B224DB-F3C5-4B42-B769-F2F4B886B210}"/>
                </a:ext>
              </a:extLst>
            </p:cNvPr>
            <p:cNvGrpSpPr/>
            <p:nvPr/>
          </p:nvGrpSpPr>
          <p:grpSpPr>
            <a:xfrm>
              <a:off x="6783766" y="2898660"/>
              <a:ext cx="632374" cy="404135"/>
              <a:chOff x="6836159" y="2880240"/>
              <a:chExt cx="632374" cy="404135"/>
            </a:xfrm>
          </p:grpSpPr>
          <p:sp>
            <p:nvSpPr>
              <p:cNvPr id="19" name="모서리가 둥근 직사각형 13">
                <a:extLst>
                  <a:ext uri="{FF2B5EF4-FFF2-40B4-BE49-F238E27FC236}">
                    <a16:creationId xmlns:a16="http://schemas.microsoft.com/office/drawing/2014/main" id="{95FDDBC1-779B-4035-B84F-61361F1B3E2D}"/>
                  </a:ext>
                </a:extLst>
              </p:cNvPr>
              <p:cNvSpPr/>
              <p:nvPr/>
            </p:nvSpPr>
            <p:spPr>
              <a:xfrm>
                <a:off x="6948074" y="2880240"/>
                <a:ext cx="520459"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err="1">
                    <a:solidFill>
                      <a:srgbClr val="0043B2"/>
                    </a:solidFill>
                    <a:latin typeface="SamsungOne 700" panose="020B0803030303020204" pitchFamily="34" charset="0"/>
                    <a:ea typeface="SamsungOne 700" panose="020B0803030303020204" pitchFamily="34" charset="0"/>
                  </a:rPr>
                  <a:t>Khối</a:t>
                </a:r>
                <a:r>
                  <a:rPr lang="en-US" altLang="ko-KR" sz="700" dirty="0">
                    <a:solidFill>
                      <a:srgbClr val="0043B2"/>
                    </a:solidFill>
                    <a:latin typeface="SamsungOne 700" panose="020B0803030303020204" pitchFamily="34" charset="0"/>
                    <a:ea typeface="SamsungOne 700" panose="020B0803030303020204" pitchFamily="34" charset="0"/>
                  </a:rPr>
                  <a:t> 1</a:t>
                </a:r>
              </a:p>
              <a:p>
                <a:pPr algn="ctr"/>
                <a:r>
                  <a:rPr lang="en-US" altLang="ko-KR" sz="500" dirty="0">
                    <a:solidFill>
                      <a:srgbClr val="0043B2"/>
                    </a:solidFill>
                    <a:latin typeface="SamsungOne-600" panose="020B0703030303020204"/>
                    <a:ea typeface="SamsungOneKorean 400" panose="020B0503030303020204" pitchFamily="50" charset="-127"/>
                  </a:rPr>
                  <a:t>Replicated</a:t>
                </a:r>
                <a:endParaRPr lang="ko-KR" altLang="en-US" sz="800" dirty="0">
                  <a:solidFill>
                    <a:srgbClr val="0043B2"/>
                  </a:solidFill>
                  <a:latin typeface="SamsungOne-600" panose="020B0703030303020204"/>
                  <a:ea typeface="SamsungOneKorean 400" panose="020B0503030303020204" pitchFamily="50" charset="-127"/>
                </a:endParaRPr>
              </a:p>
            </p:txBody>
          </p:sp>
          <p:sp>
            <p:nvSpPr>
              <p:cNvPr id="20" name="모서리가 둥근 직사각형 14">
                <a:extLst>
                  <a:ext uri="{FF2B5EF4-FFF2-40B4-BE49-F238E27FC236}">
                    <a16:creationId xmlns:a16="http://schemas.microsoft.com/office/drawing/2014/main" id="{8E472AE7-5ADE-455B-8CAA-E0A98D994211}"/>
                  </a:ext>
                </a:extLst>
              </p:cNvPr>
              <p:cNvSpPr/>
              <p:nvPr/>
            </p:nvSpPr>
            <p:spPr>
              <a:xfrm>
                <a:off x="6836159" y="2980491"/>
                <a:ext cx="520459"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err="1">
                    <a:solidFill>
                      <a:srgbClr val="0043B2"/>
                    </a:solidFill>
                    <a:latin typeface="SamsungOne 700" panose="020B0803030303020204" pitchFamily="34" charset="0"/>
                    <a:ea typeface="SamsungOne 700" panose="020B0803030303020204" pitchFamily="34" charset="0"/>
                  </a:rPr>
                  <a:t>Khối</a:t>
                </a:r>
                <a:r>
                  <a:rPr lang="en-US" altLang="ko-KR" sz="700" dirty="0">
                    <a:solidFill>
                      <a:srgbClr val="0043B2"/>
                    </a:solidFill>
                    <a:latin typeface="SamsungOne 700" panose="020B0803030303020204" pitchFamily="34" charset="0"/>
                    <a:ea typeface="SamsungOne 700" panose="020B0803030303020204" pitchFamily="34" charset="0"/>
                  </a:rPr>
                  <a:t> 1</a:t>
                </a:r>
              </a:p>
              <a:p>
                <a:pPr algn="ctr"/>
                <a:r>
                  <a:rPr lang="en-US" altLang="ko-KR" sz="500" dirty="0">
                    <a:solidFill>
                      <a:srgbClr val="0043B2"/>
                    </a:solidFill>
                    <a:latin typeface="SamsungOne-600" panose="020B0703030303020204"/>
                    <a:ea typeface="SamsungOneKorean 400" panose="020B0503030303020204" pitchFamily="50" charset="-127"/>
                  </a:rPr>
                  <a:t>Replicated</a:t>
                </a:r>
                <a:endParaRPr lang="ko-KR" altLang="en-US" sz="800" dirty="0">
                  <a:solidFill>
                    <a:srgbClr val="0043B2"/>
                  </a:solidFill>
                  <a:latin typeface="SamsungOne-600" panose="020B0703030303020204"/>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FAA42CAD-B206-4A4A-AE09-8F04D6B7C393}"/>
                </a:ext>
              </a:extLst>
            </p:cNvPr>
            <p:cNvGrpSpPr/>
            <p:nvPr/>
          </p:nvGrpSpPr>
          <p:grpSpPr>
            <a:xfrm>
              <a:off x="6783766" y="3512088"/>
              <a:ext cx="622850" cy="397740"/>
              <a:chOff x="6836159" y="3605571"/>
              <a:chExt cx="622850" cy="397740"/>
            </a:xfrm>
          </p:grpSpPr>
          <p:sp>
            <p:nvSpPr>
              <p:cNvPr id="23" name="모서리가 둥근 직사각형 16">
                <a:extLst>
                  <a:ext uri="{FF2B5EF4-FFF2-40B4-BE49-F238E27FC236}">
                    <a16:creationId xmlns:a16="http://schemas.microsoft.com/office/drawing/2014/main" id="{E3AF4D4E-3B0D-4649-BA94-9B1F6744AAC3}"/>
                  </a:ext>
                </a:extLst>
              </p:cNvPr>
              <p:cNvSpPr/>
              <p:nvPr/>
            </p:nvSpPr>
            <p:spPr>
              <a:xfrm>
                <a:off x="6938550" y="3699427"/>
                <a:ext cx="520459"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srgbClr val="0043B2"/>
                    </a:solidFill>
                    <a:latin typeface="SamsungOne 700" panose="020B0803030303020204" pitchFamily="34" charset="0"/>
                    <a:ea typeface="SamsungOne 700" panose="020B0803030303020204" pitchFamily="34" charset="0"/>
                  </a:rPr>
                  <a:t>Block 2</a:t>
                </a:r>
              </a:p>
              <a:p>
                <a:pPr algn="ctr"/>
                <a:r>
                  <a:rPr lang="en-US" altLang="ko-KR" sz="500" dirty="0">
                    <a:solidFill>
                      <a:srgbClr val="0043B2"/>
                    </a:solidFill>
                    <a:latin typeface="SamsungOne-600" panose="020B0703030303020204"/>
                    <a:ea typeface="SamsungOneKorean 400" panose="020B0503030303020204" pitchFamily="50" charset="-127"/>
                  </a:rPr>
                  <a:t>Replicated</a:t>
                </a:r>
                <a:endParaRPr lang="ko-KR" altLang="en-US" sz="800" dirty="0">
                  <a:solidFill>
                    <a:srgbClr val="0043B2"/>
                  </a:solidFill>
                  <a:latin typeface="SamsungOne-600" panose="020B0703030303020204"/>
                  <a:ea typeface="SamsungOneKorean 400" panose="020B0503030303020204" pitchFamily="50" charset="-127"/>
                </a:endParaRPr>
              </a:p>
            </p:txBody>
          </p:sp>
          <p:sp>
            <p:nvSpPr>
              <p:cNvPr id="24" name="모서리가 둥근 직사각형 17">
                <a:extLst>
                  <a:ext uri="{FF2B5EF4-FFF2-40B4-BE49-F238E27FC236}">
                    <a16:creationId xmlns:a16="http://schemas.microsoft.com/office/drawing/2014/main" id="{89E227E1-FC83-4293-A921-F8B064BCB00D}"/>
                  </a:ext>
                </a:extLst>
              </p:cNvPr>
              <p:cNvSpPr/>
              <p:nvPr/>
            </p:nvSpPr>
            <p:spPr>
              <a:xfrm>
                <a:off x="6836159" y="3605571"/>
                <a:ext cx="520459" cy="30388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err="1">
                    <a:solidFill>
                      <a:srgbClr val="0043B2"/>
                    </a:solidFill>
                    <a:latin typeface="SamsungOne 700" panose="020B0803030303020204" pitchFamily="34" charset="0"/>
                    <a:ea typeface="SamsungOne 700" panose="020B0803030303020204" pitchFamily="34" charset="0"/>
                  </a:rPr>
                  <a:t>Khối</a:t>
                </a:r>
                <a:r>
                  <a:rPr lang="en-US" altLang="ko-KR" sz="700" dirty="0">
                    <a:solidFill>
                      <a:srgbClr val="0043B2"/>
                    </a:solidFill>
                    <a:latin typeface="SamsungOne 700" panose="020B0803030303020204" pitchFamily="34" charset="0"/>
                    <a:ea typeface="SamsungOne 700" panose="020B0803030303020204" pitchFamily="34" charset="0"/>
                  </a:rPr>
                  <a:t> 2</a:t>
                </a:r>
              </a:p>
              <a:p>
                <a:pPr algn="ctr"/>
                <a:r>
                  <a:rPr lang="en-US" altLang="ko-KR" sz="500" dirty="0">
                    <a:solidFill>
                      <a:srgbClr val="0043B2"/>
                    </a:solidFill>
                    <a:latin typeface="SamsungOne-600" panose="020B0703030303020204"/>
                    <a:ea typeface="SamsungOneKorean 400" panose="020B0503030303020204" pitchFamily="50" charset="-127"/>
                  </a:rPr>
                  <a:t>Replicated</a:t>
                </a:r>
                <a:endParaRPr lang="ko-KR" altLang="en-US" sz="800" dirty="0">
                  <a:solidFill>
                    <a:srgbClr val="0043B2"/>
                  </a:solidFill>
                  <a:latin typeface="SamsungOne-600" panose="020B0703030303020204"/>
                  <a:ea typeface="SamsungOneKorean 400" panose="020B0503030303020204" pitchFamily="50" charset="-127"/>
                </a:endParaRPr>
              </a:p>
            </p:txBody>
          </p:sp>
        </p:grpSp>
        <p:sp>
          <p:nvSpPr>
            <p:cNvPr id="25" name="직사각형 24">
              <a:extLst>
                <a:ext uri="{FF2B5EF4-FFF2-40B4-BE49-F238E27FC236}">
                  <a16:creationId xmlns:a16="http://schemas.microsoft.com/office/drawing/2014/main" id="{CAC67237-B0F3-4D94-B7A7-1B02D80D6426}"/>
                </a:ext>
              </a:extLst>
            </p:cNvPr>
            <p:cNvSpPr/>
            <p:nvPr/>
          </p:nvSpPr>
          <p:spPr>
            <a:xfrm>
              <a:off x="6105694" y="2862703"/>
              <a:ext cx="827880" cy="192204"/>
            </a:xfrm>
            <a:prstGeom prst="rect">
              <a:avLst/>
            </a:prstGeom>
          </p:spPr>
          <p:txBody>
            <a:bodyPr wrap="none">
              <a:spAutoFit/>
            </a:bodyPr>
            <a:lstStyle/>
            <a:p>
              <a:pPr algn="ctr"/>
              <a:r>
                <a:rPr lang="en-US" altLang="ko-KR" sz="600" dirty="0" err="1">
                  <a:solidFill>
                    <a:srgbClr val="0043B2"/>
                  </a:solidFill>
                  <a:latin typeface="SamsungOne 700" panose="020B0803030303020204" pitchFamily="34" charset="0"/>
                  <a:ea typeface="SamsungOne 700" panose="020B0803030303020204" pitchFamily="34" charset="0"/>
                </a:rPr>
                <a:t>Sau</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khi</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nhân</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rộng</a:t>
              </a:r>
              <a:endParaRPr lang="ko-KR" altLang="en-US" sz="600" dirty="0">
                <a:ea typeface="SamsungOneKorean 400" panose="020B0503030303020204" pitchFamily="50" charset="-127"/>
              </a:endParaRPr>
            </a:p>
          </p:txBody>
        </p:sp>
        <p:sp>
          <p:nvSpPr>
            <p:cNvPr id="26" name="직사각형 25">
              <a:extLst>
                <a:ext uri="{FF2B5EF4-FFF2-40B4-BE49-F238E27FC236}">
                  <a16:creationId xmlns:a16="http://schemas.microsoft.com/office/drawing/2014/main" id="{28F9E765-9032-4170-9136-B42DA406E318}"/>
                </a:ext>
              </a:extLst>
            </p:cNvPr>
            <p:cNvSpPr/>
            <p:nvPr/>
          </p:nvSpPr>
          <p:spPr>
            <a:xfrm>
              <a:off x="6105694" y="3777282"/>
              <a:ext cx="827880" cy="192204"/>
            </a:xfrm>
            <a:prstGeom prst="rect">
              <a:avLst/>
            </a:prstGeom>
          </p:spPr>
          <p:txBody>
            <a:bodyPr wrap="none">
              <a:spAutoFit/>
            </a:bodyPr>
            <a:lstStyle/>
            <a:p>
              <a:pPr algn="ctr"/>
              <a:r>
                <a:rPr lang="en-US" altLang="ko-KR" sz="600" dirty="0" err="1">
                  <a:solidFill>
                    <a:srgbClr val="0043B2"/>
                  </a:solidFill>
                  <a:latin typeface="SamsungOne 700" panose="020B0803030303020204" pitchFamily="34" charset="0"/>
                  <a:ea typeface="SamsungOne 700" panose="020B0803030303020204" pitchFamily="34" charset="0"/>
                </a:rPr>
                <a:t>Sau</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khi</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nhân</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rộng</a:t>
              </a:r>
              <a:endParaRPr lang="ko-KR" altLang="en-US" sz="600" dirty="0">
                <a:ea typeface="SamsungOneKorean 400" panose="020B0503030303020204" pitchFamily="50" charset="-127"/>
              </a:endParaRPr>
            </a:p>
          </p:txBody>
        </p:sp>
        <p:sp>
          <p:nvSpPr>
            <p:cNvPr id="27" name="직사각형 26">
              <a:extLst>
                <a:ext uri="{FF2B5EF4-FFF2-40B4-BE49-F238E27FC236}">
                  <a16:creationId xmlns:a16="http://schemas.microsoft.com/office/drawing/2014/main" id="{F7501ECA-D279-4D6C-9BDC-355EAF79FA5E}"/>
                </a:ext>
              </a:extLst>
            </p:cNvPr>
            <p:cNvSpPr/>
            <p:nvPr/>
          </p:nvSpPr>
          <p:spPr>
            <a:xfrm>
              <a:off x="6773766" y="2568196"/>
              <a:ext cx="973333" cy="224238"/>
            </a:xfrm>
            <a:prstGeom prst="rect">
              <a:avLst/>
            </a:prstGeom>
          </p:spPr>
          <p:txBody>
            <a:bodyPr wrap="square">
              <a:spAutoFit/>
            </a:bodyPr>
            <a:lstStyle/>
            <a:p>
              <a:pPr algn="ctr"/>
              <a:r>
                <a:rPr lang="vi-VN" altLang="ko-KR" sz="800" dirty="0">
                  <a:solidFill>
                    <a:srgbClr val="0043B2"/>
                  </a:solidFill>
                  <a:latin typeface="SamsungOne 700" panose="020B0803030303020204" pitchFamily="34" charset="0"/>
                  <a:ea typeface="SamsungOne 700" panose="020B0803030303020204" pitchFamily="34" charset="0"/>
                </a:rPr>
                <a:t>Số lượng Khối</a:t>
              </a:r>
              <a:endParaRPr lang="ko-KR" altLang="en-US" sz="800" dirty="0">
                <a:latin typeface="SamsungOne 700" panose="020B0803030303020204" pitchFamily="34" charset="0"/>
                <a:ea typeface="SamsungOneKorean 400" panose="020B0503030303020204" pitchFamily="50" charset="-127"/>
              </a:endParaRPr>
            </a:p>
          </p:txBody>
        </p:sp>
        <p:sp>
          <p:nvSpPr>
            <p:cNvPr id="28" name="직사각형 27">
              <a:extLst>
                <a:ext uri="{FF2B5EF4-FFF2-40B4-BE49-F238E27FC236}">
                  <a16:creationId xmlns:a16="http://schemas.microsoft.com/office/drawing/2014/main" id="{12371B62-9CF0-4351-9A4A-EE304F6EF0CC}"/>
                </a:ext>
              </a:extLst>
            </p:cNvPr>
            <p:cNvSpPr/>
            <p:nvPr/>
          </p:nvSpPr>
          <p:spPr>
            <a:xfrm>
              <a:off x="8196825" y="2805115"/>
              <a:ext cx="1433785" cy="240255"/>
            </a:xfrm>
            <a:prstGeom prst="rect">
              <a:avLst/>
            </a:prstGeom>
          </p:spPr>
          <p:txBody>
            <a:bodyPr wrap="squar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Bộ</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nhớ</a:t>
              </a:r>
              <a:r>
                <a:rPr lang="en-US" altLang="ko-KR" sz="900" dirty="0">
                  <a:solidFill>
                    <a:srgbClr val="0043B2"/>
                  </a:solidFill>
                  <a:latin typeface="SamsungOne 700" panose="020B0803030303020204" pitchFamily="34" charset="0"/>
                  <a:ea typeface="SamsungOne 700" panose="020B0803030303020204" pitchFamily="34" charset="0"/>
                </a:rPr>
                <a:t> Name Node</a:t>
              </a:r>
              <a:endParaRPr lang="ko-KR" altLang="en-US" sz="900" dirty="0">
                <a:latin typeface="SamsungOne 700" panose="020B0803030303020204" pitchFamily="34"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BF3CFCB5-1FFB-485D-AF49-C3BB8719D4C9}"/>
                </a:ext>
              </a:extLst>
            </p:cNvPr>
            <p:cNvSpPr/>
            <p:nvPr/>
          </p:nvSpPr>
          <p:spPr>
            <a:xfrm>
              <a:off x="8087011" y="4009912"/>
              <a:ext cx="1674924" cy="192204"/>
            </a:xfrm>
            <a:prstGeom prst="rect">
              <a:avLst/>
            </a:prstGeom>
          </p:spPr>
          <p:txBody>
            <a:bodyPr wrap="square">
              <a:spAutoFit/>
            </a:bodyPr>
            <a:lstStyle/>
            <a:p>
              <a:pPr algn="ctr"/>
              <a:r>
                <a:rPr lang="en-US" altLang="ko-KR" sz="600" dirty="0" err="1">
                  <a:solidFill>
                    <a:srgbClr val="0043B2"/>
                  </a:solidFill>
                  <a:latin typeface="SamsungOne-600" panose="020B0703030303020204"/>
                  <a:ea typeface="SamsungOne-600C" panose="020B0706030303020204" pitchFamily="34" charset="0"/>
                </a:rPr>
                <a:t>Giả</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sử</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nhân</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tố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nhân</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rộng</a:t>
              </a:r>
              <a:r>
                <a:rPr lang="en-US" altLang="ko-KR" sz="600" dirty="0">
                  <a:solidFill>
                    <a:srgbClr val="0043B2"/>
                  </a:solidFill>
                  <a:latin typeface="SamsungOne-600" panose="020B0703030303020204"/>
                  <a:ea typeface="SamsungOne-600C" panose="020B0706030303020204" pitchFamily="34" charset="0"/>
                </a:rPr>
                <a:t> = 3</a:t>
              </a:r>
              <a:endParaRPr lang="ko-KR" altLang="en-US" sz="600" dirty="0">
                <a:latin typeface="SamsungOne-600" panose="020B0703030303020204"/>
                <a:ea typeface="SamsungOneKorean 400" panose="020B0503030303020204" pitchFamily="50" charset="-127"/>
              </a:endParaRPr>
            </a:p>
          </p:txBody>
        </p:sp>
        <p:sp>
          <p:nvSpPr>
            <p:cNvPr id="30" name="직사각형 29">
              <a:extLst>
                <a:ext uri="{FF2B5EF4-FFF2-40B4-BE49-F238E27FC236}">
                  <a16:creationId xmlns:a16="http://schemas.microsoft.com/office/drawing/2014/main" id="{54B1A632-EE0B-4C5B-8CF1-5CC537A3F261}"/>
                </a:ext>
              </a:extLst>
            </p:cNvPr>
            <p:cNvSpPr/>
            <p:nvPr/>
          </p:nvSpPr>
          <p:spPr>
            <a:xfrm>
              <a:off x="5006126" y="4009912"/>
              <a:ext cx="1350717" cy="288306"/>
            </a:xfrm>
            <a:prstGeom prst="rect">
              <a:avLst/>
            </a:prstGeom>
          </p:spPr>
          <p:txBody>
            <a:bodyPr wrap="square">
              <a:spAutoFit/>
            </a:bodyPr>
            <a:lstStyle/>
            <a:p>
              <a:pPr algn="ctr"/>
              <a:r>
                <a:rPr lang="vi-VN" altLang="ko-KR" sz="600" dirty="0">
                  <a:solidFill>
                    <a:srgbClr val="0043B2"/>
                  </a:solidFill>
                  <a:latin typeface="SamsungOne-600" panose="020B0703030303020204"/>
                  <a:ea typeface="SamsungOne-600C" panose="020B0706030303020204" pitchFamily="34" charset="0"/>
                </a:rPr>
                <a:t>Giả sử kích thước khối mặc định = 128MB</a:t>
              </a:r>
              <a:endParaRPr lang="ko-KR" altLang="en-US" sz="600" dirty="0">
                <a:latin typeface="SamsungOne-600" panose="020B0703030303020204"/>
                <a:ea typeface="SamsungOneKorean 400" panose="020B0503030303020204" pitchFamily="50" charset="-127"/>
              </a:endParaRPr>
            </a:p>
          </p:txBody>
        </p:sp>
        <p:grpSp>
          <p:nvGrpSpPr>
            <p:cNvPr id="31" name="그룹 30">
              <a:extLst>
                <a:ext uri="{FF2B5EF4-FFF2-40B4-BE49-F238E27FC236}">
                  <a16:creationId xmlns:a16="http://schemas.microsoft.com/office/drawing/2014/main" id="{C7FBBF22-DBF1-41AB-95C0-646B231E05BA}"/>
                </a:ext>
              </a:extLst>
            </p:cNvPr>
            <p:cNvGrpSpPr/>
            <p:nvPr/>
          </p:nvGrpSpPr>
          <p:grpSpPr>
            <a:xfrm>
              <a:off x="5371393" y="5216187"/>
              <a:ext cx="685826" cy="587079"/>
              <a:chOff x="5157727" y="5185572"/>
              <a:chExt cx="685826" cy="587079"/>
            </a:xfrm>
          </p:grpSpPr>
          <p:sp>
            <p:nvSpPr>
              <p:cNvPr id="35" name="모서리가 둥근 직사각형 30">
                <a:extLst>
                  <a:ext uri="{FF2B5EF4-FFF2-40B4-BE49-F238E27FC236}">
                    <a16:creationId xmlns:a16="http://schemas.microsoft.com/office/drawing/2014/main" id="{AA0948A5-C343-4929-8BEB-64CB0B4B8BB4}"/>
                  </a:ext>
                </a:extLst>
              </p:cNvPr>
              <p:cNvSpPr/>
              <p:nvPr/>
            </p:nvSpPr>
            <p:spPr>
              <a:xfrm>
                <a:off x="5157727" y="5185572"/>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36" name="모서리가 둥근 직사각형 31">
                <a:extLst>
                  <a:ext uri="{FF2B5EF4-FFF2-40B4-BE49-F238E27FC236}">
                    <a16:creationId xmlns:a16="http://schemas.microsoft.com/office/drawing/2014/main" id="{073EDFCD-CE43-4FB7-AE03-EADDAF181282}"/>
                  </a:ext>
                </a:extLst>
              </p:cNvPr>
              <p:cNvSpPr/>
              <p:nvPr/>
            </p:nvSpPr>
            <p:spPr>
              <a:xfrm>
                <a:off x="5232260" y="5256479"/>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37" name="모서리가 둥근 직사각형 32">
                <a:extLst>
                  <a:ext uri="{FF2B5EF4-FFF2-40B4-BE49-F238E27FC236}">
                    <a16:creationId xmlns:a16="http://schemas.microsoft.com/office/drawing/2014/main" id="{28066EEF-D696-41A3-81D9-3674E35D5516}"/>
                  </a:ext>
                </a:extLst>
              </p:cNvPr>
              <p:cNvSpPr/>
              <p:nvPr/>
            </p:nvSpPr>
            <p:spPr>
              <a:xfrm>
                <a:off x="5298237" y="5328053"/>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38" name="모서리가 둥근 직사각형 33">
                <a:extLst>
                  <a:ext uri="{FF2B5EF4-FFF2-40B4-BE49-F238E27FC236}">
                    <a16:creationId xmlns:a16="http://schemas.microsoft.com/office/drawing/2014/main" id="{26316265-2B38-4C1F-A01C-9D0CA1EB9C12}"/>
                  </a:ext>
                </a:extLst>
              </p:cNvPr>
              <p:cNvSpPr/>
              <p:nvPr/>
            </p:nvSpPr>
            <p:spPr>
              <a:xfrm>
                <a:off x="5354151" y="5399627"/>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grpSp>
        <p:grpSp>
          <p:nvGrpSpPr>
            <p:cNvPr id="39" name="그룹 38">
              <a:extLst>
                <a:ext uri="{FF2B5EF4-FFF2-40B4-BE49-F238E27FC236}">
                  <a16:creationId xmlns:a16="http://schemas.microsoft.com/office/drawing/2014/main" id="{B69BF60F-A0F1-419A-A997-3B07CAB21C15}"/>
                </a:ext>
              </a:extLst>
            </p:cNvPr>
            <p:cNvGrpSpPr/>
            <p:nvPr/>
          </p:nvGrpSpPr>
          <p:grpSpPr>
            <a:xfrm>
              <a:off x="6778397" y="5197790"/>
              <a:ext cx="685825" cy="587080"/>
              <a:chOff x="5154677" y="5167175"/>
              <a:chExt cx="685825" cy="587080"/>
            </a:xfrm>
          </p:grpSpPr>
          <p:sp>
            <p:nvSpPr>
              <p:cNvPr id="43" name="모서리가 둥근 직사각형 39">
                <a:extLst>
                  <a:ext uri="{FF2B5EF4-FFF2-40B4-BE49-F238E27FC236}">
                    <a16:creationId xmlns:a16="http://schemas.microsoft.com/office/drawing/2014/main" id="{0F219111-7AC8-4935-941E-EBA1CC943964}"/>
                  </a:ext>
                </a:extLst>
              </p:cNvPr>
              <p:cNvSpPr/>
              <p:nvPr/>
            </p:nvSpPr>
            <p:spPr>
              <a:xfrm>
                <a:off x="5154677" y="5167175"/>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44" name="모서리가 둥근 직사각형 40">
                <a:extLst>
                  <a:ext uri="{FF2B5EF4-FFF2-40B4-BE49-F238E27FC236}">
                    <a16:creationId xmlns:a16="http://schemas.microsoft.com/office/drawing/2014/main" id="{85758968-AC73-47BC-97A5-F0B9BFCE3EE8}"/>
                  </a:ext>
                </a:extLst>
              </p:cNvPr>
              <p:cNvSpPr/>
              <p:nvPr/>
            </p:nvSpPr>
            <p:spPr>
              <a:xfrm>
                <a:off x="5229210" y="5238083"/>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45" name="모서리가 둥근 직사각형 41">
                <a:extLst>
                  <a:ext uri="{FF2B5EF4-FFF2-40B4-BE49-F238E27FC236}">
                    <a16:creationId xmlns:a16="http://schemas.microsoft.com/office/drawing/2014/main" id="{4B5B229E-BBF2-438D-AC13-CB23464C0B73}"/>
                  </a:ext>
                </a:extLst>
              </p:cNvPr>
              <p:cNvSpPr/>
              <p:nvPr/>
            </p:nvSpPr>
            <p:spPr>
              <a:xfrm>
                <a:off x="5295186" y="5309657"/>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 700" panose="020B0803030303020204" pitchFamily="34" charset="0"/>
                    <a:ea typeface="SamsungOne 700" panose="020B0803030303020204" pitchFamily="34" charset="0"/>
                  </a:rPr>
                  <a:t>File</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sp>
            <p:nvSpPr>
              <p:cNvPr id="46" name="모서리가 둥근 직사각형 42">
                <a:extLst>
                  <a:ext uri="{FF2B5EF4-FFF2-40B4-BE49-F238E27FC236}">
                    <a16:creationId xmlns:a16="http://schemas.microsoft.com/office/drawing/2014/main" id="{6F48551E-4446-49FD-BF3D-F3198CC0F813}"/>
                  </a:ext>
                </a:extLst>
              </p:cNvPr>
              <p:cNvSpPr/>
              <p:nvPr/>
            </p:nvSpPr>
            <p:spPr>
              <a:xfrm>
                <a:off x="5351100" y="5381231"/>
                <a:ext cx="489402" cy="373024"/>
              </a:xfrm>
              <a:prstGeom prst="roundRect">
                <a:avLst/>
              </a:prstGeom>
              <a:solidFill>
                <a:schemeClr val="bg1"/>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Tệp</a:t>
                </a:r>
                <a:endParaRPr lang="en-US" altLang="ko-KR" sz="1100" dirty="0">
                  <a:solidFill>
                    <a:srgbClr val="0043B2"/>
                  </a:solidFill>
                  <a:latin typeface="SamsungOne 700" panose="020B0803030303020204" pitchFamily="34" charset="0"/>
                  <a:ea typeface="SamsungOne 700" panose="020B0803030303020204" pitchFamily="34" charset="0"/>
                </a:endParaRPr>
              </a:p>
              <a:p>
                <a:pPr algn="ctr"/>
                <a:r>
                  <a:rPr lang="en-US" altLang="ko-KR" sz="600" dirty="0">
                    <a:solidFill>
                      <a:srgbClr val="0043B2"/>
                    </a:solidFill>
                    <a:latin typeface="SamsungOne-600" panose="020B0703030303020204"/>
                    <a:ea typeface="SamsungOneKorean 400" panose="020B0503030303020204" pitchFamily="50" charset="-127"/>
                  </a:rPr>
                  <a:t>1 MB</a:t>
                </a:r>
                <a:endParaRPr lang="ko-KR" altLang="en-US" sz="900" dirty="0">
                  <a:solidFill>
                    <a:srgbClr val="0043B2"/>
                  </a:solidFill>
                  <a:latin typeface="SamsungOne-600" panose="020B0703030303020204"/>
                  <a:ea typeface="SamsungOneKorean 400" panose="020B0503030303020204" pitchFamily="50" charset="-127"/>
                </a:endParaRPr>
              </a:p>
            </p:txBody>
          </p:sp>
        </p:grpSp>
        <p:sp>
          <p:nvSpPr>
            <p:cNvPr id="47" name="직사각형 46">
              <a:extLst>
                <a:ext uri="{FF2B5EF4-FFF2-40B4-BE49-F238E27FC236}">
                  <a16:creationId xmlns:a16="http://schemas.microsoft.com/office/drawing/2014/main" id="{26A8BF77-CEA6-410B-835F-ED0C2D8CD29F}"/>
                </a:ext>
              </a:extLst>
            </p:cNvPr>
            <p:cNvSpPr/>
            <p:nvPr/>
          </p:nvSpPr>
          <p:spPr>
            <a:xfrm>
              <a:off x="5988286" y="5126130"/>
              <a:ext cx="827880" cy="192204"/>
            </a:xfrm>
            <a:prstGeom prst="rect">
              <a:avLst/>
            </a:prstGeom>
          </p:spPr>
          <p:txBody>
            <a:bodyPr wrap="none">
              <a:spAutoFit/>
            </a:bodyPr>
            <a:lstStyle/>
            <a:p>
              <a:pPr algn="ctr"/>
              <a:r>
                <a:rPr lang="en-US" altLang="ko-KR" sz="600" dirty="0" err="1">
                  <a:solidFill>
                    <a:srgbClr val="0043B2"/>
                  </a:solidFill>
                  <a:latin typeface="SamsungOne 700" panose="020B0803030303020204" pitchFamily="34" charset="0"/>
                  <a:ea typeface="SamsungOne 700" panose="020B0803030303020204" pitchFamily="34" charset="0"/>
                </a:rPr>
                <a:t>Sau</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khi</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nhân</a:t>
              </a:r>
              <a:r>
                <a:rPr lang="en-US" altLang="ko-KR" sz="600" dirty="0">
                  <a:solidFill>
                    <a:srgbClr val="0043B2"/>
                  </a:solidFill>
                  <a:latin typeface="SamsungOne 700" panose="020B0803030303020204" pitchFamily="34" charset="0"/>
                  <a:ea typeface="SamsungOne 700" panose="020B0803030303020204" pitchFamily="34" charset="0"/>
                </a:rPr>
                <a:t> </a:t>
              </a:r>
              <a:r>
                <a:rPr lang="en-US" altLang="ko-KR" sz="600" dirty="0" err="1">
                  <a:solidFill>
                    <a:srgbClr val="0043B2"/>
                  </a:solidFill>
                  <a:latin typeface="SamsungOne 700" panose="020B0803030303020204" pitchFamily="34" charset="0"/>
                  <a:ea typeface="SamsungOne 700" panose="020B0803030303020204" pitchFamily="34" charset="0"/>
                </a:rPr>
                <a:t>rộng</a:t>
              </a:r>
              <a:endParaRPr lang="ko-KR" altLang="en-US" sz="600" dirty="0">
                <a:ea typeface="SamsungOneKorean 400" panose="020B0503030303020204" pitchFamily="50" charset="-127"/>
              </a:endParaRPr>
            </a:p>
          </p:txBody>
        </p:sp>
        <p:sp>
          <p:nvSpPr>
            <p:cNvPr id="48" name="직사각형 47">
              <a:extLst>
                <a:ext uri="{FF2B5EF4-FFF2-40B4-BE49-F238E27FC236}">
                  <a16:creationId xmlns:a16="http://schemas.microsoft.com/office/drawing/2014/main" id="{8213FF09-8364-4AAD-A34D-2F49E1C966B6}"/>
                </a:ext>
              </a:extLst>
            </p:cNvPr>
            <p:cNvSpPr/>
            <p:nvPr/>
          </p:nvSpPr>
          <p:spPr>
            <a:xfrm>
              <a:off x="6457519" y="4834668"/>
              <a:ext cx="973333" cy="224238"/>
            </a:xfrm>
            <a:prstGeom prst="rect">
              <a:avLst/>
            </a:prstGeom>
          </p:spPr>
          <p:txBody>
            <a:bodyPr wrap="square">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Số</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lượng</a:t>
              </a:r>
              <a:r>
                <a:rPr lang="en-US" altLang="ko-KR" sz="800" dirty="0">
                  <a:solidFill>
                    <a:srgbClr val="0043B2"/>
                  </a:solidFill>
                  <a:latin typeface="SamsungOne 700" panose="020B0803030303020204" pitchFamily="34" charset="0"/>
                  <a:ea typeface="SamsungOne 700" panose="020B0803030303020204" pitchFamily="34" charset="0"/>
                </a:rPr>
                <a:t> </a:t>
              </a:r>
              <a:r>
                <a:rPr lang="en-US" altLang="ko-KR" sz="800" dirty="0" err="1">
                  <a:solidFill>
                    <a:srgbClr val="0043B2"/>
                  </a:solidFill>
                  <a:latin typeface="SamsungOne 700" panose="020B0803030303020204" pitchFamily="34" charset="0"/>
                  <a:ea typeface="SamsungOne 700" panose="020B0803030303020204" pitchFamily="34" charset="0"/>
                </a:rPr>
                <a:t>khối</a:t>
              </a:r>
              <a:endParaRPr lang="ko-KR" altLang="en-US" sz="800" dirty="0">
                <a:latin typeface="SamsungOne 700" panose="020B0803030303020204" pitchFamily="34" charset="0"/>
                <a:ea typeface="SamsungOneKorean 400" panose="020B0503030303020204" pitchFamily="50" charset="-127"/>
              </a:endParaRPr>
            </a:p>
          </p:txBody>
        </p:sp>
        <p:sp>
          <p:nvSpPr>
            <p:cNvPr id="49" name="직사각형 48">
              <a:extLst>
                <a:ext uri="{FF2B5EF4-FFF2-40B4-BE49-F238E27FC236}">
                  <a16:creationId xmlns:a16="http://schemas.microsoft.com/office/drawing/2014/main" id="{C5515BB5-BBF9-48FC-9F07-A8FFC24A6F9E}"/>
                </a:ext>
              </a:extLst>
            </p:cNvPr>
            <p:cNvSpPr/>
            <p:nvPr/>
          </p:nvSpPr>
          <p:spPr>
            <a:xfrm>
              <a:off x="5047465" y="4834668"/>
              <a:ext cx="973333" cy="224238"/>
            </a:xfrm>
            <a:prstGeom prst="rect">
              <a:avLst/>
            </a:prstGeom>
          </p:spPr>
          <p:txBody>
            <a:bodyPr wrap="square">
              <a:spAutoFit/>
            </a:bodyPr>
            <a:lstStyle/>
            <a:p>
              <a:pPr algn="ctr"/>
              <a:r>
                <a:rPr lang="en-US" altLang="ko-KR" sz="800" dirty="0" err="1">
                  <a:solidFill>
                    <a:srgbClr val="0043B2"/>
                  </a:solidFill>
                  <a:latin typeface="SamsungOne 700" panose="020B0803030303020204" pitchFamily="34" charset="0"/>
                  <a:ea typeface="SamsungOne 700" panose="020B0803030303020204" pitchFamily="34" charset="0"/>
                </a:rPr>
                <a:t>Tệp</a:t>
              </a:r>
              <a:endParaRPr lang="ko-KR" altLang="en-US" sz="800" dirty="0">
                <a:latin typeface="SamsungOne 700" panose="020B0803030303020204" pitchFamily="34" charset="0"/>
                <a:ea typeface="SamsungOneKorean 400" panose="020B0503030303020204" pitchFamily="50" charset="-127"/>
              </a:endParaRPr>
            </a:p>
          </p:txBody>
        </p:sp>
        <p:sp>
          <p:nvSpPr>
            <p:cNvPr id="50" name="직사각형 49">
              <a:extLst>
                <a:ext uri="{FF2B5EF4-FFF2-40B4-BE49-F238E27FC236}">
                  <a16:creationId xmlns:a16="http://schemas.microsoft.com/office/drawing/2014/main" id="{455821BB-70D0-4DAC-886B-F02A2E5BF5B5}"/>
                </a:ext>
              </a:extLst>
            </p:cNvPr>
            <p:cNvSpPr/>
            <p:nvPr/>
          </p:nvSpPr>
          <p:spPr>
            <a:xfrm>
              <a:off x="8037951" y="6013535"/>
              <a:ext cx="1674924" cy="192204"/>
            </a:xfrm>
            <a:prstGeom prst="rect">
              <a:avLst/>
            </a:prstGeom>
          </p:spPr>
          <p:txBody>
            <a:bodyPr wrap="square">
              <a:spAutoFit/>
            </a:bodyPr>
            <a:lstStyle/>
            <a:p>
              <a:pPr algn="ctr"/>
              <a:r>
                <a:rPr lang="en-US" altLang="ko-KR" sz="600" dirty="0" err="1">
                  <a:solidFill>
                    <a:srgbClr val="0043B2"/>
                  </a:solidFill>
                  <a:latin typeface="SamsungOne-600" panose="020B0703030303020204"/>
                  <a:ea typeface="SamsungOne-600C" panose="020B0706030303020204" pitchFamily="34" charset="0"/>
                </a:rPr>
                <a:t>Giả</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sử</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nhân</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tố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nhân</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rộng</a:t>
              </a:r>
              <a:r>
                <a:rPr lang="en-US" altLang="ko-KR" sz="600" dirty="0">
                  <a:solidFill>
                    <a:srgbClr val="0043B2"/>
                  </a:solidFill>
                  <a:latin typeface="SamsungOne-600" panose="020B0703030303020204"/>
                  <a:ea typeface="SamsungOne-600C" panose="020B0706030303020204" pitchFamily="34" charset="0"/>
                </a:rPr>
                <a:t> = 3</a:t>
              </a:r>
              <a:endParaRPr lang="ko-KR" altLang="en-US" sz="600" dirty="0">
                <a:latin typeface="SamsungOne-600" panose="020B0703030303020204"/>
                <a:ea typeface="SamsungOneKorean 400" panose="020B0503030303020204" pitchFamily="50" charset="-127"/>
              </a:endParaRPr>
            </a:p>
          </p:txBody>
        </p:sp>
        <p:sp>
          <p:nvSpPr>
            <p:cNvPr id="51" name="직사각형 50">
              <a:extLst>
                <a:ext uri="{FF2B5EF4-FFF2-40B4-BE49-F238E27FC236}">
                  <a16:creationId xmlns:a16="http://schemas.microsoft.com/office/drawing/2014/main" id="{1A7B99AA-FD8B-49C2-8154-9FC93BA641EC}"/>
                </a:ext>
              </a:extLst>
            </p:cNvPr>
            <p:cNvSpPr/>
            <p:nvPr/>
          </p:nvSpPr>
          <p:spPr>
            <a:xfrm>
              <a:off x="5450585" y="6013535"/>
              <a:ext cx="761703" cy="192204"/>
            </a:xfrm>
            <a:prstGeom prst="rect">
              <a:avLst/>
            </a:prstGeom>
          </p:spPr>
          <p:txBody>
            <a:bodyPr wrap="square">
              <a:spAutoFit/>
            </a:bodyPr>
            <a:lstStyle/>
            <a:p>
              <a:pPr algn="ctr"/>
              <a:r>
                <a:rPr lang="en-US" altLang="ko-KR" sz="600" dirty="0">
                  <a:solidFill>
                    <a:srgbClr val="0043B2"/>
                  </a:solidFill>
                  <a:latin typeface="SamsungOne-600" panose="020B0703030303020204"/>
                  <a:ea typeface="SamsungOne-600C" panose="020B0706030303020204" pitchFamily="34" charset="0"/>
                </a:rPr>
                <a:t>192 </a:t>
              </a:r>
              <a:r>
                <a:rPr lang="en-US" altLang="ko-KR" sz="600" dirty="0" err="1">
                  <a:solidFill>
                    <a:srgbClr val="0043B2"/>
                  </a:solidFill>
                  <a:latin typeface="SamsungOne-600" panose="020B0703030303020204"/>
                  <a:ea typeface="SamsungOne-600C" panose="020B0706030303020204" pitchFamily="34" charset="0"/>
                </a:rPr>
                <a:t>tệp</a:t>
              </a:r>
              <a:r>
                <a:rPr lang="en-US" altLang="ko-KR" sz="600" dirty="0">
                  <a:solidFill>
                    <a:srgbClr val="0043B2"/>
                  </a:solidFill>
                  <a:latin typeface="SamsungOne-600" panose="020B0703030303020204"/>
                  <a:ea typeface="SamsungOne-600C" panose="020B0706030303020204" pitchFamily="34" charset="0"/>
                </a:rPr>
                <a:t> 1 MB</a:t>
              </a:r>
              <a:endParaRPr lang="ko-KR" altLang="en-US" sz="600" dirty="0">
                <a:latin typeface="SamsungOne-600" panose="020B0703030303020204"/>
                <a:ea typeface="SamsungOneKorean 400" panose="020B0503030303020204" pitchFamily="50" charset="-127"/>
              </a:endParaRPr>
            </a:p>
          </p:txBody>
        </p:sp>
        <p:grpSp>
          <p:nvGrpSpPr>
            <p:cNvPr id="52" name="그룹 51">
              <a:extLst>
                <a:ext uri="{FF2B5EF4-FFF2-40B4-BE49-F238E27FC236}">
                  <a16:creationId xmlns:a16="http://schemas.microsoft.com/office/drawing/2014/main" id="{51C74F6E-90AA-4B6B-AA8A-C8F8EF5422FB}"/>
                </a:ext>
              </a:extLst>
            </p:cNvPr>
            <p:cNvGrpSpPr/>
            <p:nvPr/>
          </p:nvGrpSpPr>
          <p:grpSpPr>
            <a:xfrm>
              <a:off x="5614995" y="3146090"/>
              <a:ext cx="156333" cy="513177"/>
              <a:chOff x="5700725" y="3131801"/>
              <a:chExt cx="156333" cy="513177"/>
            </a:xfrm>
          </p:grpSpPr>
          <p:cxnSp>
            <p:nvCxnSpPr>
              <p:cNvPr id="53" name="직선 화살표 연결선 52">
                <a:extLst>
                  <a:ext uri="{FF2B5EF4-FFF2-40B4-BE49-F238E27FC236}">
                    <a16:creationId xmlns:a16="http://schemas.microsoft.com/office/drawing/2014/main" id="{D126CE69-E0FE-4037-B1A4-E71E4C08AFB9}"/>
                  </a:ext>
                </a:extLst>
              </p:cNvPr>
              <p:cNvCxnSpPr>
                <a:stCxn id="14" idx="3"/>
                <a:endCxn id="15" idx="1"/>
              </p:cNvCxnSpPr>
              <p:nvPr/>
            </p:nvCxnSpPr>
            <p:spPr>
              <a:xfrm flipV="1">
                <a:off x="5700725" y="3131801"/>
                <a:ext cx="156333" cy="251072"/>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2CDC2B5C-4671-4990-A0B4-327D9D235D6C}"/>
                  </a:ext>
                </a:extLst>
              </p:cNvPr>
              <p:cNvCxnSpPr>
                <a:stCxn id="14" idx="3"/>
                <a:endCxn id="16" idx="1"/>
              </p:cNvCxnSpPr>
              <p:nvPr/>
            </p:nvCxnSpPr>
            <p:spPr>
              <a:xfrm>
                <a:off x="5700725" y="3382873"/>
                <a:ext cx="156333" cy="262105"/>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직선 화살표 연결선 54">
              <a:extLst>
                <a:ext uri="{FF2B5EF4-FFF2-40B4-BE49-F238E27FC236}">
                  <a16:creationId xmlns:a16="http://schemas.microsoft.com/office/drawing/2014/main" id="{9BA974C2-A2A4-4F5C-AD7A-DB68D57E7B01}"/>
                </a:ext>
              </a:extLst>
            </p:cNvPr>
            <p:cNvCxnSpPr>
              <a:stCxn id="15" idx="3"/>
              <a:endCxn id="20" idx="1"/>
            </p:cNvCxnSpPr>
            <p:nvPr/>
          </p:nvCxnSpPr>
          <p:spPr>
            <a:xfrm>
              <a:off x="6255539" y="3150853"/>
              <a:ext cx="528227"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F2B82ECA-6BA7-4F3D-9DE7-06A2E04796AF}"/>
                </a:ext>
              </a:extLst>
            </p:cNvPr>
            <p:cNvCxnSpPr>
              <a:stCxn id="16" idx="3"/>
              <a:endCxn id="24" idx="1"/>
            </p:cNvCxnSpPr>
            <p:nvPr/>
          </p:nvCxnSpPr>
          <p:spPr>
            <a:xfrm>
              <a:off x="6255539" y="3664030"/>
              <a:ext cx="528227"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57" name="그룹 56">
              <a:extLst>
                <a:ext uri="{FF2B5EF4-FFF2-40B4-BE49-F238E27FC236}">
                  <a16:creationId xmlns:a16="http://schemas.microsoft.com/office/drawing/2014/main" id="{7BE6A95B-E957-46BB-8144-A3AC3049A689}"/>
                </a:ext>
              </a:extLst>
            </p:cNvPr>
            <p:cNvGrpSpPr/>
            <p:nvPr/>
          </p:nvGrpSpPr>
          <p:grpSpPr>
            <a:xfrm flipH="1">
              <a:off x="7542350" y="2927623"/>
              <a:ext cx="165603" cy="48043"/>
              <a:chOff x="8276069" y="2295107"/>
              <a:chExt cx="157593" cy="45719"/>
            </a:xfrm>
          </p:grpSpPr>
          <p:sp>
            <p:nvSpPr>
              <p:cNvPr id="58" name="타원 57">
                <a:extLst>
                  <a:ext uri="{FF2B5EF4-FFF2-40B4-BE49-F238E27FC236}">
                    <a16:creationId xmlns:a16="http://schemas.microsoft.com/office/drawing/2014/main" id="{095FAAA7-A380-46DF-AA14-8A2FA8ADB325}"/>
                  </a:ext>
                </a:extLst>
              </p:cNvPr>
              <p:cNvSpPr/>
              <p:nvPr/>
            </p:nvSpPr>
            <p:spPr>
              <a:xfrm>
                <a:off x="8276069"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9" name="타원 58">
                <a:extLst>
                  <a:ext uri="{FF2B5EF4-FFF2-40B4-BE49-F238E27FC236}">
                    <a16:creationId xmlns:a16="http://schemas.microsoft.com/office/drawing/2014/main" id="{36F3836C-4AA5-47DA-8D02-7E3E23B30ACB}"/>
                  </a:ext>
                </a:extLst>
              </p:cNvPr>
              <p:cNvSpPr/>
              <p:nvPr/>
            </p:nvSpPr>
            <p:spPr>
              <a:xfrm>
                <a:off x="8330785"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0" name="타원 59">
                <a:extLst>
                  <a:ext uri="{FF2B5EF4-FFF2-40B4-BE49-F238E27FC236}">
                    <a16:creationId xmlns:a16="http://schemas.microsoft.com/office/drawing/2014/main" id="{5642BDE3-F1EB-45ED-92DE-54A479BA7F5D}"/>
                  </a:ext>
                </a:extLst>
              </p:cNvPr>
              <p:cNvSpPr/>
              <p:nvPr/>
            </p:nvSpPr>
            <p:spPr>
              <a:xfrm>
                <a:off x="8387943"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61" name="그룹 60">
              <a:extLst>
                <a:ext uri="{FF2B5EF4-FFF2-40B4-BE49-F238E27FC236}">
                  <a16:creationId xmlns:a16="http://schemas.microsoft.com/office/drawing/2014/main" id="{DE86AF1F-8A60-4A0C-874F-B87310983FFB}"/>
                </a:ext>
              </a:extLst>
            </p:cNvPr>
            <p:cNvGrpSpPr/>
            <p:nvPr/>
          </p:nvGrpSpPr>
          <p:grpSpPr>
            <a:xfrm flipH="1">
              <a:off x="7487762" y="2927627"/>
              <a:ext cx="220178" cy="949305"/>
              <a:chOff x="8276069" y="1437442"/>
              <a:chExt cx="209528" cy="903384"/>
            </a:xfrm>
          </p:grpSpPr>
          <p:sp>
            <p:nvSpPr>
              <p:cNvPr id="62" name="타원 61">
                <a:extLst>
                  <a:ext uri="{FF2B5EF4-FFF2-40B4-BE49-F238E27FC236}">
                    <a16:creationId xmlns:a16="http://schemas.microsoft.com/office/drawing/2014/main" id="{C6B5F9B3-67D4-40F4-9106-F8112D38E64D}"/>
                  </a:ext>
                </a:extLst>
              </p:cNvPr>
              <p:cNvSpPr/>
              <p:nvPr/>
            </p:nvSpPr>
            <p:spPr>
              <a:xfrm>
                <a:off x="8276069"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3" name="타원 62">
                <a:extLst>
                  <a:ext uri="{FF2B5EF4-FFF2-40B4-BE49-F238E27FC236}">
                    <a16:creationId xmlns:a16="http://schemas.microsoft.com/office/drawing/2014/main" id="{52D9D5B6-C212-4EDC-BCB9-914590353E1E}"/>
                  </a:ext>
                </a:extLst>
              </p:cNvPr>
              <p:cNvSpPr/>
              <p:nvPr/>
            </p:nvSpPr>
            <p:spPr>
              <a:xfrm>
                <a:off x="8330785"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4" name="타원 63">
                <a:extLst>
                  <a:ext uri="{FF2B5EF4-FFF2-40B4-BE49-F238E27FC236}">
                    <a16:creationId xmlns:a16="http://schemas.microsoft.com/office/drawing/2014/main" id="{7659B42A-6D44-41CF-B353-48587BCFB438}"/>
                  </a:ext>
                </a:extLst>
              </p:cNvPr>
              <p:cNvSpPr/>
              <p:nvPr/>
            </p:nvSpPr>
            <p:spPr>
              <a:xfrm>
                <a:off x="8387943"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6" name="타원 75">
                <a:extLst>
                  <a:ext uri="{FF2B5EF4-FFF2-40B4-BE49-F238E27FC236}">
                    <a16:creationId xmlns:a16="http://schemas.microsoft.com/office/drawing/2014/main" id="{047130D2-0514-4DF2-9A30-549595AD37E2}"/>
                  </a:ext>
                </a:extLst>
              </p:cNvPr>
              <p:cNvSpPr/>
              <p:nvPr/>
            </p:nvSpPr>
            <p:spPr>
              <a:xfrm>
                <a:off x="8439878" y="2295107"/>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7" name="타원 76">
                <a:extLst>
                  <a:ext uri="{FF2B5EF4-FFF2-40B4-BE49-F238E27FC236}">
                    <a16:creationId xmlns:a16="http://schemas.microsoft.com/office/drawing/2014/main" id="{748F64C5-0903-45D1-9680-68E75961FFFA}"/>
                  </a:ext>
                </a:extLst>
              </p:cNvPr>
              <p:cNvSpPr/>
              <p:nvPr/>
            </p:nvSpPr>
            <p:spPr>
              <a:xfrm>
                <a:off x="8439878" y="1437442"/>
                <a:ext cx="45719" cy="4571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65" name="모서리가 둥근 직사각형 110">
              <a:extLst>
                <a:ext uri="{FF2B5EF4-FFF2-40B4-BE49-F238E27FC236}">
                  <a16:creationId xmlns:a16="http://schemas.microsoft.com/office/drawing/2014/main" id="{F9BAEDF8-CBFC-46ED-9133-814F032A7F97}"/>
                </a:ext>
              </a:extLst>
            </p:cNvPr>
            <p:cNvSpPr/>
            <p:nvPr/>
          </p:nvSpPr>
          <p:spPr>
            <a:xfrm>
              <a:off x="8212248" y="3163509"/>
              <a:ext cx="1433785" cy="476832"/>
            </a:xfrm>
            <a:prstGeom prst="round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0043B2"/>
                  </a:solidFill>
                  <a:latin typeface="SamsungOne-600" panose="020B0703030303020204"/>
                  <a:ea typeface="SamsungOne-600C" panose="020B0706030303020204" pitchFamily="34" charset="0"/>
                </a:rPr>
                <a:t>150 byte x (1 </a:t>
              </a:r>
              <a:r>
                <a:rPr lang="en-US" altLang="ko-KR" sz="600" dirty="0" err="1">
                  <a:solidFill>
                    <a:srgbClr val="0043B2"/>
                  </a:solidFill>
                  <a:latin typeface="SamsungOne-600" panose="020B0703030303020204"/>
                  <a:ea typeface="SamsungOne-600C" panose="020B0706030303020204" pitchFamily="34" charset="0"/>
                </a:rPr>
                <a:t>tệp</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inode</a:t>
              </a:r>
              <a:r>
                <a:rPr lang="en-US" altLang="ko-KR" sz="600" dirty="0">
                  <a:solidFill>
                    <a:srgbClr val="0043B2"/>
                  </a:solidFill>
                  <a:latin typeface="SamsungOne-600" panose="020B0703030303020204"/>
                  <a:ea typeface="SamsungOne-600C" panose="020B0706030303020204" pitchFamily="34" charset="0"/>
                </a:rPr>
                <a:t> + (</a:t>
              </a:r>
              <a:r>
                <a:rPr lang="en-US" altLang="ko-KR" sz="600" dirty="0" err="1">
                  <a:solidFill>
                    <a:srgbClr val="0043B2"/>
                  </a:solidFill>
                  <a:latin typeface="SamsungOne-600" panose="020B0703030303020204"/>
                  <a:ea typeface="SamsungOne-600C" panose="020B0706030303020204" pitchFamily="34" charset="0"/>
                </a:rPr>
                <a:t>Số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khối</a:t>
              </a:r>
              <a:r>
                <a:rPr lang="en-US" altLang="ko-KR" sz="600" dirty="0">
                  <a:solidFill>
                    <a:srgbClr val="0043B2"/>
                  </a:solidFill>
                  <a:latin typeface="SamsungOne-600" panose="020B0703030303020204"/>
                  <a:ea typeface="SamsungOne-600C" panose="020B0706030303020204" pitchFamily="34" charset="0"/>
                </a:rPr>
                <a:t> X </a:t>
              </a:r>
              <a:r>
                <a:rPr lang="en-US" altLang="ko-KR" sz="600" dirty="0" err="1">
                  <a:solidFill>
                    <a:srgbClr val="0043B2"/>
                  </a:solidFill>
                  <a:latin typeface="SamsungOne-600" panose="020B0703030303020204"/>
                  <a:ea typeface="SamsungOne-600C" panose="020B0706030303020204" pitchFamily="34" charset="0"/>
                </a:rPr>
                <a:t>Hệ</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sao</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chép</a:t>
              </a:r>
              <a:r>
                <a:rPr lang="en-US" altLang="ko-KR" sz="600" dirty="0">
                  <a:solidFill>
                    <a:srgbClr val="0043B2"/>
                  </a:solidFill>
                  <a:latin typeface="SamsungOne-600" panose="020B0703030303020204"/>
                  <a:ea typeface="SamsungOne-600C" panose="020B0706030303020204" pitchFamily="34" charset="0"/>
                </a:rPr>
                <a:t>)) = 150 x (1 + (2 x 3)) = 1050 Byte</a:t>
              </a:r>
              <a:endParaRPr lang="ko-KR" altLang="en-US" sz="600" dirty="0">
                <a:solidFill>
                  <a:srgbClr val="0043B2"/>
                </a:solidFill>
                <a:latin typeface="SamsungOne-600" panose="020B0703030303020204"/>
                <a:ea typeface="SamsungOne-600C" panose="020B0706030303020204" pitchFamily="34" charset="0"/>
              </a:endParaRPr>
            </a:p>
          </p:txBody>
        </p:sp>
        <p:grpSp>
          <p:nvGrpSpPr>
            <p:cNvPr id="66" name="그룹 65">
              <a:extLst>
                <a:ext uri="{FF2B5EF4-FFF2-40B4-BE49-F238E27FC236}">
                  <a16:creationId xmlns:a16="http://schemas.microsoft.com/office/drawing/2014/main" id="{AEC3AC14-1721-4063-95EF-018C1EC780FC}"/>
                </a:ext>
              </a:extLst>
            </p:cNvPr>
            <p:cNvGrpSpPr/>
            <p:nvPr/>
          </p:nvGrpSpPr>
          <p:grpSpPr>
            <a:xfrm>
              <a:off x="7707952" y="2951645"/>
              <a:ext cx="507742" cy="901266"/>
              <a:chOff x="7707952" y="2951645"/>
              <a:chExt cx="507742" cy="901266"/>
            </a:xfrm>
          </p:grpSpPr>
          <p:grpSp>
            <p:nvGrpSpPr>
              <p:cNvPr id="67" name="그룹 66">
                <a:extLst>
                  <a:ext uri="{FF2B5EF4-FFF2-40B4-BE49-F238E27FC236}">
                    <a16:creationId xmlns:a16="http://schemas.microsoft.com/office/drawing/2014/main" id="{55527488-2277-4273-95C8-74DA2A94AED6}"/>
                  </a:ext>
                </a:extLst>
              </p:cNvPr>
              <p:cNvGrpSpPr/>
              <p:nvPr/>
            </p:nvGrpSpPr>
            <p:grpSpPr>
              <a:xfrm>
                <a:off x="7707952" y="2951645"/>
                <a:ext cx="504296" cy="901266"/>
                <a:chOff x="7707952" y="2951645"/>
                <a:chExt cx="504296" cy="901266"/>
              </a:xfrm>
            </p:grpSpPr>
            <p:cxnSp>
              <p:nvCxnSpPr>
                <p:cNvPr id="69" name="꺾인 연결선 112">
                  <a:extLst>
                    <a:ext uri="{FF2B5EF4-FFF2-40B4-BE49-F238E27FC236}">
                      <a16:creationId xmlns:a16="http://schemas.microsoft.com/office/drawing/2014/main" id="{A57A66F9-F706-4214-8F81-22B0295D4CCA}"/>
                    </a:ext>
                  </a:extLst>
                </p:cNvPr>
                <p:cNvCxnSpPr>
                  <a:stCxn id="58" idx="2"/>
                  <a:endCxn id="65" idx="1"/>
                </p:cNvCxnSpPr>
                <p:nvPr/>
              </p:nvCxnSpPr>
              <p:spPr>
                <a:xfrm>
                  <a:off x="7707952" y="2951645"/>
                  <a:ext cx="504296" cy="450280"/>
                </a:xfrm>
                <a:prstGeom prst="bentConnector3">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70" name="꺾인 연결선 119">
                  <a:extLst>
                    <a:ext uri="{FF2B5EF4-FFF2-40B4-BE49-F238E27FC236}">
                      <a16:creationId xmlns:a16="http://schemas.microsoft.com/office/drawing/2014/main" id="{254C3EA7-6A9A-4E7F-9246-F113B6EF9F63}"/>
                    </a:ext>
                  </a:extLst>
                </p:cNvPr>
                <p:cNvCxnSpPr>
                  <a:stCxn id="62" idx="2"/>
                  <a:endCxn id="65" idx="1"/>
                </p:cNvCxnSpPr>
                <p:nvPr/>
              </p:nvCxnSpPr>
              <p:spPr>
                <a:xfrm flipV="1">
                  <a:off x="7707952" y="3401925"/>
                  <a:ext cx="504296" cy="450986"/>
                </a:xfrm>
                <a:prstGeom prst="bentConnector3">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68" name="이등변 삼각형 67">
                <a:extLst>
                  <a:ext uri="{FF2B5EF4-FFF2-40B4-BE49-F238E27FC236}">
                    <a16:creationId xmlns:a16="http://schemas.microsoft.com/office/drawing/2014/main" id="{AC41AE3F-D233-432F-A6C0-187F8AA41C29}"/>
                  </a:ext>
                </a:extLst>
              </p:cNvPr>
              <p:cNvSpPr/>
              <p:nvPr/>
            </p:nvSpPr>
            <p:spPr>
              <a:xfrm rot="5400000">
                <a:off x="8144848" y="3372500"/>
                <a:ext cx="76094" cy="65598"/>
              </a:xfrm>
              <a:prstGeom prst="triangl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71" name="모서리가 둥근 직사각형 127">
              <a:extLst>
                <a:ext uri="{FF2B5EF4-FFF2-40B4-BE49-F238E27FC236}">
                  <a16:creationId xmlns:a16="http://schemas.microsoft.com/office/drawing/2014/main" id="{8F8D06C9-F3F4-413B-9A46-29C656DA6C1C}"/>
                </a:ext>
              </a:extLst>
            </p:cNvPr>
            <p:cNvSpPr/>
            <p:nvPr/>
          </p:nvSpPr>
          <p:spPr>
            <a:xfrm>
              <a:off x="8107773" y="5216793"/>
              <a:ext cx="1433785" cy="476832"/>
            </a:xfrm>
            <a:prstGeom prst="roundRect">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rgbClr val="0043B2"/>
                  </a:solidFill>
                  <a:latin typeface="SamsungOne-600" panose="020B0703030303020204"/>
                  <a:ea typeface="SamsungOne-600C" panose="020B0706030303020204" pitchFamily="34" charset="0"/>
                </a:rPr>
                <a:t>150 byte x (1 </a:t>
              </a:r>
              <a:r>
                <a:rPr lang="en-US" altLang="ko-KR" sz="600" dirty="0" err="1">
                  <a:solidFill>
                    <a:srgbClr val="0043B2"/>
                  </a:solidFill>
                  <a:latin typeface="SamsungOne-600" panose="020B0703030303020204"/>
                  <a:ea typeface="SamsungOne-600C" panose="020B0706030303020204" pitchFamily="34" charset="0"/>
                </a:rPr>
                <a:t>tệp</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inode</a:t>
              </a:r>
              <a:r>
                <a:rPr lang="en-US" altLang="ko-KR" sz="600" dirty="0">
                  <a:solidFill>
                    <a:srgbClr val="0043B2"/>
                  </a:solidFill>
                  <a:latin typeface="SamsungOne-600" panose="020B0703030303020204"/>
                  <a:ea typeface="SamsungOne-600C" panose="020B0706030303020204" pitchFamily="34" charset="0"/>
                </a:rPr>
                <a:t> + (</a:t>
              </a:r>
              <a:r>
                <a:rPr lang="en-US" altLang="ko-KR" sz="600" dirty="0" err="1">
                  <a:solidFill>
                    <a:srgbClr val="0043B2"/>
                  </a:solidFill>
                  <a:latin typeface="SamsungOne-600" panose="020B0703030303020204"/>
                  <a:ea typeface="SamsungOne-600C" panose="020B0706030303020204" pitchFamily="34" charset="0"/>
                </a:rPr>
                <a:t>Số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khối</a:t>
              </a:r>
              <a:r>
                <a:rPr lang="en-US" altLang="ko-KR" sz="600" dirty="0">
                  <a:solidFill>
                    <a:srgbClr val="0043B2"/>
                  </a:solidFill>
                  <a:latin typeface="SamsungOne-600" panose="020B0703030303020204"/>
                  <a:ea typeface="SamsungOne-600C" panose="020B0706030303020204" pitchFamily="34" charset="0"/>
                </a:rPr>
                <a:t> X </a:t>
              </a:r>
              <a:r>
                <a:rPr lang="en-US" altLang="ko-KR" sz="600" dirty="0" err="1">
                  <a:solidFill>
                    <a:srgbClr val="0043B2"/>
                  </a:solidFill>
                  <a:latin typeface="SamsungOne-600" panose="020B0703030303020204"/>
                  <a:ea typeface="SamsungOne-600C" panose="020B0706030303020204" pitchFamily="34" charset="0"/>
                </a:rPr>
                <a:t>Hệ</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số</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sao</a:t>
              </a:r>
              <a:r>
                <a:rPr lang="en-US" altLang="ko-KR" sz="600" dirty="0">
                  <a:solidFill>
                    <a:srgbClr val="0043B2"/>
                  </a:solidFill>
                  <a:latin typeface="SamsungOne-600" panose="020B0703030303020204"/>
                  <a:ea typeface="SamsungOne-600C" panose="020B0706030303020204" pitchFamily="34" charset="0"/>
                </a:rPr>
                <a:t> </a:t>
              </a:r>
              <a:r>
                <a:rPr lang="en-US" altLang="ko-KR" sz="600" dirty="0" err="1">
                  <a:solidFill>
                    <a:srgbClr val="0043B2"/>
                  </a:solidFill>
                  <a:latin typeface="SamsungOne-600" panose="020B0703030303020204"/>
                  <a:ea typeface="SamsungOne-600C" panose="020B0706030303020204" pitchFamily="34" charset="0"/>
                </a:rPr>
                <a:t>chép</a:t>
              </a:r>
              <a:r>
                <a:rPr lang="en-US" altLang="ko-KR" sz="600" dirty="0">
                  <a:solidFill>
                    <a:srgbClr val="0043B2"/>
                  </a:solidFill>
                  <a:latin typeface="SamsungOne-600" panose="020B0703030303020204"/>
                  <a:ea typeface="SamsungOne-600C" panose="020B0706030303020204" pitchFamily="34" charset="0"/>
                </a:rPr>
                <a:t>)) = 150 x (192 + (192 x 3))</a:t>
              </a:r>
            </a:p>
            <a:p>
              <a:pPr algn="ctr"/>
              <a:r>
                <a:rPr lang="en-US" altLang="ko-KR" sz="600" dirty="0">
                  <a:solidFill>
                    <a:srgbClr val="0043B2"/>
                  </a:solidFill>
                  <a:latin typeface="SamsungOne-600" panose="020B0703030303020204"/>
                  <a:ea typeface="SamsungOne-600C" panose="020B0706030303020204" pitchFamily="34" charset="0"/>
                </a:rPr>
                <a:t>= 115200 byte</a:t>
              </a:r>
              <a:endParaRPr lang="ko-KR" altLang="en-US" sz="600" dirty="0">
                <a:latin typeface="SamsungOne-600" panose="020B0703030303020204"/>
                <a:ea typeface="SamsungOneKorean 400" panose="020B0503030303020204" pitchFamily="50" charset="-127"/>
              </a:endParaRPr>
            </a:p>
          </p:txBody>
        </p:sp>
        <p:sp>
          <p:nvSpPr>
            <p:cNvPr id="72" name="직사각형 71">
              <a:extLst>
                <a:ext uri="{FF2B5EF4-FFF2-40B4-BE49-F238E27FC236}">
                  <a16:creationId xmlns:a16="http://schemas.microsoft.com/office/drawing/2014/main" id="{8A5D61CE-0D56-4C89-A7FB-0642E775015F}"/>
                </a:ext>
              </a:extLst>
            </p:cNvPr>
            <p:cNvSpPr/>
            <p:nvPr/>
          </p:nvSpPr>
          <p:spPr>
            <a:xfrm>
              <a:off x="8085218" y="4826975"/>
              <a:ext cx="1433785" cy="240255"/>
            </a:xfrm>
            <a:prstGeom prst="rect">
              <a:avLst/>
            </a:prstGeom>
          </p:spPr>
          <p:txBody>
            <a:bodyPr wrap="square">
              <a:spAutoFit/>
            </a:bodyPr>
            <a:lstStyle/>
            <a:p>
              <a:pPr algn="ctr"/>
              <a:r>
                <a:rPr lang="en-US" altLang="ko-KR" sz="900" dirty="0" err="1">
                  <a:solidFill>
                    <a:srgbClr val="0043B2"/>
                  </a:solidFill>
                  <a:latin typeface="SamsungOne 700" panose="020B0803030303020204" pitchFamily="34" charset="0"/>
                  <a:ea typeface="SamsungOne 700" panose="020B0803030303020204" pitchFamily="34" charset="0"/>
                </a:rPr>
                <a:t>Bộ</a:t>
              </a:r>
              <a:r>
                <a:rPr lang="en-US" altLang="ko-KR" sz="900" dirty="0">
                  <a:solidFill>
                    <a:srgbClr val="0043B2"/>
                  </a:solidFill>
                  <a:latin typeface="SamsungOne 700" panose="020B0803030303020204" pitchFamily="34" charset="0"/>
                  <a:ea typeface="SamsungOne 700" panose="020B0803030303020204" pitchFamily="34" charset="0"/>
                </a:rPr>
                <a:t> </a:t>
              </a:r>
              <a:r>
                <a:rPr lang="en-US" altLang="ko-KR" sz="900" dirty="0" err="1">
                  <a:solidFill>
                    <a:srgbClr val="0043B2"/>
                  </a:solidFill>
                  <a:latin typeface="SamsungOne 700" panose="020B0803030303020204" pitchFamily="34" charset="0"/>
                  <a:ea typeface="SamsungOne 700" panose="020B0803030303020204" pitchFamily="34" charset="0"/>
                </a:rPr>
                <a:t>nhớ</a:t>
              </a:r>
              <a:r>
                <a:rPr lang="en-US" altLang="ko-KR" sz="900" dirty="0">
                  <a:solidFill>
                    <a:srgbClr val="0043B2"/>
                  </a:solidFill>
                  <a:latin typeface="SamsungOne 700" panose="020B0803030303020204" pitchFamily="34" charset="0"/>
                  <a:ea typeface="SamsungOne 700" panose="020B0803030303020204" pitchFamily="34" charset="0"/>
                </a:rPr>
                <a:t> Name Node</a:t>
              </a:r>
              <a:endParaRPr lang="ko-KR" altLang="en-US" sz="900" dirty="0">
                <a:latin typeface="SamsungOne 700" panose="020B0803030303020204" pitchFamily="34" charset="0"/>
                <a:ea typeface="SamsungOneKorean 400" panose="020B0503030303020204" pitchFamily="50" charset="-127"/>
              </a:endParaRPr>
            </a:p>
          </p:txBody>
        </p:sp>
        <p:cxnSp>
          <p:nvCxnSpPr>
            <p:cNvPr id="73" name="직선 화살표 연결선 72">
              <a:extLst>
                <a:ext uri="{FF2B5EF4-FFF2-40B4-BE49-F238E27FC236}">
                  <a16:creationId xmlns:a16="http://schemas.microsoft.com/office/drawing/2014/main" id="{B210012E-31B8-4F71-9E95-DC98294E6B81}"/>
                </a:ext>
              </a:extLst>
            </p:cNvPr>
            <p:cNvCxnSpPr/>
            <p:nvPr/>
          </p:nvCxnSpPr>
          <p:spPr>
            <a:xfrm>
              <a:off x="6155624" y="5455209"/>
              <a:ext cx="509993"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0F29F58C-0AD5-4A60-8CFA-5D334E297E94}"/>
                </a:ext>
              </a:extLst>
            </p:cNvPr>
            <p:cNvCxnSpPr/>
            <p:nvPr/>
          </p:nvCxnSpPr>
          <p:spPr>
            <a:xfrm>
              <a:off x="7573458" y="5455209"/>
              <a:ext cx="509993"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D976B20B-CFBD-4AB2-B19B-2F31EF26542F}"/>
                </a:ext>
              </a:extLst>
            </p:cNvPr>
            <p:cNvSpPr/>
            <p:nvPr/>
          </p:nvSpPr>
          <p:spPr>
            <a:xfrm>
              <a:off x="5078891" y="4329749"/>
              <a:ext cx="3697063" cy="272289"/>
            </a:xfrm>
            <a:prstGeom prst="rect">
              <a:avLst/>
            </a:prstGeom>
          </p:spPr>
          <p:txBody>
            <a:bodyPr wrap="square">
              <a:spAutoFit/>
            </a:bodyPr>
            <a:lstStyle/>
            <a:p>
              <a:r>
                <a:rPr lang="en-US" altLang="ko-KR" sz="1100" dirty="0" err="1">
                  <a:solidFill>
                    <a:srgbClr val="0043B2"/>
                  </a:solidFill>
                  <a:latin typeface="SamsungOne 700" panose="020B0803030303020204" pitchFamily="34" charset="0"/>
                  <a:ea typeface="SamsungOne 700" panose="020B0803030303020204" pitchFamily="34" charset="0"/>
                </a:rPr>
                <a:t>Tình</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huống</a:t>
              </a:r>
              <a:r>
                <a:rPr lang="en-US" altLang="ko-KR" sz="1100" dirty="0">
                  <a:solidFill>
                    <a:srgbClr val="0043B2"/>
                  </a:solidFill>
                  <a:latin typeface="SamsungOne 700" panose="020B0803030303020204" pitchFamily="34" charset="0"/>
                  <a:ea typeface="SamsungOne 700" panose="020B0803030303020204" pitchFamily="34" charset="0"/>
                </a:rPr>
                <a:t> 2 (192 </a:t>
              </a:r>
              <a:r>
                <a:rPr lang="en-US" altLang="ko-KR" sz="1100" dirty="0" err="1">
                  <a:solidFill>
                    <a:srgbClr val="0043B2"/>
                  </a:solidFill>
                  <a:latin typeface="SamsungOne 700" panose="020B0803030303020204" pitchFamily="34" charset="0"/>
                  <a:ea typeface="SamsungOne 700" panose="020B0803030303020204" pitchFamily="34" charset="0"/>
                </a:rPr>
                <a:t>tệp</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nhỏ</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mỗi</a:t>
              </a:r>
              <a:r>
                <a:rPr lang="en-US" altLang="ko-KR" sz="1100" dirty="0">
                  <a:solidFill>
                    <a:srgbClr val="0043B2"/>
                  </a:solidFill>
                  <a:latin typeface="SamsungOne 700" panose="020B0803030303020204" pitchFamily="34" charset="0"/>
                  <a:ea typeface="SamsungOne 700" panose="020B0803030303020204" pitchFamily="34" charset="0"/>
                </a:rPr>
                <a:t> </a:t>
              </a:r>
              <a:r>
                <a:rPr lang="en-US" altLang="ko-KR" sz="1100" dirty="0" err="1">
                  <a:solidFill>
                    <a:srgbClr val="0043B2"/>
                  </a:solidFill>
                  <a:latin typeface="SamsungOne 700" panose="020B0803030303020204" pitchFamily="34" charset="0"/>
                  <a:ea typeface="SamsungOne 700" panose="020B0803030303020204" pitchFamily="34" charset="0"/>
                </a:rPr>
                <a:t>tệp</a:t>
              </a:r>
              <a:r>
                <a:rPr lang="en-US" altLang="ko-KR" sz="1100" dirty="0">
                  <a:solidFill>
                    <a:srgbClr val="0043B2"/>
                  </a:solidFill>
                  <a:latin typeface="SamsungOne 700" panose="020B0803030303020204" pitchFamily="34" charset="0"/>
                  <a:ea typeface="SamsungOne 700" panose="020B0803030303020204" pitchFamily="34" charset="0"/>
                </a:rPr>
                <a:t> 1MiB):</a:t>
              </a:r>
              <a:endParaRPr lang="ko-KR" altLang="en-US" sz="1100" dirty="0">
                <a:latin typeface="SamsungOne 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4050468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a:ea typeface="SamsungOneKorean 400" panose="020B0503030303020204" pitchFamily="50" charset="-127"/>
              </a:rPr>
              <a:t>HDFS Secondary </a:t>
            </a:r>
            <a:r>
              <a:rPr lang="en-US" altLang="ko-KR" dirty="0" err="1">
                <a:ea typeface="SamsungOneKorean 400" panose="020B0503030303020204" pitchFamily="50" charset="-127"/>
              </a:rPr>
              <a:t>NameNode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p:txBody>
          <a:bodyPr/>
          <a:lstStyle/>
          <a:p>
            <a:r>
              <a:rPr lang="en-US" altLang="ko-KR" dirty="0" err="1"/>
              <a:t>NameNode</a:t>
            </a:r>
            <a:r>
              <a:rPr lang="en-US" altLang="ko-KR" dirty="0"/>
              <a:t> </a:t>
            </a:r>
            <a:r>
              <a:rPr lang="en-US" altLang="ko-KR" dirty="0" err="1"/>
              <a:t>phụ</a:t>
            </a:r>
            <a:r>
              <a:rPr lang="en-US" altLang="ko-KR" dirty="0"/>
              <a:t>, </a:t>
            </a:r>
            <a:r>
              <a:rPr lang="en-US" altLang="ko-KR" dirty="0" err="1"/>
              <a:t>mặc</a:t>
            </a:r>
            <a:r>
              <a:rPr lang="en-US" altLang="ko-KR" dirty="0"/>
              <a:t> </a:t>
            </a:r>
            <a:r>
              <a:rPr lang="en-US" altLang="ko-KR" dirty="0" err="1"/>
              <a:t>dù</a:t>
            </a:r>
            <a:r>
              <a:rPr lang="en-US" altLang="ko-KR" dirty="0"/>
              <a:t> </a:t>
            </a:r>
            <a:r>
              <a:rPr lang="en-US" altLang="ko-KR" dirty="0" err="1"/>
              <a:t>đúng</a:t>
            </a:r>
            <a:r>
              <a:rPr lang="en-US" altLang="ko-KR" dirty="0"/>
              <a:t> </a:t>
            </a:r>
            <a:r>
              <a:rPr lang="en-US" altLang="ko-KR" dirty="0" err="1"/>
              <a:t>với</a:t>
            </a:r>
            <a:r>
              <a:rPr lang="en-US" altLang="ko-KR" dirty="0"/>
              <a:t> </a:t>
            </a:r>
            <a:r>
              <a:rPr lang="en-US" altLang="ko-KR" dirty="0" err="1"/>
              <a:t>tên</a:t>
            </a:r>
            <a:r>
              <a:rPr lang="en-US" altLang="ko-KR" dirty="0"/>
              <a:t> </a:t>
            </a:r>
            <a:r>
              <a:rPr lang="en-US" altLang="ko-KR" dirty="0" err="1"/>
              <a:t>của</a:t>
            </a:r>
            <a:r>
              <a:rPr lang="en-US" altLang="ko-KR" dirty="0"/>
              <a:t> </a:t>
            </a:r>
            <a:r>
              <a:rPr lang="en-US" altLang="ko-KR" dirty="0" err="1"/>
              <a:t>nó</a:t>
            </a:r>
            <a:r>
              <a:rPr lang="en-US" altLang="ko-KR" dirty="0"/>
              <a:t>, </a:t>
            </a:r>
            <a:r>
              <a:rPr lang="en-US" altLang="ko-KR" dirty="0" err="1"/>
              <a:t>nhưng</a:t>
            </a:r>
            <a:r>
              <a:rPr lang="en-US" altLang="ko-KR" dirty="0"/>
              <a:t> </a:t>
            </a:r>
            <a:r>
              <a:rPr lang="en-US" altLang="ko-KR" dirty="0" err="1"/>
              <a:t>không</a:t>
            </a:r>
            <a:r>
              <a:rPr lang="en-US" altLang="ko-KR" dirty="0"/>
              <a:t> </a:t>
            </a:r>
            <a:r>
              <a:rPr lang="en-US" altLang="ko-KR" dirty="0" err="1"/>
              <a:t>phải</a:t>
            </a:r>
            <a:r>
              <a:rPr lang="en-US" altLang="ko-KR" dirty="0"/>
              <a:t> </a:t>
            </a:r>
            <a:r>
              <a:rPr lang="en-US" altLang="ko-KR" dirty="0" err="1"/>
              <a:t>là</a:t>
            </a:r>
            <a:r>
              <a:rPr lang="en-US" altLang="ko-KR" dirty="0"/>
              <a:t> daemon </a:t>
            </a:r>
            <a:r>
              <a:rPr lang="en-US" altLang="ko-KR" dirty="0" err="1"/>
              <a:t>chuyển</a:t>
            </a:r>
            <a:r>
              <a:rPr lang="en-US" altLang="ko-KR" dirty="0"/>
              <a:t> </a:t>
            </a:r>
            <a:r>
              <a:rPr lang="en-US" altLang="ko-KR" dirty="0" err="1"/>
              <a:t>đổi</a:t>
            </a:r>
            <a:r>
              <a:rPr lang="en-US" altLang="ko-KR" dirty="0"/>
              <a:t> </a:t>
            </a:r>
            <a:r>
              <a:rPr lang="en-US" altLang="ko-KR" dirty="0" err="1"/>
              <a:t>dự</a:t>
            </a:r>
            <a:r>
              <a:rPr lang="en-US" altLang="ko-KR" dirty="0"/>
              <a:t> </a:t>
            </a:r>
            <a:r>
              <a:rPr lang="en-US" altLang="ko-KR" dirty="0" err="1"/>
              <a:t>phòng</a:t>
            </a:r>
            <a:r>
              <a:rPr lang="en-US" altLang="ko-KR" dirty="0"/>
              <a:t> </a:t>
            </a:r>
            <a:r>
              <a:rPr lang="en-US" altLang="ko-KR" dirty="0" err="1"/>
              <a:t>cho</a:t>
            </a:r>
            <a:r>
              <a:rPr lang="en-US" altLang="ko-KR" dirty="0"/>
              <a:t> </a:t>
            </a:r>
            <a:r>
              <a:rPr lang="en-US" altLang="ko-KR" dirty="0" err="1"/>
              <a:t>NameNode</a:t>
            </a:r>
            <a:endParaRPr lang="en-US" altLang="ko-KR" dirty="0"/>
          </a:p>
          <a:p>
            <a:r>
              <a:rPr lang="en-US" altLang="ko-KR" dirty="0" err="1"/>
              <a:t>Vai</a:t>
            </a:r>
            <a:r>
              <a:rPr lang="en-US" altLang="ko-KR" dirty="0"/>
              <a:t> </a:t>
            </a:r>
            <a:r>
              <a:rPr lang="en-US" altLang="ko-KR" dirty="0" err="1"/>
              <a:t>trò</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nó</a:t>
            </a:r>
            <a:r>
              <a:rPr lang="en-US" altLang="ko-KR" dirty="0"/>
              <a:t> </a:t>
            </a:r>
            <a:r>
              <a:rPr lang="en-US" altLang="ko-KR" dirty="0" err="1"/>
              <a:t>là</a:t>
            </a:r>
            <a:r>
              <a:rPr lang="en-US" altLang="ko-KR" dirty="0"/>
              <a:t> </a:t>
            </a:r>
            <a:r>
              <a:rPr lang="en-US" altLang="ko-KR" dirty="0" err="1"/>
              <a:t>kiểm</a:t>
            </a:r>
            <a:r>
              <a:rPr lang="en-US" altLang="ko-KR" dirty="0"/>
              <a:t> </a:t>
            </a:r>
            <a:r>
              <a:rPr lang="en-US" altLang="ko-KR" dirty="0" err="1"/>
              <a:t>tra</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tên</a:t>
            </a:r>
            <a:endParaRPr lang="en-US" altLang="ko-KR" dirty="0"/>
          </a:p>
          <a:p>
            <a:pPr lvl="1"/>
            <a:r>
              <a:rPr lang="en-US" altLang="ko-KR" dirty="0" err="1"/>
              <a:t>Nhận</a:t>
            </a:r>
            <a:r>
              <a:rPr lang="en-US" altLang="ko-KR" dirty="0"/>
              <a:t> </a:t>
            </a:r>
            <a:r>
              <a:rPr lang="en-US" altLang="ko-KR" dirty="0" err="1"/>
              <a:t>một</a:t>
            </a:r>
            <a:r>
              <a:rPr lang="en-US" altLang="ko-KR" dirty="0"/>
              <a:t> </a:t>
            </a:r>
            <a:r>
              <a:rPr lang="en-US" altLang="ko-KR" dirty="0" err="1"/>
              <a:t>bản</a:t>
            </a:r>
            <a:r>
              <a:rPr lang="en-US" altLang="ko-KR" dirty="0"/>
              <a:t> </a:t>
            </a:r>
            <a:r>
              <a:rPr lang="en-US" altLang="ko-KR" dirty="0" err="1"/>
              <a:t>sao</a:t>
            </a:r>
            <a:r>
              <a:rPr lang="en-US" altLang="ko-KR" dirty="0"/>
              <a:t> </a:t>
            </a:r>
            <a:r>
              <a:rPr lang="en-US" altLang="ko-KR" dirty="0" err="1"/>
              <a:t>của</a:t>
            </a:r>
            <a:r>
              <a:rPr lang="en-US" altLang="ko-KR" dirty="0"/>
              <a:t> </a:t>
            </a:r>
            <a:r>
              <a:rPr lang="en-US" altLang="ko-KR" dirty="0" err="1"/>
              <a:t>fsimage</a:t>
            </a:r>
            <a:r>
              <a:rPr lang="en-US" altLang="ko-KR" dirty="0"/>
              <a:t> </a:t>
            </a:r>
            <a:r>
              <a:rPr lang="en-US" altLang="ko-KR" dirty="0" err="1"/>
              <a:t>và</a:t>
            </a:r>
            <a:r>
              <a:rPr lang="en-US" altLang="ko-KR" dirty="0"/>
              <a:t> </a:t>
            </a:r>
            <a:r>
              <a:rPr lang="en-US" altLang="ko-KR" dirty="0" err="1"/>
              <a:t>chỉnh</a:t>
            </a:r>
            <a:r>
              <a:rPr lang="en-US" altLang="ko-KR" dirty="0"/>
              <a:t> </a:t>
            </a:r>
            <a:r>
              <a:rPr lang="en-US" altLang="ko-KR" dirty="0" err="1"/>
              <a:t>sửa</a:t>
            </a:r>
            <a:r>
              <a:rPr lang="en-US" altLang="ko-KR" dirty="0"/>
              <a:t> </a:t>
            </a:r>
            <a:r>
              <a:rPr lang="en-US" altLang="ko-KR" dirty="0" err="1"/>
              <a:t>tệp</a:t>
            </a:r>
            <a:r>
              <a:rPr lang="en-US" altLang="ko-KR" dirty="0"/>
              <a:t> </a:t>
            </a:r>
            <a:r>
              <a:rPr lang="en-US" altLang="ko-KR" dirty="0" err="1"/>
              <a:t>nhật</a:t>
            </a:r>
            <a:r>
              <a:rPr lang="en-US" altLang="ko-KR" dirty="0"/>
              <a:t> </a:t>
            </a:r>
            <a:r>
              <a:rPr lang="en-US" altLang="ko-KR" dirty="0" err="1"/>
              <a:t>ký</a:t>
            </a:r>
            <a:r>
              <a:rPr lang="en-US" altLang="ko-KR" dirty="0"/>
              <a:t> </a:t>
            </a:r>
            <a:r>
              <a:rPr lang="en-US" altLang="ko-KR" dirty="0" err="1"/>
              <a:t>mới</a:t>
            </a:r>
            <a:r>
              <a:rPr lang="en-US" altLang="ko-KR" dirty="0"/>
              <a:t> </a:t>
            </a:r>
            <a:r>
              <a:rPr lang="en-US" altLang="ko-KR" dirty="0" err="1"/>
              <a:t>nhất</a:t>
            </a:r>
            <a:r>
              <a:rPr lang="en-US" altLang="ko-KR" dirty="0"/>
              <a:t> </a:t>
            </a:r>
            <a:r>
              <a:rPr lang="en-US" altLang="ko-KR" dirty="0" err="1"/>
              <a:t>từ</a:t>
            </a:r>
            <a:r>
              <a:rPr lang="en-US" altLang="ko-KR" dirty="0"/>
              <a:t> </a:t>
            </a:r>
            <a:r>
              <a:rPr lang="en-US" altLang="ko-KR" dirty="0" err="1"/>
              <a:t>NameNode</a:t>
            </a:r>
            <a:endParaRPr lang="en-US" altLang="ko-KR" dirty="0"/>
          </a:p>
          <a:p>
            <a:pPr lvl="1"/>
            <a:r>
              <a:rPr lang="en-US" altLang="ko-KR" dirty="0" err="1"/>
              <a:t>Hợp</a:t>
            </a:r>
            <a:r>
              <a:rPr lang="en-US" altLang="ko-KR" dirty="0"/>
              <a:t> </a:t>
            </a:r>
            <a:r>
              <a:rPr lang="en-US" altLang="ko-KR" dirty="0" err="1"/>
              <a:t>nhất</a:t>
            </a:r>
            <a:r>
              <a:rPr lang="en-US" altLang="ko-KR" dirty="0"/>
              <a:t> </a:t>
            </a:r>
            <a:r>
              <a:rPr lang="en-US" altLang="ko-KR" dirty="0" err="1"/>
              <a:t>các</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trong</a:t>
            </a:r>
            <a:r>
              <a:rPr lang="en-US" altLang="ko-KR" dirty="0"/>
              <a:t> </a:t>
            </a:r>
            <a:r>
              <a:rPr lang="en-US" altLang="ko-KR" dirty="0" err="1"/>
              <a:t>tệp</a:t>
            </a:r>
            <a:r>
              <a:rPr lang="en-US" altLang="ko-KR" dirty="0"/>
              <a:t> </a:t>
            </a:r>
            <a:r>
              <a:rPr lang="en-US" altLang="ko-KR" dirty="0" err="1"/>
              <a:t>nhật</a:t>
            </a:r>
            <a:r>
              <a:rPr lang="en-US" altLang="ko-KR" dirty="0"/>
              <a:t> </a:t>
            </a:r>
            <a:r>
              <a:rPr lang="en-US" altLang="ko-KR" dirty="0" err="1"/>
              <a:t>ký</a:t>
            </a:r>
            <a:r>
              <a:rPr lang="en-US" altLang="ko-KR" dirty="0"/>
              <a:t> </a:t>
            </a:r>
            <a:r>
              <a:rPr lang="en-US" altLang="ko-KR" dirty="0" err="1"/>
              <a:t>chỉnh</a:t>
            </a:r>
            <a:r>
              <a:rPr lang="en-US" altLang="ko-KR" dirty="0"/>
              <a:t> </a:t>
            </a:r>
            <a:r>
              <a:rPr lang="en-US" altLang="ko-KR" dirty="0" err="1"/>
              <a:t>sửa</a:t>
            </a:r>
            <a:r>
              <a:rPr lang="en-US" altLang="ko-KR" dirty="0"/>
              <a:t> </a:t>
            </a:r>
            <a:r>
              <a:rPr lang="en-US" altLang="ko-KR" dirty="0" err="1"/>
              <a:t>vào</a:t>
            </a:r>
            <a:r>
              <a:rPr lang="en-US" altLang="ko-KR" dirty="0"/>
              <a:t> </a:t>
            </a:r>
            <a:r>
              <a:rPr lang="en-US" altLang="ko-KR" dirty="0" err="1"/>
              <a:t>fsimage</a:t>
            </a:r>
            <a:endParaRPr lang="en-US" altLang="ko-KR" dirty="0"/>
          </a:p>
          <a:p>
            <a:pPr lvl="1"/>
            <a:r>
              <a:rPr lang="en-US" altLang="ko-KR" dirty="0" err="1"/>
              <a:t>Gửi</a:t>
            </a:r>
            <a:r>
              <a:rPr lang="en-US" altLang="ko-KR" dirty="0"/>
              <a:t> </a:t>
            </a:r>
            <a:r>
              <a:rPr lang="en-US" altLang="ko-KR" dirty="0" err="1"/>
              <a:t>bản</a:t>
            </a:r>
            <a:r>
              <a:rPr lang="en-US" altLang="ko-KR" dirty="0"/>
              <a:t> </a:t>
            </a:r>
            <a:r>
              <a:rPr lang="en-US" altLang="ko-KR" dirty="0" err="1"/>
              <a:t>sao</a:t>
            </a:r>
            <a:r>
              <a:rPr lang="en-US" altLang="ko-KR" dirty="0"/>
              <a:t> </a:t>
            </a:r>
            <a:r>
              <a:rPr lang="en-US" altLang="ko-KR" dirty="0" err="1"/>
              <a:t>mới</a:t>
            </a:r>
            <a:r>
              <a:rPr lang="en-US" altLang="ko-KR" dirty="0"/>
              <a:t> </a:t>
            </a:r>
            <a:r>
              <a:rPr lang="en-US" altLang="ko-KR" dirty="0" err="1"/>
              <a:t>của</a:t>
            </a:r>
            <a:r>
              <a:rPr lang="en-US" altLang="ko-KR" dirty="0"/>
              <a:t> </a:t>
            </a:r>
            <a:r>
              <a:rPr lang="en-US" altLang="ko-KR" dirty="0" err="1"/>
              <a:t>fsimage</a:t>
            </a:r>
            <a:r>
              <a:rPr lang="en-US" altLang="ko-KR" dirty="0"/>
              <a:t> </a:t>
            </a:r>
            <a:r>
              <a:rPr lang="en-US" altLang="ko-KR" dirty="0" err="1"/>
              <a:t>tới</a:t>
            </a:r>
            <a:r>
              <a:rPr lang="en-US" altLang="ko-KR" dirty="0"/>
              <a:t> </a:t>
            </a:r>
            <a:r>
              <a:rPr lang="en-US" altLang="ko-KR" dirty="0" err="1"/>
              <a:t>NameNode</a:t>
            </a:r>
            <a:endParaRPr lang="en-US" altLang="ko-KR" dirty="0"/>
          </a:p>
          <a:p>
            <a:pPr lvl="1"/>
            <a:r>
              <a:rPr lang="en-US" altLang="ko-KR" dirty="0" err="1"/>
              <a:t>NameNode</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fsimage</a:t>
            </a:r>
            <a:r>
              <a:rPr lang="en-US" altLang="ko-KR" dirty="0"/>
              <a:t> </a:t>
            </a:r>
            <a:r>
              <a:rPr lang="en-US" altLang="ko-KR" dirty="0" err="1"/>
              <a:t>của</a:t>
            </a:r>
            <a:r>
              <a:rPr lang="en-US" altLang="ko-KR" dirty="0"/>
              <a:t> </a:t>
            </a:r>
            <a:r>
              <a:rPr lang="en-US" altLang="ko-KR" dirty="0" err="1"/>
              <a:t>nó</a:t>
            </a:r>
            <a:r>
              <a:rPr lang="en-US" altLang="ko-KR" dirty="0"/>
              <a:t> </a:t>
            </a:r>
            <a:r>
              <a:rPr lang="en-US" altLang="ko-KR" dirty="0" err="1"/>
              <a:t>và</a:t>
            </a:r>
            <a:r>
              <a:rPr lang="en-US" altLang="ko-KR" dirty="0"/>
              <a:t> </a:t>
            </a:r>
            <a:r>
              <a:rPr lang="en-US" altLang="ko-KR" dirty="0" err="1"/>
              <a:t>đặt</a:t>
            </a:r>
            <a:r>
              <a:rPr lang="en-US" altLang="ko-KR" dirty="0"/>
              <a:t> </a:t>
            </a:r>
            <a:r>
              <a:rPr lang="en-US" altLang="ko-KR" dirty="0" err="1"/>
              <a:t>lại</a:t>
            </a:r>
            <a:r>
              <a:rPr lang="en-US" altLang="ko-KR" dirty="0"/>
              <a:t> </a:t>
            </a:r>
            <a:r>
              <a:rPr lang="en-US" altLang="ko-KR" dirty="0" err="1"/>
              <a:t>tệp</a:t>
            </a:r>
            <a:r>
              <a:rPr lang="en-US" altLang="ko-KR" dirty="0"/>
              <a:t> </a:t>
            </a:r>
            <a:r>
              <a:rPr lang="en-US" altLang="ko-KR" dirty="0" err="1"/>
              <a:t>nhật</a:t>
            </a:r>
            <a:r>
              <a:rPr lang="en-US" altLang="ko-KR" dirty="0"/>
              <a:t> </a:t>
            </a:r>
            <a:r>
              <a:rPr lang="en-US" altLang="ko-KR" dirty="0" err="1"/>
              <a:t>ký</a:t>
            </a:r>
            <a:r>
              <a:rPr lang="en-US" altLang="ko-KR" dirty="0"/>
              <a:t> </a:t>
            </a:r>
            <a:r>
              <a:rPr lang="en-US" altLang="ko-KR" dirty="0" err="1"/>
              <a:t>chỉnh</a:t>
            </a:r>
            <a:r>
              <a:rPr lang="en-US" altLang="ko-KR" dirty="0"/>
              <a:t> </a:t>
            </a:r>
            <a:r>
              <a:rPr lang="en-US" altLang="ko-KR" dirty="0" err="1"/>
              <a:t>sửa</a:t>
            </a:r>
            <a:endParaRPr lang="ko-KR" altLang="en-US" dirty="0"/>
          </a:p>
        </p:txBody>
      </p:sp>
      <p:sp>
        <p:nvSpPr>
          <p:cNvPr id="18" name="모서리가 둥근 직사각형 39">
            <a:extLst>
              <a:ext uri="{FF2B5EF4-FFF2-40B4-BE49-F238E27FC236}">
                <a16:creationId xmlns:a16="http://schemas.microsoft.com/office/drawing/2014/main" id="{19A3AC79-2582-4BAE-8DB8-0819BB3C19FC}"/>
              </a:ext>
            </a:extLst>
          </p:cNvPr>
          <p:cNvSpPr/>
          <p:nvPr/>
        </p:nvSpPr>
        <p:spPr>
          <a:xfrm>
            <a:off x="1641481" y="4584858"/>
            <a:ext cx="899182" cy="348331"/>
          </a:xfrm>
          <a:prstGeom prst="roundRect">
            <a:avLst>
              <a:gd name="adj" fmla="val 2001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700" panose="020B0803030303020204" pitchFamily="34" charset="0"/>
                <a:ea typeface="SamsungOne 700" panose="020B0803030303020204" pitchFamily="34" charset="0"/>
              </a:rPr>
              <a:t>fsimage</a:t>
            </a:r>
            <a:endParaRPr lang="ko-KR" altLang="en-US" sz="1400" dirty="0">
              <a:solidFill>
                <a:srgbClr val="0043B2"/>
              </a:solidFill>
              <a:latin typeface="SamsungOne 700" panose="020B0803030303020204" pitchFamily="34" charset="0"/>
              <a:ea typeface="SamsungOne-700C" panose="020B0806030303020204" pitchFamily="34" charset="0"/>
            </a:endParaRPr>
          </a:p>
        </p:txBody>
      </p:sp>
      <p:sp>
        <p:nvSpPr>
          <p:cNvPr id="20" name="모서리가 둥근 직사각형 45">
            <a:extLst>
              <a:ext uri="{FF2B5EF4-FFF2-40B4-BE49-F238E27FC236}">
                <a16:creationId xmlns:a16="http://schemas.microsoft.com/office/drawing/2014/main" id="{6E35EE02-1697-454F-94F1-C9C6C10D1A32}"/>
              </a:ext>
            </a:extLst>
          </p:cNvPr>
          <p:cNvSpPr/>
          <p:nvPr/>
        </p:nvSpPr>
        <p:spPr>
          <a:xfrm>
            <a:off x="4369321" y="4945978"/>
            <a:ext cx="1442387" cy="302382"/>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 700" panose="020B0803030303020204" pitchFamily="34" charset="0"/>
                <a:ea typeface="SamsungOne 700" panose="020B0803030303020204" pitchFamily="34" charset="0"/>
              </a:rPr>
              <a:t>Điểm</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kiểm</a:t>
            </a:r>
            <a:r>
              <a:rPr lang="en-US" altLang="ko-KR" sz="1400" dirty="0">
                <a:solidFill>
                  <a:schemeClr val="bg1"/>
                </a:solidFill>
                <a:latin typeface="SamsungOne 700" panose="020B0803030303020204" pitchFamily="34" charset="0"/>
                <a:ea typeface="SamsungOne 700" panose="020B0803030303020204" pitchFamily="34" charset="0"/>
              </a:rPr>
              <a:t> </a:t>
            </a:r>
            <a:r>
              <a:rPr lang="en-US" altLang="ko-KR" sz="1400" dirty="0" err="1">
                <a:solidFill>
                  <a:schemeClr val="bg1"/>
                </a:solidFill>
                <a:latin typeface="SamsungOne 700" panose="020B0803030303020204" pitchFamily="34" charset="0"/>
                <a:ea typeface="SamsungOne 700" panose="020B0803030303020204" pitchFamily="34" charset="0"/>
              </a:rPr>
              <a:t>tra</a:t>
            </a:r>
            <a:endParaRPr lang="ko-KR" altLang="en-US" sz="1100" dirty="0">
              <a:solidFill>
                <a:schemeClr val="bg1"/>
              </a:solidFill>
              <a:latin typeface="SamsungOne 700" panose="020B0803030303020204" pitchFamily="34" charset="0"/>
              <a:ea typeface="SamsungOne-700C" panose="020B0806030303020204" pitchFamily="34" charset="0"/>
            </a:endParaRPr>
          </a:p>
        </p:txBody>
      </p:sp>
      <p:sp>
        <p:nvSpPr>
          <p:cNvPr id="23" name="모서리가 둥근 직사각형 47">
            <a:extLst>
              <a:ext uri="{FF2B5EF4-FFF2-40B4-BE49-F238E27FC236}">
                <a16:creationId xmlns:a16="http://schemas.microsoft.com/office/drawing/2014/main" id="{B3489C30-5609-4FF0-9DFC-788BB1FF78F0}"/>
              </a:ext>
            </a:extLst>
          </p:cNvPr>
          <p:cNvSpPr/>
          <p:nvPr/>
        </p:nvSpPr>
        <p:spPr>
          <a:xfrm>
            <a:off x="6521340" y="5250582"/>
            <a:ext cx="1381869" cy="348331"/>
          </a:xfrm>
          <a:prstGeom prst="roundRect">
            <a:avLst>
              <a:gd name="adj" fmla="val 2001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Fsimage</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mới</a:t>
            </a:r>
            <a:endParaRPr lang="ko-KR" altLang="en-US" sz="1400" dirty="0">
              <a:solidFill>
                <a:srgbClr val="0043B2"/>
              </a:solidFill>
              <a:latin typeface="SamsungOne 700" panose="020B0803030303020204" pitchFamily="34" charset="0"/>
              <a:ea typeface="SamsungOne-700C" panose="020B0806030303020204" pitchFamily="34" charset="0"/>
            </a:endParaRPr>
          </a:p>
        </p:txBody>
      </p:sp>
      <p:sp>
        <p:nvSpPr>
          <p:cNvPr id="24" name="모서리가 둥근 직사각형 49">
            <a:extLst>
              <a:ext uri="{FF2B5EF4-FFF2-40B4-BE49-F238E27FC236}">
                <a16:creationId xmlns:a16="http://schemas.microsoft.com/office/drawing/2014/main" id="{4991105E-E629-40BD-B764-FC1EA9D6FB6B}"/>
              </a:ext>
            </a:extLst>
          </p:cNvPr>
          <p:cNvSpPr/>
          <p:nvPr/>
        </p:nvSpPr>
        <p:spPr>
          <a:xfrm>
            <a:off x="1520190" y="5365068"/>
            <a:ext cx="1020473" cy="368450"/>
          </a:xfrm>
          <a:prstGeom prst="roundRect">
            <a:avLst>
              <a:gd name="adj" fmla="val 20016"/>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 700" panose="020B0803030303020204" pitchFamily="34" charset="0"/>
                <a:ea typeface="SamsungOne 700" panose="020B0803030303020204" pitchFamily="34" charset="0"/>
              </a:rPr>
              <a:t>Nhật</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ký</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chỉnh</a:t>
            </a:r>
            <a:r>
              <a:rPr lang="en-US" altLang="ko-KR" sz="1400" dirty="0">
                <a:solidFill>
                  <a:srgbClr val="0043B2"/>
                </a:solidFill>
                <a:latin typeface="SamsungOne 700" panose="020B0803030303020204" pitchFamily="34" charset="0"/>
                <a:ea typeface="SamsungOne 700" panose="020B0803030303020204" pitchFamily="34" charset="0"/>
              </a:rPr>
              <a:t> </a:t>
            </a:r>
            <a:r>
              <a:rPr lang="en-US" altLang="ko-KR" sz="1400" dirty="0" err="1">
                <a:solidFill>
                  <a:srgbClr val="0043B2"/>
                </a:solidFill>
                <a:latin typeface="SamsungOne 700" panose="020B0803030303020204" pitchFamily="34" charset="0"/>
                <a:ea typeface="SamsungOne 700" panose="020B0803030303020204" pitchFamily="34" charset="0"/>
              </a:rPr>
              <a:t>sửa</a:t>
            </a:r>
            <a:endParaRPr lang="ko-KR" altLang="en-US" sz="1400" dirty="0">
              <a:solidFill>
                <a:srgbClr val="0043B2"/>
              </a:solidFill>
              <a:latin typeface="SamsungOne 700" panose="020B0803030303020204" pitchFamily="34" charset="0"/>
              <a:ea typeface="SamsungOne-700C" panose="020B0806030303020204" pitchFamily="34" charset="0"/>
            </a:endParaRPr>
          </a:p>
        </p:txBody>
      </p:sp>
      <p:graphicFrame>
        <p:nvGraphicFramePr>
          <p:cNvPr id="25" name="표 24">
            <a:extLst>
              <a:ext uri="{FF2B5EF4-FFF2-40B4-BE49-F238E27FC236}">
                <a16:creationId xmlns:a16="http://schemas.microsoft.com/office/drawing/2014/main" id="{DC1BBE25-BA3D-41DA-B771-F5D79960ECC3}"/>
              </a:ext>
            </a:extLst>
          </p:cNvPr>
          <p:cNvGraphicFramePr>
            <a:graphicFrameLocks noGrp="1"/>
          </p:cNvGraphicFramePr>
          <p:nvPr>
            <p:extLst>
              <p:ext uri="{D42A27DB-BD31-4B8C-83A1-F6EECF244321}">
                <p14:modId xmlns:p14="http://schemas.microsoft.com/office/powerpoint/2010/main" val="1394739176"/>
              </p:ext>
            </p:extLst>
          </p:nvPr>
        </p:nvGraphicFramePr>
        <p:xfrm>
          <a:off x="2513923" y="5365067"/>
          <a:ext cx="1055088" cy="396240"/>
        </p:xfrm>
        <a:graphic>
          <a:graphicData uri="http://schemas.openxmlformats.org/drawingml/2006/table">
            <a:tbl>
              <a:tblPr firstRow="1" bandRow="1">
                <a:tableStyleId>{5C22544A-7EE6-4342-B048-85BDC9FD1C3A}</a:tableStyleId>
              </a:tblPr>
              <a:tblGrid>
                <a:gridCol w="263772">
                  <a:extLst>
                    <a:ext uri="{9D8B030D-6E8A-4147-A177-3AD203B41FA5}">
                      <a16:colId xmlns:a16="http://schemas.microsoft.com/office/drawing/2014/main" val="1690252034"/>
                    </a:ext>
                  </a:extLst>
                </a:gridCol>
                <a:gridCol w="263772">
                  <a:extLst>
                    <a:ext uri="{9D8B030D-6E8A-4147-A177-3AD203B41FA5}">
                      <a16:colId xmlns:a16="http://schemas.microsoft.com/office/drawing/2014/main" val="1809044577"/>
                    </a:ext>
                  </a:extLst>
                </a:gridCol>
                <a:gridCol w="263772">
                  <a:extLst>
                    <a:ext uri="{9D8B030D-6E8A-4147-A177-3AD203B41FA5}">
                      <a16:colId xmlns:a16="http://schemas.microsoft.com/office/drawing/2014/main" val="3966268864"/>
                    </a:ext>
                  </a:extLst>
                </a:gridCol>
                <a:gridCol w="263772">
                  <a:extLst>
                    <a:ext uri="{9D8B030D-6E8A-4147-A177-3AD203B41FA5}">
                      <a16:colId xmlns:a16="http://schemas.microsoft.com/office/drawing/2014/main" val="1292732167"/>
                    </a:ext>
                  </a:extLst>
                </a:gridCol>
              </a:tblGrid>
              <a:tr h="242038">
                <a:tc>
                  <a:txBody>
                    <a:bodyPr/>
                    <a:lstStyle/>
                    <a:p>
                      <a:pPr algn="ctr" latinLnBrk="1"/>
                      <a:endParaRPr lang="ko-KR" altLang="en-US" sz="2000" b="0" dirty="0">
                        <a:ea typeface="SamsungOneKorean 400" panose="020B0503030303020204" pitchFamily="50" charset="-127"/>
                      </a:endParaRP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2000" b="0" dirty="0">
                        <a:ea typeface="SamsungOneKorean 400" panose="020B0503030303020204" pitchFamily="50" charset="-127"/>
                      </a:endParaRP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auto" latinLnBrk="1" hangingPunct="1">
                        <a:lnSpc>
                          <a:spcPct val="100000"/>
                        </a:lnSpc>
                        <a:spcBef>
                          <a:spcPts val="0"/>
                        </a:spcBef>
                        <a:spcAft>
                          <a:spcPts val="0"/>
                        </a:spcAft>
                        <a:buClrTx/>
                        <a:buSzTx/>
                        <a:buFontTx/>
                        <a:buNone/>
                        <a:tabLst/>
                        <a:defRPr/>
                      </a:pPr>
                      <a:r>
                        <a:rPr lang="en-US" altLang="ko-KR" sz="2000" b="0" dirty="0">
                          <a:solidFill>
                            <a:srgbClr val="000000"/>
                          </a:solidFill>
                          <a:latin typeface="SamsungOne-400" panose="020B0503030303020204" pitchFamily="34" charset="0"/>
                          <a:ea typeface="SamsungOneKorean 400" panose="020B0503030303020204" pitchFamily="50" charset="-127"/>
                        </a:rPr>
                        <a:t>…</a:t>
                      </a: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2000" b="0" dirty="0">
                        <a:ea typeface="SamsungOneKorean 400" panose="020B0503030303020204" pitchFamily="50" charset="-127"/>
                      </a:endParaRPr>
                    </a:p>
                  </a:txBody>
                  <a:tcPr anchor="ctr">
                    <a:lnL w="12700" cap="flat" cmpd="sng" algn="ctr">
                      <a:solidFill>
                        <a:srgbClr val="193EB0"/>
                      </a:solidFill>
                      <a:prstDash val="solid"/>
                      <a:round/>
                      <a:headEnd type="none" w="med" len="med"/>
                      <a:tailEnd type="none" w="med" len="med"/>
                    </a:lnL>
                    <a:lnR w="12700" cap="flat" cmpd="sng" algn="ctr">
                      <a:solidFill>
                        <a:srgbClr val="193EB0"/>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3376403"/>
                  </a:ext>
                </a:extLst>
              </a:tr>
            </a:tbl>
          </a:graphicData>
        </a:graphic>
      </p:graphicFrame>
      <p:cxnSp>
        <p:nvCxnSpPr>
          <p:cNvPr id="26" name="직선 화살표 연결선 25">
            <a:extLst>
              <a:ext uri="{FF2B5EF4-FFF2-40B4-BE49-F238E27FC236}">
                <a16:creationId xmlns:a16="http://schemas.microsoft.com/office/drawing/2014/main" id="{831F5373-F571-456C-AA5E-A5F42DD23F50}"/>
              </a:ext>
            </a:extLst>
          </p:cNvPr>
          <p:cNvCxnSpPr/>
          <p:nvPr/>
        </p:nvCxnSpPr>
        <p:spPr>
          <a:xfrm>
            <a:off x="3070395" y="4759023"/>
            <a:ext cx="1152581" cy="26306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78751E71-794F-484B-BFD9-7B6B31E51D57}"/>
              </a:ext>
            </a:extLst>
          </p:cNvPr>
          <p:cNvCxnSpPr/>
          <p:nvPr/>
        </p:nvCxnSpPr>
        <p:spPr>
          <a:xfrm flipV="1">
            <a:off x="3698274" y="5232989"/>
            <a:ext cx="524702" cy="28361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795323FC-0224-461C-8CE1-EF91D98C6CF8}"/>
              </a:ext>
            </a:extLst>
          </p:cNvPr>
          <p:cNvCxnSpPr/>
          <p:nvPr/>
        </p:nvCxnSpPr>
        <p:spPr>
          <a:xfrm flipH="1">
            <a:off x="5897867" y="5097169"/>
            <a:ext cx="715224"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2562" y="4502150"/>
            <a:ext cx="481674" cy="624982"/>
          </a:xfrm>
          <a:prstGeom prst="rect">
            <a:avLst/>
          </a:prstGeom>
        </p:spPr>
      </p:pic>
      <p:pic>
        <p:nvPicPr>
          <p:cNvPr id="29" name="그림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1437" y="4633487"/>
            <a:ext cx="481674" cy="624982"/>
          </a:xfrm>
          <a:prstGeom prst="rect">
            <a:avLst/>
          </a:prstGeom>
        </p:spPr>
      </p:pic>
    </p:spTree>
    <p:extLst>
      <p:ext uri="{BB962C8B-B14F-4D97-AF65-F5344CB8AC3E}">
        <p14:creationId xmlns:p14="http://schemas.microsoft.com/office/powerpoint/2010/main" val="33670727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p:txBody>
          <a:bodyPr/>
          <a:lstStyle/>
          <a:p>
            <a:r>
              <a:rPr lang="en-US" altLang="ko-KR" dirty="0">
                <a:ea typeface="SamsungOneKorean 400" panose="020B0503030303020204" pitchFamily="50" charset="-127"/>
              </a:rPr>
              <a:t>HDFS DataNodes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2" y="2226568"/>
            <a:ext cx="4608000" cy="914400"/>
          </a:xfrm>
        </p:spPr>
        <p:txBody>
          <a:bodyPr/>
          <a:lstStyle/>
          <a:p>
            <a:r>
              <a:rPr lang="en-US" altLang="ko-KR" dirty="0" err="1"/>
              <a:t>DataNode</a:t>
            </a:r>
            <a:r>
              <a:rPr lang="en-US" altLang="ko-KR" dirty="0"/>
              <a:t> </a:t>
            </a:r>
            <a:r>
              <a:rPr lang="en-US" altLang="ko-KR" dirty="0" err="1"/>
              <a:t>là</a:t>
            </a:r>
            <a:r>
              <a:rPr lang="en-US" altLang="ko-KR" dirty="0"/>
              <a:t> </a:t>
            </a:r>
            <a:r>
              <a:rPr lang="en-US" altLang="ko-KR" dirty="0" err="1"/>
              <a:t>những</a:t>
            </a:r>
            <a:r>
              <a:rPr lang="en-US" altLang="ko-KR" dirty="0"/>
              <a:t> </a:t>
            </a:r>
            <a:r>
              <a:rPr lang="en-US" altLang="ko-KR" dirty="0" err="1"/>
              <a:t>công</a:t>
            </a:r>
            <a:r>
              <a:rPr lang="en-US" altLang="ko-KR" dirty="0"/>
              <a:t> </a:t>
            </a:r>
            <a:r>
              <a:rPr lang="en-US" altLang="ko-KR" dirty="0" err="1"/>
              <a:t>nhân</a:t>
            </a:r>
            <a:r>
              <a:rPr lang="en-US" altLang="ko-KR" dirty="0"/>
              <a:t> </a:t>
            </a:r>
            <a:r>
              <a:rPr lang="en-US" altLang="ko-KR" dirty="0" err="1"/>
              <a:t>thực</a:t>
            </a:r>
            <a:r>
              <a:rPr lang="en-US" altLang="ko-KR" dirty="0"/>
              <a:t> </a:t>
            </a:r>
            <a:r>
              <a:rPr lang="en-US" altLang="ko-KR" dirty="0" err="1"/>
              <a:t>tế</a:t>
            </a:r>
            <a:r>
              <a:rPr lang="en-US" altLang="ko-KR" dirty="0"/>
              <a:t> </a:t>
            </a:r>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viết</a:t>
            </a:r>
            <a:r>
              <a:rPr lang="en-US" altLang="ko-KR" dirty="0"/>
              <a:t> </a:t>
            </a:r>
            <a:r>
              <a:rPr lang="en-US" altLang="ko-KR" dirty="0" err="1"/>
              <a:t>và</a:t>
            </a:r>
            <a:r>
              <a:rPr lang="en-US" altLang="ko-KR" dirty="0"/>
              <a:t> </a:t>
            </a:r>
            <a:r>
              <a:rPr lang="en-US" altLang="ko-KR" dirty="0" err="1"/>
              <a:t>đọc</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dữ</a:t>
            </a:r>
            <a:r>
              <a:rPr lang="en-US" altLang="ko-KR" dirty="0"/>
              <a:t> </a:t>
            </a:r>
            <a:r>
              <a:rPr lang="en-US" altLang="ko-KR" dirty="0" err="1"/>
              <a:t>liệu</a:t>
            </a:r>
            <a:endParaRPr lang="en-US" altLang="ko-KR" dirty="0"/>
          </a:p>
          <a:p>
            <a:r>
              <a:rPr lang="en-US" altLang="ko-KR" dirty="0" err="1"/>
              <a:t>Khi</a:t>
            </a:r>
            <a:r>
              <a:rPr lang="en-US" altLang="ko-KR" dirty="0"/>
              <a:t> </a:t>
            </a:r>
            <a:r>
              <a:rPr lang="en-US" altLang="ko-KR" dirty="0" err="1"/>
              <a:t>viết</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các</a:t>
            </a:r>
            <a:r>
              <a:rPr lang="en-US" altLang="ko-KR" dirty="0"/>
              <a:t> </a:t>
            </a:r>
            <a:r>
              <a:rPr lang="en-US" altLang="ko-KR" dirty="0" err="1"/>
              <a:t>DataNode</a:t>
            </a:r>
            <a:r>
              <a:rPr lang="en-US" altLang="ko-KR" dirty="0"/>
              <a:t> </a:t>
            </a:r>
            <a:r>
              <a:rPr lang="en-US" altLang="ko-KR" dirty="0" err="1"/>
              <a:t>giao</a:t>
            </a:r>
            <a:r>
              <a:rPr lang="en-US" altLang="ko-KR" dirty="0"/>
              <a:t> </a:t>
            </a:r>
            <a:r>
              <a:rPr lang="en-US" altLang="ko-KR" dirty="0" err="1"/>
              <a:t>tiếp</a:t>
            </a:r>
            <a:r>
              <a:rPr lang="en-US" altLang="ko-KR" dirty="0"/>
              <a:t> </a:t>
            </a:r>
            <a:r>
              <a:rPr lang="en-US" altLang="ko-KR" dirty="0" err="1"/>
              <a:t>với</a:t>
            </a:r>
            <a:r>
              <a:rPr lang="en-US" altLang="ko-KR" dirty="0"/>
              <a:t> </a:t>
            </a:r>
            <a:r>
              <a:rPr lang="en-US" altLang="ko-KR" dirty="0" err="1"/>
              <a:t>nhau</a:t>
            </a:r>
            <a:r>
              <a:rPr lang="en-US" altLang="ko-KR" dirty="0"/>
              <a:t> </a:t>
            </a:r>
            <a:r>
              <a:rPr lang="en-US" altLang="ko-KR" dirty="0" err="1"/>
              <a:t>để</a:t>
            </a:r>
            <a:r>
              <a:rPr lang="en-US" altLang="ko-KR" dirty="0"/>
              <a:t> </a:t>
            </a:r>
            <a:r>
              <a:rPr lang="en-US" altLang="ko-KR" dirty="0" err="1"/>
              <a:t>sao</a:t>
            </a:r>
            <a:r>
              <a:rPr lang="en-US" altLang="ko-KR" dirty="0"/>
              <a:t> </a:t>
            </a:r>
            <a:r>
              <a:rPr lang="en-US" altLang="ko-KR" dirty="0" err="1"/>
              <a:t>chép</a:t>
            </a:r>
            <a:r>
              <a:rPr lang="en-US" altLang="ko-KR" dirty="0"/>
              <a:t> </a:t>
            </a:r>
            <a:r>
              <a:rPr lang="en-US" altLang="ko-KR" dirty="0" err="1"/>
              <a:t>khối</a:t>
            </a:r>
            <a:r>
              <a:rPr lang="en-US" altLang="ko-KR" dirty="0"/>
              <a:t> </a:t>
            </a:r>
            <a:r>
              <a:rPr lang="en-US" altLang="ko-KR" dirty="0" err="1"/>
              <a:t>theo</a:t>
            </a:r>
            <a:r>
              <a:rPr lang="en-US" altLang="ko-KR" dirty="0"/>
              <a:t> </a:t>
            </a:r>
            <a:r>
              <a:rPr lang="en-US" altLang="ko-KR" dirty="0" err="1"/>
              <a:t>hệ</a:t>
            </a:r>
            <a:r>
              <a:rPr lang="en-US" altLang="ko-KR" dirty="0"/>
              <a:t> </a:t>
            </a:r>
            <a:r>
              <a:rPr lang="en-US" altLang="ko-KR" dirty="0" err="1"/>
              <a:t>số</a:t>
            </a:r>
            <a:r>
              <a:rPr lang="en-US" altLang="ko-KR" dirty="0"/>
              <a:t> </a:t>
            </a:r>
            <a:r>
              <a:rPr lang="en-US" altLang="ko-KR" dirty="0" err="1"/>
              <a:t>sao</a:t>
            </a:r>
            <a:r>
              <a:rPr lang="en-US" altLang="ko-KR" dirty="0"/>
              <a:t> </a:t>
            </a:r>
            <a:r>
              <a:rPr lang="en-US" altLang="ko-KR" dirty="0" err="1"/>
              <a:t>chép</a:t>
            </a:r>
            <a:endParaRPr lang="en-US" altLang="ko-KR" dirty="0"/>
          </a:p>
          <a:p>
            <a:pPr lvl="1"/>
            <a:r>
              <a:rPr lang="vi-VN" altLang="ko-KR" dirty="0"/>
              <a:t>Các khối được sao chép theo kiểu đường ống</a:t>
            </a:r>
          </a:p>
          <a:p>
            <a:pPr lvl="1"/>
            <a:r>
              <a:rPr lang="vi-VN" altLang="ko-KR" dirty="0"/>
              <a:t>NameNode không phải là một phần của quá trình ghi.</a:t>
            </a:r>
            <a:endParaRPr lang="en-US" altLang="ko-KR" dirty="0"/>
          </a:p>
          <a:p>
            <a:pPr lvl="1"/>
            <a:r>
              <a:rPr lang="en-US" altLang="ko-KR" dirty="0" err="1"/>
              <a:t>Vai</a:t>
            </a:r>
            <a:r>
              <a:rPr lang="en-US" altLang="ko-KR" dirty="0"/>
              <a:t> </a:t>
            </a:r>
            <a:r>
              <a:rPr lang="en-US" altLang="ko-KR" dirty="0" err="1"/>
              <a:t>trò</a:t>
            </a:r>
            <a:r>
              <a:rPr lang="en-US" altLang="ko-KR" dirty="0"/>
              <a:t> </a:t>
            </a:r>
            <a:r>
              <a:rPr lang="en-US" altLang="ko-KR" dirty="0" err="1"/>
              <a:t>duy</a:t>
            </a:r>
            <a:r>
              <a:rPr lang="en-US" altLang="ko-KR" dirty="0"/>
              <a:t> </a:t>
            </a:r>
            <a:r>
              <a:rPr lang="en-US" altLang="ko-KR" dirty="0" err="1"/>
              <a:t>nhất</a:t>
            </a:r>
            <a:r>
              <a:rPr lang="en-US" altLang="ko-KR" dirty="0"/>
              <a:t> </a:t>
            </a:r>
            <a:r>
              <a:rPr lang="en-US" altLang="ko-KR" dirty="0" err="1"/>
              <a:t>của</a:t>
            </a:r>
            <a:r>
              <a:rPr lang="en-US" altLang="ko-KR" dirty="0"/>
              <a:t> </a:t>
            </a:r>
            <a:r>
              <a:rPr lang="en-US" altLang="ko-KR" dirty="0" err="1"/>
              <a:t>nó</a:t>
            </a:r>
            <a:r>
              <a:rPr lang="en-US" altLang="ko-KR" dirty="0"/>
              <a:t> </a:t>
            </a:r>
            <a:r>
              <a:rPr lang="en-US" altLang="ko-KR" dirty="0" err="1"/>
              <a:t>là</a:t>
            </a:r>
            <a:r>
              <a:rPr lang="en-US" altLang="ko-KR" dirty="0"/>
              <a:t> </a:t>
            </a:r>
            <a:r>
              <a:rPr lang="en-US" altLang="ko-KR" dirty="0" err="1"/>
              <a:t>ánh</a:t>
            </a:r>
            <a:r>
              <a:rPr lang="en-US" altLang="ko-KR" dirty="0"/>
              <a:t> </a:t>
            </a:r>
            <a:r>
              <a:rPr lang="en-US" altLang="ko-KR" dirty="0" err="1"/>
              <a:t>xạ</a:t>
            </a:r>
            <a:r>
              <a:rPr lang="en-US" altLang="ko-KR" dirty="0"/>
              <a:t> </a:t>
            </a:r>
            <a:r>
              <a:rPr lang="en-US" altLang="ko-KR" dirty="0" err="1"/>
              <a:t>các</a:t>
            </a:r>
            <a:r>
              <a:rPr lang="en-US" altLang="ko-KR" dirty="0"/>
              <a:t> </a:t>
            </a:r>
            <a:r>
              <a:rPr lang="en-US" altLang="ko-KR" dirty="0" err="1"/>
              <a:t>khối</a:t>
            </a:r>
            <a:r>
              <a:rPr lang="en-US" altLang="ko-KR" dirty="0"/>
              <a:t> </a:t>
            </a:r>
            <a:r>
              <a:rPr lang="en-US" altLang="ko-KR" dirty="0" err="1"/>
              <a:t>tới</a:t>
            </a:r>
            <a:r>
              <a:rPr lang="en-US" altLang="ko-KR" dirty="0"/>
              <a:t> </a:t>
            </a:r>
            <a:r>
              <a:rPr lang="en-US" altLang="ko-KR" dirty="0" err="1"/>
              <a:t>các</a:t>
            </a:r>
            <a:r>
              <a:rPr lang="en-US" altLang="ko-KR" dirty="0"/>
              <a:t> </a:t>
            </a:r>
            <a:r>
              <a:rPr lang="en-US" altLang="ko-KR" dirty="0" err="1"/>
              <a:t>nút</a:t>
            </a:r>
            <a:r>
              <a:rPr lang="en-US" altLang="ko-KR" dirty="0"/>
              <a:t> </a:t>
            </a:r>
            <a:r>
              <a:rPr lang="en-US" altLang="ko-KR" dirty="0" err="1"/>
              <a:t>dữ</a:t>
            </a:r>
            <a:r>
              <a:rPr lang="en-US" altLang="ko-KR" dirty="0"/>
              <a:t> </a:t>
            </a:r>
            <a:r>
              <a:rPr lang="en-US" altLang="ko-KR" dirty="0" err="1"/>
              <a:t>liệu</a:t>
            </a:r>
            <a:endParaRPr lang="en-US" altLang="ko-KR" dirty="0"/>
          </a:p>
          <a:p>
            <a:r>
              <a:rPr lang="vi-VN" altLang="ko-KR" dirty="0"/>
              <a:t>Các khối được lưu dưới dạng tệp trong hệ thống tệp cơ bản</a:t>
            </a:r>
            <a:endParaRPr lang="en-US" altLang="ko-KR" dirty="0"/>
          </a:p>
          <a:p>
            <a:pPr lvl="1"/>
            <a:r>
              <a:rPr lang="vi-VN" altLang="ko-KR" dirty="0"/>
              <a:t>Vị trí lưu khối có thể được định cấu hình</a:t>
            </a:r>
            <a:endParaRPr lang="en-US" altLang="ko-KR" dirty="0"/>
          </a:p>
          <a:p>
            <a:pPr lvl="1"/>
            <a:r>
              <a:rPr lang="vi-VN" altLang="ko-KR" dirty="0"/>
              <a:t>Các khối được đặt tên là blk_xxxxxxxxx</a:t>
            </a:r>
            <a:endParaRPr lang="en-US" altLang="ko-KR" dirty="0">
              <a:cs typeface="Menlo" panose="020B0609030804020204" pitchFamily="49" charset="0"/>
            </a:endParaRPr>
          </a:p>
          <a:p>
            <a:r>
              <a:rPr lang="en-US" altLang="ko-KR" dirty="0" err="1"/>
              <a:t>DataNodes</a:t>
            </a:r>
            <a:r>
              <a:rPr lang="en-US" altLang="ko-KR" dirty="0"/>
              <a:t> </a:t>
            </a:r>
            <a:r>
              <a:rPr lang="en-US" altLang="ko-KR" dirty="0" err="1"/>
              <a:t>không</a:t>
            </a:r>
            <a:r>
              <a:rPr lang="en-US" altLang="ko-KR" dirty="0"/>
              <a:t> </a:t>
            </a:r>
            <a:r>
              <a:rPr lang="en-US" altLang="ko-KR" dirty="0" err="1"/>
              <a:t>biết</a:t>
            </a:r>
            <a:r>
              <a:rPr lang="en-US" altLang="ko-KR" dirty="0"/>
              <a:t> </a:t>
            </a:r>
            <a:r>
              <a:rPr lang="en-US" altLang="ko-KR" dirty="0" err="1"/>
              <a:t>khối</a:t>
            </a:r>
            <a:r>
              <a:rPr lang="en-US" altLang="ko-KR" dirty="0"/>
              <a:t> </a:t>
            </a:r>
            <a:r>
              <a:rPr lang="en-US" altLang="ko-KR" dirty="0" err="1"/>
              <a:t>thuộc</a:t>
            </a:r>
            <a:r>
              <a:rPr lang="en-US" altLang="ko-KR" dirty="0"/>
              <a:t> </a:t>
            </a:r>
            <a:r>
              <a:rPr lang="en-US" altLang="ko-KR" dirty="0" err="1"/>
              <a:t>về</a:t>
            </a:r>
            <a:r>
              <a:rPr lang="en-US" altLang="ko-KR" dirty="0"/>
              <a:t> </a:t>
            </a:r>
            <a:r>
              <a:rPr lang="en-US" altLang="ko-KR" dirty="0" err="1"/>
              <a:t>tệp</a:t>
            </a:r>
            <a:r>
              <a:rPr lang="en-US" altLang="ko-KR" dirty="0"/>
              <a:t> </a:t>
            </a:r>
            <a:r>
              <a:rPr lang="en-US" altLang="ko-KR" dirty="0" err="1"/>
              <a:t>nào</a:t>
            </a:r>
            <a:endParaRPr lang="ko-KR" altLang="en-US" dirty="0"/>
          </a:p>
        </p:txBody>
      </p:sp>
      <p:grpSp>
        <p:nvGrpSpPr>
          <p:cNvPr id="8" name="그룹 7">
            <a:extLst>
              <a:ext uri="{FF2B5EF4-FFF2-40B4-BE49-F238E27FC236}">
                <a16:creationId xmlns:a16="http://schemas.microsoft.com/office/drawing/2014/main" id="{10FC15C4-E8F3-40C1-906F-5A30ECF4D7DA}"/>
              </a:ext>
            </a:extLst>
          </p:cNvPr>
          <p:cNvGrpSpPr/>
          <p:nvPr/>
        </p:nvGrpSpPr>
        <p:grpSpPr>
          <a:xfrm>
            <a:off x="5122620" y="3429000"/>
            <a:ext cx="4345380" cy="2330774"/>
            <a:chOff x="5367420" y="3409816"/>
            <a:chExt cx="4345380" cy="2330774"/>
          </a:xfrm>
        </p:grpSpPr>
        <p:grpSp>
          <p:nvGrpSpPr>
            <p:cNvPr id="9" name="그룹 8">
              <a:extLst>
                <a:ext uri="{FF2B5EF4-FFF2-40B4-BE49-F238E27FC236}">
                  <a16:creationId xmlns:a16="http://schemas.microsoft.com/office/drawing/2014/main" id="{F03C5D33-E95C-489C-845D-A5D4729DE6F3}"/>
                </a:ext>
              </a:extLst>
            </p:cNvPr>
            <p:cNvGrpSpPr/>
            <p:nvPr/>
          </p:nvGrpSpPr>
          <p:grpSpPr>
            <a:xfrm>
              <a:off x="6720088" y="3433917"/>
              <a:ext cx="1507295" cy="290222"/>
              <a:chOff x="3218301" y="2724269"/>
              <a:chExt cx="3249778" cy="618850"/>
            </a:xfrm>
          </p:grpSpPr>
          <p:sp>
            <p:nvSpPr>
              <p:cNvPr id="77" name="모서리가 둥근 직사각형 19">
                <a:extLst>
                  <a:ext uri="{FF2B5EF4-FFF2-40B4-BE49-F238E27FC236}">
                    <a16:creationId xmlns:a16="http://schemas.microsoft.com/office/drawing/2014/main" id="{4349227E-5E4A-461E-B254-B31D19BF4B08}"/>
                  </a:ext>
                </a:extLst>
              </p:cNvPr>
              <p:cNvSpPr/>
              <p:nvPr/>
            </p:nvSpPr>
            <p:spPr>
              <a:xfrm>
                <a:off x="3228137" y="2736420"/>
                <a:ext cx="3239942" cy="606699"/>
              </a:xfrm>
              <a:prstGeom prst="roundRect">
                <a:avLst>
                  <a:gd name="adj" fmla="val 20016"/>
                </a:avLst>
              </a:prstGeom>
              <a:solidFill>
                <a:schemeClr val="bg1"/>
              </a:solidFill>
              <a:ln w="12700">
                <a:solidFill>
                  <a:srgbClr val="CAD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NameNode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sp>
            <p:nvSpPr>
              <p:cNvPr id="78" name="모서리가 둥근 직사각형 20">
                <a:extLst>
                  <a:ext uri="{FF2B5EF4-FFF2-40B4-BE49-F238E27FC236}">
                    <a16:creationId xmlns:a16="http://schemas.microsoft.com/office/drawing/2014/main" id="{B8DBF081-739B-45F1-BDD1-430775B94C32}"/>
                  </a:ext>
                </a:extLst>
              </p:cNvPr>
              <p:cNvSpPr/>
              <p:nvPr/>
            </p:nvSpPr>
            <p:spPr>
              <a:xfrm>
                <a:off x="3218301" y="2724269"/>
                <a:ext cx="3239942" cy="606699"/>
              </a:xfrm>
              <a:prstGeom prst="roundRect">
                <a:avLst>
                  <a:gd name="adj" fmla="val 21960"/>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grpSp>
        <p:sp>
          <p:nvSpPr>
            <p:cNvPr id="10" name="모서리가 둥근 직사각형 30">
              <a:extLst>
                <a:ext uri="{FF2B5EF4-FFF2-40B4-BE49-F238E27FC236}">
                  <a16:creationId xmlns:a16="http://schemas.microsoft.com/office/drawing/2014/main" id="{5805A1FF-9DB9-4539-BF6F-76339DF512E3}"/>
                </a:ext>
              </a:extLst>
            </p:cNvPr>
            <p:cNvSpPr/>
            <p:nvPr/>
          </p:nvSpPr>
          <p:spPr>
            <a:xfrm>
              <a:off x="8384222" y="3470120"/>
              <a:ext cx="1081312" cy="226404"/>
            </a:xfrm>
            <a:prstGeom prst="roundRect">
              <a:avLst>
                <a:gd name="adj" fmla="val 20016"/>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 400" panose="020B0503030303020204" pitchFamily="34" charset="0"/>
                  <a:ea typeface="SamsungOne 400" panose="020B0503030303020204" pitchFamily="34" charset="0"/>
                </a:rPr>
                <a:t>Backup Node</a:t>
              </a:r>
              <a:endParaRPr lang="ko-KR" altLang="en-US" sz="1050" dirty="0">
                <a:latin typeface="SamsungOne 400" panose="020B05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840B2449-6B4F-48ED-92FC-9DAE88E6DCBE}"/>
                </a:ext>
              </a:extLst>
            </p:cNvPr>
            <p:cNvGrpSpPr/>
            <p:nvPr/>
          </p:nvGrpSpPr>
          <p:grpSpPr>
            <a:xfrm>
              <a:off x="5469986" y="4317413"/>
              <a:ext cx="4007498" cy="1086983"/>
              <a:chOff x="5587607" y="4791019"/>
              <a:chExt cx="4007498" cy="1086983"/>
            </a:xfrm>
          </p:grpSpPr>
          <p:grpSp>
            <p:nvGrpSpPr>
              <p:cNvPr id="21" name="그룹 20">
                <a:extLst>
                  <a:ext uri="{FF2B5EF4-FFF2-40B4-BE49-F238E27FC236}">
                    <a16:creationId xmlns:a16="http://schemas.microsoft.com/office/drawing/2014/main" id="{3A60046F-70BD-46F1-807E-4E35AC0123AB}"/>
                  </a:ext>
                </a:extLst>
              </p:cNvPr>
              <p:cNvGrpSpPr/>
              <p:nvPr/>
            </p:nvGrpSpPr>
            <p:grpSpPr>
              <a:xfrm>
                <a:off x="5587607" y="4791019"/>
                <a:ext cx="914401" cy="1086983"/>
                <a:chOff x="5762624" y="4393874"/>
                <a:chExt cx="914401" cy="1086983"/>
              </a:xfrm>
            </p:grpSpPr>
            <p:sp>
              <p:nvSpPr>
                <p:cNvPr id="64" name="모서리가 둥근 직사각형 24">
                  <a:extLst>
                    <a:ext uri="{FF2B5EF4-FFF2-40B4-BE49-F238E27FC236}">
                      <a16:creationId xmlns:a16="http://schemas.microsoft.com/office/drawing/2014/main" id="{15EFED87-991E-4A61-9409-1552AC557541}"/>
                    </a:ext>
                  </a:extLst>
                </p:cNvPr>
                <p:cNvSpPr/>
                <p:nvPr/>
              </p:nvSpPr>
              <p:spPr>
                <a:xfrm>
                  <a:off x="5762624" y="4489503"/>
                  <a:ext cx="914401" cy="29577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65" name="모서리가 둥근 직사각형 25">
                  <a:extLst>
                    <a:ext uri="{FF2B5EF4-FFF2-40B4-BE49-F238E27FC236}">
                      <a16:creationId xmlns:a16="http://schemas.microsoft.com/office/drawing/2014/main" id="{8769E104-82B8-4709-A72E-8F6012064518}"/>
                    </a:ext>
                  </a:extLst>
                </p:cNvPr>
                <p:cNvSpPr/>
                <p:nvPr/>
              </p:nvSpPr>
              <p:spPr>
                <a:xfrm>
                  <a:off x="5811759" y="4393874"/>
                  <a:ext cx="815522" cy="160631"/>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600" panose="020B0703030303020204"/>
                      <a:ea typeface="SamsungOne-600C" panose="020B0706030303020204" pitchFamily="34" charset="0"/>
                    </a:rPr>
                    <a:t>DataNode</a:t>
                  </a:r>
                  <a:endParaRPr lang="ko-KR" altLang="en-US" sz="1000" dirty="0">
                    <a:solidFill>
                      <a:srgbClr val="0043B2"/>
                    </a:solidFill>
                    <a:latin typeface="SamsungOne-600" panose="020B0703030303020204"/>
                    <a:ea typeface="SamsungOne-700C" panose="020B0806030303020204" pitchFamily="34" charset="0"/>
                  </a:endParaRPr>
                </a:p>
              </p:txBody>
            </p:sp>
            <p:grpSp>
              <p:nvGrpSpPr>
                <p:cNvPr id="66" name="그룹 65">
                  <a:extLst>
                    <a:ext uri="{FF2B5EF4-FFF2-40B4-BE49-F238E27FC236}">
                      <a16:creationId xmlns:a16="http://schemas.microsoft.com/office/drawing/2014/main" id="{41D8A964-4FD7-4796-878C-D3A32D7B6E2C}"/>
                    </a:ext>
                  </a:extLst>
                </p:cNvPr>
                <p:cNvGrpSpPr/>
                <p:nvPr/>
              </p:nvGrpSpPr>
              <p:grpSpPr>
                <a:xfrm>
                  <a:off x="5818726" y="4612623"/>
                  <a:ext cx="792384" cy="114534"/>
                  <a:chOff x="6175278" y="4610099"/>
                  <a:chExt cx="1016426" cy="146917"/>
                </a:xfrm>
              </p:grpSpPr>
              <p:sp>
                <p:nvSpPr>
                  <p:cNvPr id="74" name="모서리가 둥근 직사각형 32">
                    <a:extLst>
                      <a:ext uri="{FF2B5EF4-FFF2-40B4-BE49-F238E27FC236}">
                        <a16:creationId xmlns:a16="http://schemas.microsoft.com/office/drawing/2014/main" id="{9959D9AA-A7D9-48A8-934E-062B5420CC43}"/>
                      </a:ext>
                    </a:extLst>
                  </p:cNvPr>
                  <p:cNvSpPr/>
                  <p:nvPr/>
                </p:nvSpPr>
                <p:spPr>
                  <a:xfrm>
                    <a:off x="6175278" y="4610099"/>
                    <a:ext cx="301537" cy="146916"/>
                  </a:xfrm>
                  <a:prstGeom prst="round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5" name="모서리가 둥근 직사각형 33">
                    <a:extLst>
                      <a:ext uri="{FF2B5EF4-FFF2-40B4-BE49-F238E27FC236}">
                        <a16:creationId xmlns:a16="http://schemas.microsoft.com/office/drawing/2014/main" id="{F69FF777-9CE1-494D-890D-2EE19025AA23}"/>
                      </a:ext>
                    </a:extLst>
                  </p:cNvPr>
                  <p:cNvSpPr/>
                  <p:nvPr/>
                </p:nvSpPr>
                <p:spPr>
                  <a:xfrm>
                    <a:off x="6529945" y="4610100"/>
                    <a:ext cx="301537" cy="146916"/>
                  </a:xfrm>
                  <a:prstGeom prst="roundRect">
                    <a:avLst/>
                  </a:prstGeom>
                  <a:solidFill>
                    <a:srgbClr val="B9CAE2"/>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6" name="모서리가 둥근 직사각형 34">
                    <a:extLst>
                      <a:ext uri="{FF2B5EF4-FFF2-40B4-BE49-F238E27FC236}">
                        <a16:creationId xmlns:a16="http://schemas.microsoft.com/office/drawing/2014/main" id="{F529F7D2-0D53-49E0-8F65-534A4F3280ED}"/>
                      </a:ext>
                    </a:extLst>
                  </p:cNvPr>
                  <p:cNvSpPr/>
                  <p:nvPr/>
                </p:nvSpPr>
                <p:spPr>
                  <a:xfrm>
                    <a:off x="6890167" y="4610100"/>
                    <a:ext cx="301537" cy="146916"/>
                  </a:xfrm>
                  <a:prstGeom prst="round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67" name="위쪽/아래쪽 화살표 42">
                  <a:extLst>
                    <a:ext uri="{FF2B5EF4-FFF2-40B4-BE49-F238E27FC236}">
                      <a16:creationId xmlns:a16="http://schemas.microsoft.com/office/drawing/2014/main" id="{0ED46ACD-171A-4A92-8788-0DC5B4097CB2}"/>
                    </a:ext>
                  </a:extLst>
                </p:cNvPr>
                <p:cNvSpPr/>
                <p:nvPr/>
              </p:nvSpPr>
              <p:spPr>
                <a:xfrm>
                  <a:off x="6103271" y="4840507"/>
                  <a:ext cx="231142" cy="212815"/>
                </a:xfrm>
                <a:prstGeom prst="upDownArrow">
                  <a:avLst>
                    <a:gd name="adj1" fmla="val 33516"/>
                    <a:gd name="adj2" fmla="val 35576"/>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68" name="그룹 67">
                  <a:extLst>
                    <a:ext uri="{FF2B5EF4-FFF2-40B4-BE49-F238E27FC236}">
                      <a16:creationId xmlns:a16="http://schemas.microsoft.com/office/drawing/2014/main" id="{A5F28113-7D1F-4BE0-B5B8-B3C27CAAB9C8}"/>
                    </a:ext>
                  </a:extLst>
                </p:cNvPr>
                <p:cNvGrpSpPr/>
                <p:nvPr/>
              </p:nvGrpSpPr>
              <p:grpSpPr>
                <a:xfrm>
                  <a:off x="6001818" y="5091989"/>
                  <a:ext cx="548751" cy="388868"/>
                  <a:chOff x="6018028" y="5371377"/>
                  <a:chExt cx="930988" cy="659737"/>
                </a:xfrm>
              </p:grpSpPr>
              <p:grpSp>
                <p:nvGrpSpPr>
                  <p:cNvPr id="69" name="그룹 68">
                    <a:extLst>
                      <a:ext uri="{FF2B5EF4-FFF2-40B4-BE49-F238E27FC236}">
                        <a16:creationId xmlns:a16="http://schemas.microsoft.com/office/drawing/2014/main" id="{85B9F432-FECA-4457-887C-34712A90CCC6}"/>
                      </a:ext>
                    </a:extLst>
                  </p:cNvPr>
                  <p:cNvGrpSpPr/>
                  <p:nvPr/>
                </p:nvGrpSpPr>
                <p:grpSpPr>
                  <a:xfrm>
                    <a:off x="6018028" y="5371377"/>
                    <a:ext cx="723074" cy="564107"/>
                    <a:chOff x="6024378" y="5214383"/>
                    <a:chExt cx="723074" cy="564107"/>
                  </a:xfrm>
                  <a:solidFill>
                    <a:srgbClr val="193EB0"/>
                  </a:solidFill>
                </p:grpSpPr>
                <p:sp>
                  <p:nvSpPr>
                    <p:cNvPr id="71" name="순서도: 자기 디스크 70">
                      <a:extLst>
                        <a:ext uri="{FF2B5EF4-FFF2-40B4-BE49-F238E27FC236}">
                          <a16:creationId xmlns:a16="http://schemas.microsoft.com/office/drawing/2014/main" id="{B3D7D1D8-426F-41F2-B489-138039D382BE}"/>
                        </a:ext>
                      </a:extLst>
                    </p:cNvPr>
                    <p:cNvSpPr/>
                    <p:nvPr/>
                  </p:nvSpPr>
                  <p:spPr>
                    <a:xfrm>
                      <a:off x="6024378" y="5532269"/>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2" name="순서도: 자기 디스크 71">
                      <a:extLst>
                        <a:ext uri="{FF2B5EF4-FFF2-40B4-BE49-F238E27FC236}">
                          <a16:creationId xmlns:a16="http://schemas.microsoft.com/office/drawing/2014/main" id="{A8DBF9C2-1D55-418F-9126-5312D33E7356}"/>
                        </a:ext>
                      </a:extLst>
                    </p:cNvPr>
                    <p:cNvSpPr/>
                    <p:nvPr/>
                  </p:nvSpPr>
                  <p:spPr>
                    <a:xfrm>
                      <a:off x="6024378" y="5373326"/>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3" name="순서도: 자기 디스크 72">
                      <a:extLst>
                        <a:ext uri="{FF2B5EF4-FFF2-40B4-BE49-F238E27FC236}">
                          <a16:creationId xmlns:a16="http://schemas.microsoft.com/office/drawing/2014/main" id="{D4E98E39-8301-41E4-83C6-7D2A1287290A}"/>
                        </a:ext>
                      </a:extLst>
                    </p:cNvPr>
                    <p:cNvSpPr/>
                    <p:nvPr/>
                  </p:nvSpPr>
                  <p:spPr>
                    <a:xfrm>
                      <a:off x="6024378" y="5214383"/>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pic>
                <p:nvPicPr>
                  <p:cNvPr id="70" name="그림 69">
                    <a:extLst>
                      <a:ext uri="{FF2B5EF4-FFF2-40B4-BE49-F238E27FC236}">
                        <a16:creationId xmlns:a16="http://schemas.microsoft.com/office/drawing/2014/main" id="{1B2DA06F-1D62-4A39-A794-0CE6542CB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446" y="5567544"/>
                    <a:ext cx="463570" cy="463570"/>
                  </a:xfrm>
                  <a:prstGeom prst="rect">
                    <a:avLst/>
                  </a:prstGeom>
                </p:spPr>
              </p:pic>
            </p:grpSp>
          </p:grpSp>
          <p:grpSp>
            <p:nvGrpSpPr>
              <p:cNvPr id="22" name="그룹 21">
                <a:extLst>
                  <a:ext uri="{FF2B5EF4-FFF2-40B4-BE49-F238E27FC236}">
                    <a16:creationId xmlns:a16="http://schemas.microsoft.com/office/drawing/2014/main" id="{6ED9736F-F487-4DD6-8D71-2320E204A612}"/>
                  </a:ext>
                </a:extLst>
              </p:cNvPr>
              <p:cNvGrpSpPr/>
              <p:nvPr/>
            </p:nvGrpSpPr>
            <p:grpSpPr>
              <a:xfrm>
                <a:off x="6623927" y="4791019"/>
                <a:ext cx="914401" cy="1086983"/>
                <a:chOff x="5762624" y="4393874"/>
                <a:chExt cx="914401" cy="1086983"/>
              </a:xfrm>
            </p:grpSpPr>
            <p:sp>
              <p:nvSpPr>
                <p:cNvPr id="51" name="모서리가 둥근 직사각형 63">
                  <a:extLst>
                    <a:ext uri="{FF2B5EF4-FFF2-40B4-BE49-F238E27FC236}">
                      <a16:creationId xmlns:a16="http://schemas.microsoft.com/office/drawing/2014/main" id="{F6F2506C-C30F-4509-A246-69EE99D736D4}"/>
                    </a:ext>
                  </a:extLst>
                </p:cNvPr>
                <p:cNvSpPr/>
                <p:nvPr/>
              </p:nvSpPr>
              <p:spPr>
                <a:xfrm>
                  <a:off x="5762624" y="4489503"/>
                  <a:ext cx="914401" cy="29577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52" name="모서리가 둥근 직사각형 64">
                  <a:extLst>
                    <a:ext uri="{FF2B5EF4-FFF2-40B4-BE49-F238E27FC236}">
                      <a16:creationId xmlns:a16="http://schemas.microsoft.com/office/drawing/2014/main" id="{55265D9F-FFF7-40D7-8016-BCC7314984B2}"/>
                    </a:ext>
                  </a:extLst>
                </p:cNvPr>
                <p:cNvSpPr/>
                <p:nvPr/>
              </p:nvSpPr>
              <p:spPr>
                <a:xfrm>
                  <a:off x="5811759" y="4393874"/>
                  <a:ext cx="815522" cy="160631"/>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600" panose="020B0703030303020204"/>
                      <a:ea typeface="SamsungOne-600C" panose="020B0706030303020204" pitchFamily="34" charset="0"/>
                    </a:rPr>
                    <a:t>DataNode</a:t>
                  </a:r>
                  <a:endParaRPr lang="ko-KR" altLang="en-US" sz="1000" dirty="0">
                    <a:solidFill>
                      <a:srgbClr val="0043B2"/>
                    </a:solidFill>
                    <a:latin typeface="SamsungOne-600" panose="020B0703030303020204"/>
                    <a:ea typeface="SamsungOne-700C" panose="020B0806030303020204" pitchFamily="34" charset="0"/>
                  </a:endParaRPr>
                </a:p>
              </p:txBody>
            </p:sp>
            <p:grpSp>
              <p:nvGrpSpPr>
                <p:cNvPr id="53" name="그룹 52">
                  <a:extLst>
                    <a:ext uri="{FF2B5EF4-FFF2-40B4-BE49-F238E27FC236}">
                      <a16:creationId xmlns:a16="http://schemas.microsoft.com/office/drawing/2014/main" id="{D24E52CA-20DE-442B-B345-C0DB38975DAE}"/>
                    </a:ext>
                  </a:extLst>
                </p:cNvPr>
                <p:cNvGrpSpPr/>
                <p:nvPr/>
              </p:nvGrpSpPr>
              <p:grpSpPr>
                <a:xfrm>
                  <a:off x="5818726" y="4612623"/>
                  <a:ext cx="792384" cy="114534"/>
                  <a:chOff x="6175278" y="4610099"/>
                  <a:chExt cx="1016426" cy="146917"/>
                </a:xfrm>
              </p:grpSpPr>
              <p:sp>
                <p:nvSpPr>
                  <p:cNvPr id="61" name="모서리가 둥근 직사각형 73">
                    <a:extLst>
                      <a:ext uri="{FF2B5EF4-FFF2-40B4-BE49-F238E27FC236}">
                        <a16:creationId xmlns:a16="http://schemas.microsoft.com/office/drawing/2014/main" id="{2784C2B6-1564-468B-9B27-EB8DBE4B5555}"/>
                      </a:ext>
                    </a:extLst>
                  </p:cNvPr>
                  <p:cNvSpPr/>
                  <p:nvPr/>
                </p:nvSpPr>
                <p:spPr>
                  <a:xfrm>
                    <a:off x="6175278" y="4610099"/>
                    <a:ext cx="301537" cy="146916"/>
                  </a:xfrm>
                  <a:prstGeom prst="round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2" name="모서리가 둥근 직사각형 74">
                    <a:extLst>
                      <a:ext uri="{FF2B5EF4-FFF2-40B4-BE49-F238E27FC236}">
                        <a16:creationId xmlns:a16="http://schemas.microsoft.com/office/drawing/2014/main" id="{5E8F1DF5-DE63-4B45-A4E4-84555DD8B938}"/>
                      </a:ext>
                    </a:extLst>
                  </p:cNvPr>
                  <p:cNvSpPr/>
                  <p:nvPr/>
                </p:nvSpPr>
                <p:spPr>
                  <a:xfrm>
                    <a:off x="6529945" y="4610100"/>
                    <a:ext cx="301537" cy="146916"/>
                  </a:xfrm>
                  <a:prstGeom prst="roundRect">
                    <a:avLst/>
                  </a:prstGeom>
                  <a:solidFill>
                    <a:srgbClr val="B9CAE2"/>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3" name="모서리가 둥근 직사각형 75">
                    <a:extLst>
                      <a:ext uri="{FF2B5EF4-FFF2-40B4-BE49-F238E27FC236}">
                        <a16:creationId xmlns:a16="http://schemas.microsoft.com/office/drawing/2014/main" id="{CFB5262A-0BCA-4064-B513-7A445CBA9312}"/>
                      </a:ext>
                    </a:extLst>
                  </p:cNvPr>
                  <p:cNvSpPr/>
                  <p:nvPr/>
                </p:nvSpPr>
                <p:spPr>
                  <a:xfrm>
                    <a:off x="6890167" y="4610100"/>
                    <a:ext cx="301537" cy="146916"/>
                  </a:xfrm>
                  <a:prstGeom prst="round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54" name="위쪽/아래쪽 화살표 66">
                  <a:extLst>
                    <a:ext uri="{FF2B5EF4-FFF2-40B4-BE49-F238E27FC236}">
                      <a16:creationId xmlns:a16="http://schemas.microsoft.com/office/drawing/2014/main" id="{54F5CC67-CE6E-4767-B9C0-159B3BA40300}"/>
                    </a:ext>
                  </a:extLst>
                </p:cNvPr>
                <p:cNvSpPr/>
                <p:nvPr/>
              </p:nvSpPr>
              <p:spPr>
                <a:xfrm>
                  <a:off x="6103271" y="4840507"/>
                  <a:ext cx="231142" cy="212815"/>
                </a:xfrm>
                <a:prstGeom prst="upDownArrow">
                  <a:avLst>
                    <a:gd name="adj1" fmla="val 33516"/>
                    <a:gd name="adj2" fmla="val 35576"/>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55" name="그룹 54">
                  <a:extLst>
                    <a:ext uri="{FF2B5EF4-FFF2-40B4-BE49-F238E27FC236}">
                      <a16:creationId xmlns:a16="http://schemas.microsoft.com/office/drawing/2014/main" id="{5321000E-1C9C-453B-96FB-A2C3C998614D}"/>
                    </a:ext>
                  </a:extLst>
                </p:cNvPr>
                <p:cNvGrpSpPr/>
                <p:nvPr/>
              </p:nvGrpSpPr>
              <p:grpSpPr>
                <a:xfrm>
                  <a:off x="6001818" y="5091989"/>
                  <a:ext cx="548751" cy="388868"/>
                  <a:chOff x="6018028" y="5371377"/>
                  <a:chExt cx="930988" cy="659737"/>
                </a:xfrm>
              </p:grpSpPr>
              <p:grpSp>
                <p:nvGrpSpPr>
                  <p:cNvPr id="56" name="그룹 55">
                    <a:extLst>
                      <a:ext uri="{FF2B5EF4-FFF2-40B4-BE49-F238E27FC236}">
                        <a16:creationId xmlns:a16="http://schemas.microsoft.com/office/drawing/2014/main" id="{5F1F6AB8-DF9E-4851-8696-3874B144C5BA}"/>
                      </a:ext>
                    </a:extLst>
                  </p:cNvPr>
                  <p:cNvGrpSpPr/>
                  <p:nvPr/>
                </p:nvGrpSpPr>
                <p:grpSpPr>
                  <a:xfrm>
                    <a:off x="6018028" y="5371377"/>
                    <a:ext cx="723074" cy="564107"/>
                    <a:chOff x="6024378" y="5214383"/>
                    <a:chExt cx="723074" cy="564107"/>
                  </a:xfrm>
                  <a:solidFill>
                    <a:srgbClr val="193EB0"/>
                  </a:solidFill>
                </p:grpSpPr>
                <p:sp>
                  <p:nvSpPr>
                    <p:cNvPr id="58" name="순서도: 자기 디스크 57">
                      <a:extLst>
                        <a:ext uri="{FF2B5EF4-FFF2-40B4-BE49-F238E27FC236}">
                          <a16:creationId xmlns:a16="http://schemas.microsoft.com/office/drawing/2014/main" id="{EE3BD9DE-BD3E-4099-AC33-C4BC3C4FC1F7}"/>
                        </a:ext>
                      </a:extLst>
                    </p:cNvPr>
                    <p:cNvSpPr/>
                    <p:nvPr/>
                  </p:nvSpPr>
                  <p:spPr>
                    <a:xfrm>
                      <a:off x="6024378" y="5532269"/>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9" name="순서도: 자기 디스크 58">
                      <a:extLst>
                        <a:ext uri="{FF2B5EF4-FFF2-40B4-BE49-F238E27FC236}">
                          <a16:creationId xmlns:a16="http://schemas.microsoft.com/office/drawing/2014/main" id="{DF233ABF-2D73-4D9E-A42C-ABD98CE5ED7A}"/>
                        </a:ext>
                      </a:extLst>
                    </p:cNvPr>
                    <p:cNvSpPr/>
                    <p:nvPr/>
                  </p:nvSpPr>
                  <p:spPr>
                    <a:xfrm>
                      <a:off x="6024378" y="5373326"/>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0" name="순서도: 자기 디스크 59">
                      <a:extLst>
                        <a:ext uri="{FF2B5EF4-FFF2-40B4-BE49-F238E27FC236}">
                          <a16:creationId xmlns:a16="http://schemas.microsoft.com/office/drawing/2014/main" id="{E3A2EF11-58AE-4545-9EBB-6C345A795499}"/>
                        </a:ext>
                      </a:extLst>
                    </p:cNvPr>
                    <p:cNvSpPr/>
                    <p:nvPr/>
                  </p:nvSpPr>
                  <p:spPr>
                    <a:xfrm>
                      <a:off x="6024378" y="5214383"/>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pic>
                <p:nvPicPr>
                  <p:cNvPr id="57" name="그림 56">
                    <a:extLst>
                      <a:ext uri="{FF2B5EF4-FFF2-40B4-BE49-F238E27FC236}">
                        <a16:creationId xmlns:a16="http://schemas.microsoft.com/office/drawing/2014/main" id="{0FC55DFB-E05E-4BE4-9FC6-8F5FE62329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446" y="5567544"/>
                    <a:ext cx="463570" cy="463570"/>
                  </a:xfrm>
                  <a:prstGeom prst="rect">
                    <a:avLst/>
                  </a:prstGeom>
                </p:spPr>
              </p:pic>
            </p:grpSp>
          </p:grpSp>
          <p:grpSp>
            <p:nvGrpSpPr>
              <p:cNvPr id="23" name="그룹 22">
                <a:extLst>
                  <a:ext uri="{FF2B5EF4-FFF2-40B4-BE49-F238E27FC236}">
                    <a16:creationId xmlns:a16="http://schemas.microsoft.com/office/drawing/2014/main" id="{514494A7-9FDB-484C-AA3E-74C835DBC5BA}"/>
                  </a:ext>
                </a:extLst>
              </p:cNvPr>
              <p:cNvGrpSpPr/>
              <p:nvPr/>
            </p:nvGrpSpPr>
            <p:grpSpPr>
              <a:xfrm>
                <a:off x="7646327" y="4791019"/>
                <a:ext cx="914401" cy="1086983"/>
                <a:chOff x="5762624" y="4393874"/>
                <a:chExt cx="914401" cy="1086983"/>
              </a:xfrm>
            </p:grpSpPr>
            <p:sp>
              <p:nvSpPr>
                <p:cNvPr id="38" name="모서리가 둥근 직사각형 77">
                  <a:extLst>
                    <a:ext uri="{FF2B5EF4-FFF2-40B4-BE49-F238E27FC236}">
                      <a16:creationId xmlns:a16="http://schemas.microsoft.com/office/drawing/2014/main" id="{CE031201-8147-4931-ABBB-51AD11E7F1B4}"/>
                    </a:ext>
                  </a:extLst>
                </p:cNvPr>
                <p:cNvSpPr/>
                <p:nvPr/>
              </p:nvSpPr>
              <p:spPr>
                <a:xfrm>
                  <a:off x="5762624" y="4489503"/>
                  <a:ext cx="914401" cy="29577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39" name="모서리가 둥근 직사각형 78">
                  <a:extLst>
                    <a:ext uri="{FF2B5EF4-FFF2-40B4-BE49-F238E27FC236}">
                      <a16:creationId xmlns:a16="http://schemas.microsoft.com/office/drawing/2014/main" id="{262FC8DB-6277-411E-8A59-0781FEE32891}"/>
                    </a:ext>
                  </a:extLst>
                </p:cNvPr>
                <p:cNvSpPr/>
                <p:nvPr/>
              </p:nvSpPr>
              <p:spPr>
                <a:xfrm>
                  <a:off x="5811759" y="4393874"/>
                  <a:ext cx="815522" cy="160631"/>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600" panose="020B0703030303020204"/>
                      <a:ea typeface="SamsungOne-600C" panose="020B0706030303020204" pitchFamily="34" charset="0"/>
                    </a:rPr>
                    <a:t>DataNode</a:t>
                  </a:r>
                  <a:endParaRPr lang="ko-KR" altLang="en-US" sz="1000" dirty="0">
                    <a:solidFill>
                      <a:srgbClr val="0043B2"/>
                    </a:solidFill>
                    <a:latin typeface="SamsungOne-600" panose="020B0703030303020204"/>
                    <a:ea typeface="SamsungOne-700C" panose="020B0806030303020204" pitchFamily="34" charset="0"/>
                  </a:endParaRPr>
                </a:p>
              </p:txBody>
            </p:sp>
            <p:grpSp>
              <p:nvGrpSpPr>
                <p:cNvPr id="40" name="그룹 39">
                  <a:extLst>
                    <a:ext uri="{FF2B5EF4-FFF2-40B4-BE49-F238E27FC236}">
                      <a16:creationId xmlns:a16="http://schemas.microsoft.com/office/drawing/2014/main" id="{00614347-9B6A-4439-BB41-070526E10473}"/>
                    </a:ext>
                  </a:extLst>
                </p:cNvPr>
                <p:cNvGrpSpPr/>
                <p:nvPr/>
              </p:nvGrpSpPr>
              <p:grpSpPr>
                <a:xfrm>
                  <a:off x="5818726" y="4612623"/>
                  <a:ext cx="792384" cy="114534"/>
                  <a:chOff x="6175278" y="4610099"/>
                  <a:chExt cx="1016426" cy="146917"/>
                </a:xfrm>
              </p:grpSpPr>
              <p:sp>
                <p:nvSpPr>
                  <p:cNvPr id="48" name="모서리가 둥근 직사각형 87">
                    <a:extLst>
                      <a:ext uri="{FF2B5EF4-FFF2-40B4-BE49-F238E27FC236}">
                        <a16:creationId xmlns:a16="http://schemas.microsoft.com/office/drawing/2014/main" id="{99AF45F7-F671-4BED-9C77-0115D72662BD}"/>
                      </a:ext>
                    </a:extLst>
                  </p:cNvPr>
                  <p:cNvSpPr/>
                  <p:nvPr/>
                </p:nvSpPr>
                <p:spPr>
                  <a:xfrm>
                    <a:off x="6175278" y="4610099"/>
                    <a:ext cx="301537" cy="146916"/>
                  </a:xfrm>
                  <a:prstGeom prst="round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9" name="모서리가 둥근 직사각형 88">
                    <a:extLst>
                      <a:ext uri="{FF2B5EF4-FFF2-40B4-BE49-F238E27FC236}">
                        <a16:creationId xmlns:a16="http://schemas.microsoft.com/office/drawing/2014/main" id="{50BC133B-5395-4E28-8B8D-6B035E467217}"/>
                      </a:ext>
                    </a:extLst>
                  </p:cNvPr>
                  <p:cNvSpPr/>
                  <p:nvPr/>
                </p:nvSpPr>
                <p:spPr>
                  <a:xfrm>
                    <a:off x="6529945" y="4610100"/>
                    <a:ext cx="301537" cy="146916"/>
                  </a:xfrm>
                  <a:prstGeom prst="roundRect">
                    <a:avLst/>
                  </a:prstGeom>
                  <a:solidFill>
                    <a:srgbClr val="B9CAE2"/>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모서리가 둥근 직사각형 89">
                    <a:extLst>
                      <a:ext uri="{FF2B5EF4-FFF2-40B4-BE49-F238E27FC236}">
                        <a16:creationId xmlns:a16="http://schemas.microsoft.com/office/drawing/2014/main" id="{09FD4522-C822-433C-B495-9E4D0417B78B}"/>
                      </a:ext>
                    </a:extLst>
                  </p:cNvPr>
                  <p:cNvSpPr/>
                  <p:nvPr/>
                </p:nvSpPr>
                <p:spPr>
                  <a:xfrm>
                    <a:off x="6890167" y="4610100"/>
                    <a:ext cx="301537" cy="146916"/>
                  </a:xfrm>
                  <a:prstGeom prst="round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41" name="위쪽/아래쪽 화살표 80">
                  <a:extLst>
                    <a:ext uri="{FF2B5EF4-FFF2-40B4-BE49-F238E27FC236}">
                      <a16:creationId xmlns:a16="http://schemas.microsoft.com/office/drawing/2014/main" id="{F0AEF634-B848-4916-85C8-BBA1901A5EBB}"/>
                    </a:ext>
                  </a:extLst>
                </p:cNvPr>
                <p:cNvSpPr/>
                <p:nvPr/>
              </p:nvSpPr>
              <p:spPr>
                <a:xfrm>
                  <a:off x="6103271" y="4840507"/>
                  <a:ext cx="231142" cy="212815"/>
                </a:xfrm>
                <a:prstGeom prst="upDownArrow">
                  <a:avLst>
                    <a:gd name="adj1" fmla="val 33516"/>
                    <a:gd name="adj2" fmla="val 35576"/>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42" name="그룹 41">
                  <a:extLst>
                    <a:ext uri="{FF2B5EF4-FFF2-40B4-BE49-F238E27FC236}">
                      <a16:creationId xmlns:a16="http://schemas.microsoft.com/office/drawing/2014/main" id="{35F151A4-B3D7-4B8D-B82A-423D85F1C1B3}"/>
                    </a:ext>
                  </a:extLst>
                </p:cNvPr>
                <p:cNvGrpSpPr/>
                <p:nvPr/>
              </p:nvGrpSpPr>
              <p:grpSpPr>
                <a:xfrm>
                  <a:off x="6001818" y="5091989"/>
                  <a:ext cx="548751" cy="388868"/>
                  <a:chOff x="6018028" y="5371377"/>
                  <a:chExt cx="930988" cy="659737"/>
                </a:xfrm>
              </p:grpSpPr>
              <p:grpSp>
                <p:nvGrpSpPr>
                  <p:cNvPr id="43" name="그룹 42">
                    <a:extLst>
                      <a:ext uri="{FF2B5EF4-FFF2-40B4-BE49-F238E27FC236}">
                        <a16:creationId xmlns:a16="http://schemas.microsoft.com/office/drawing/2014/main" id="{4017DE4B-D9CE-4C71-A0FD-ADC8AD0C1B38}"/>
                      </a:ext>
                    </a:extLst>
                  </p:cNvPr>
                  <p:cNvGrpSpPr/>
                  <p:nvPr/>
                </p:nvGrpSpPr>
                <p:grpSpPr>
                  <a:xfrm>
                    <a:off x="6018028" y="5371377"/>
                    <a:ext cx="723074" cy="564107"/>
                    <a:chOff x="6024378" y="5214383"/>
                    <a:chExt cx="723074" cy="564107"/>
                  </a:xfrm>
                  <a:solidFill>
                    <a:srgbClr val="193EB0"/>
                  </a:solidFill>
                </p:grpSpPr>
                <p:sp>
                  <p:nvSpPr>
                    <p:cNvPr id="45" name="순서도: 자기 디스크 44">
                      <a:extLst>
                        <a:ext uri="{FF2B5EF4-FFF2-40B4-BE49-F238E27FC236}">
                          <a16:creationId xmlns:a16="http://schemas.microsoft.com/office/drawing/2014/main" id="{DDEFC31D-A2BE-4630-B889-9A827E16B547}"/>
                        </a:ext>
                      </a:extLst>
                    </p:cNvPr>
                    <p:cNvSpPr/>
                    <p:nvPr/>
                  </p:nvSpPr>
                  <p:spPr>
                    <a:xfrm>
                      <a:off x="6024378" y="5532269"/>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순서도: 자기 디스크 45">
                      <a:extLst>
                        <a:ext uri="{FF2B5EF4-FFF2-40B4-BE49-F238E27FC236}">
                          <a16:creationId xmlns:a16="http://schemas.microsoft.com/office/drawing/2014/main" id="{AA63BC30-4556-43B8-A1A4-4BFF9F55408B}"/>
                        </a:ext>
                      </a:extLst>
                    </p:cNvPr>
                    <p:cNvSpPr/>
                    <p:nvPr/>
                  </p:nvSpPr>
                  <p:spPr>
                    <a:xfrm>
                      <a:off x="6024378" y="5373326"/>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7" name="순서도: 자기 디스크 46">
                      <a:extLst>
                        <a:ext uri="{FF2B5EF4-FFF2-40B4-BE49-F238E27FC236}">
                          <a16:creationId xmlns:a16="http://schemas.microsoft.com/office/drawing/2014/main" id="{EC0B4124-DF98-4929-A47F-5AF2E619F153}"/>
                        </a:ext>
                      </a:extLst>
                    </p:cNvPr>
                    <p:cNvSpPr/>
                    <p:nvPr/>
                  </p:nvSpPr>
                  <p:spPr>
                    <a:xfrm>
                      <a:off x="6024378" y="5214383"/>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pic>
                <p:nvPicPr>
                  <p:cNvPr id="44" name="그림 43">
                    <a:extLst>
                      <a:ext uri="{FF2B5EF4-FFF2-40B4-BE49-F238E27FC236}">
                        <a16:creationId xmlns:a16="http://schemas.microsoft.com/office/drawing/2014/main" id="{50C032BB-1B12-4609-9C10-CB02A66980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446" y="5567544"/>
                    <a:ext cx="463570" cy="463570"/>
                  </a:xfrm>
                  <a:prstGeom prst="rect">
                    <a:avLst/>
                  </a:prstGeom>
                </p:spPr>
              </p:pic>
            </p:grpSp>
          </p:grpSp>
          <p:grpSp>
            <p:nvGrpSpPr>
              <p:cNvPr id="24" name="그룹 23">
                <a:extLst>
                  <a:ext uri="{FF2B5EF4-FFF2-40B4-BE49-F238E27FC236}">
                    <a16:creationId xmlns:a16="http://schemas.microsoft.com/office/drawing/2014/main" id="{5674FBC2-3129-42B8-A078-8543C1BB02E9}"/>
                  </a:ext>
                </a:extLst>
              </p:cNvPr>
              <p:cNvGrpSpPr/>
              <p:nvPr/>
            </p:nvGrpSpPr>
            <p:grpSpPr>
              <a:xfrm>
                <a:off x="8680704" y="4791019"/>
                <a:ext cx="914401" cy="1086983"/>
                <a:chOff x="5762624" y="4393874"/>
                <a:chExt cx="914401" cy="1086983"/>
              </a:xfrm>
            </p:grpSpPr>
            <p:sp>
              <p:nvSpPr>
                <p:cNvPr id="25" name="모서리가 둥근 직사각형 91">
                  <a:extLst>
                    <a:ext uri="{FF2B5EF4-FFF2-40B4-BE49-F238E27FC236}">
                      <a16:creationId xmlns:a16="http://schemas.microsoft.com/office/drawing/2014/main" id="{0BE8BE63-BBB8-444E-B605-20C1A703187E}"/>
                    </a:ext>
                  </a:extLst>
                </p:cNvPr>
                <p:cNvSpPr/>
                <p:nvPr/>
              </p:nvSpPr>
              <p:spPr>
                <a:xfrm>
                  <a:off x="5762624" y="4489503"/>
                  <a:ext cx="914401" cy="295773"/>
                </a:xfrm>
                <a:prstGeom prst="roundRect">
                  <a:avLst>
                    <a:gd name="adj" fmla="val 5927"/>
                  </a:avLst>
                </a:prstGeom>
                <a:no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rgbClr val="0043B2"/>
                    </a:solidFill>
                    <a:latin typeface="SamsungOne 700" panose="020B0803030303020204" pitchFamily="34" charset="0"/>
                    <a:ea typeface="SamsungOne 700" panose="020B0803030303020204" pitchFamily="34" charset="0"/>
                  </a:endParaRPr>
                </a:p>
              </p:txBody>
            </p:sp>
            <p:sp>
              <p:nvSpPr>
                <p:cNvPr id="26" name="모서리가 둥근 직사각형 92">
                  <a:extLst>
                    <a:ext uri="{FF2B5EF4-FFF2-40B4-BE49-F238E27FC236}">
                      <a16:creationId xmlns:a16="http://schemas.microsoft.com/office/drawing/2014/main" id="{662CF7DD-F170-49FE-89E3-80D6E8C80B6E}"/>
                    </a:ext>
                  </a:extLst>
                </p:cNvPr>
                <p:cNvSpPr/>
                <p:nvPr/>
              </p:nvSpPr>
              <p:spPr>
                <a:xfrm>
                  <a:off x="5811759" y="4393874"/>
                  <a:ext cx="815522" cy="160631"/>
                </a:xfrm>
                <a:prstGeom prst="roundRect">
                  <a:avLst>
                    <a:gd name="adj" fmla="val 1906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600" panose="020B0703030303020204"/>
                      <a:ea typeface="SamsungOne-600C" panose="020B0706030303020204" pitchFamily="34" charset="0"/>
                    </a:rPr>
                    <a:t>DataNode</a:t>
                  </a:r>
                  <a:endParaRPr lang="ko-KR" altLang="en-US" sz="1000" dirty="0">
                    <a:solidFill>
                      <a:srgbClr val="0043B2"/>
                    </a:solidFill>
                    <a:latin typeface="SamsungOne-600" panose="020B0703030303020204"/>
                    <a:ea typeface="SamsungOne-700C" panose="020B0806030303020204" pitchFamily="34" charset="0"/>
                  </a:endParaRPr>
                </a:p>
              </p:txBody>
            </p:sp>
            <p:grpSp>
              <p:nvGrpSpPr>
                <p:cNvPr id="27" name="그룹 26">
                  <a:extLst>
                    <a:ext uri="{FF2B5EF4-FFF2-40B4-BE49-F238E27FC236}">
                      <a16:creationId xmlns:a16="http://schemas.microsoft.com/office/drawing/2014/main" id="{98E12E21-6740-4273-ABDE-6589297D53C6}"/>
                    </a:ext>
                  </a:extLst>
                </p:cNvPr>
                <p:cNvGrpSpPr/>
                <p:nvPr/>
              </p:nvGrpSpPr>
              <p:grpSpPr>
                <a:xfrm>
                  <a:off x="5818726" y="4612623"/>
                  <a:ext cx="792384" cy="114534"/>
                  <a:chOff x="6175278" y="4610099"/>
                  <a:chExt cx="1016426" cy="146917"/>
                </a:xfrm>
              </p:grpSpPr>
              <p:sp>
                <p:nvSpPr>
                  <p:cNvPr id="35" name="모서리가 둥근 직사각형 101">
                    <a:extLst>
                      <a:ext uri="{FF2B5EF4-FFF2-40B4-BE49-F238E27FC236}">
                        <a16:creationId xmlns:a16="http://schemas.microsoft.com/office/drawing/2014/main" id="{CA7F8A34-1B08-4BE7-8EDD-2FFB9F3B9E54}"/>
                      </a:ext>
                    </a:extLst>
                  </p:cNvPr>
                  <p:cNvSpPr/>
                  <p:nvPr/>
                </p:nvSpPr>
                <p:spPr>
                  <a:xfrm>
                    <a:off x="6175278" y="4610099"/>
                    <a:ext cx="301537" cy="146916"/>
                  </a:xfrm>
                  <a:prstGeom prst="roundRect">
                    <a:avLst/>
                  </a:prstGeom>
                  <a:solidFill>
                    <a:srgbClr val="3C76C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6" name="모서리가 둥근 직사각형 102">
                    <a:extLst>
                      <a:ext uri="{FF2B5EF4-FFF2-40B4-BE49-F238E27FC236}">
                        <a16:creationId xmlns:a16="http://schemas.microsoft.com/office/drawing/2014/main" id="{1F459033-5E80-4C52-A0DB-751BB5BEC2B4}"/>
                      </a:ext>
                    </a:extLst>
                  </p:cNvPr>
                  <p:cNvSpPr/>
                  <p:nvPr/>
                </p:nvSpPr>
                <p:spPr>
                  <a:xfrm>
                    <a:off x="6529945" y="4610100"/>
                    <a:ext cx="301537" cy="146916"/>
                  </a:xfrm>
                  <a:prstGeom prst="roundRect">
                    <a:avLst/>
                  </a:prstGeom>
                  <a:solidFill>
                    <a:srgbClr val="B9CAE2"/>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7" name="모서리가 둥근 직사각형 103">
                    <a:extLst>
                      <a:ext uri="{FF2B5EF4-FFF2-40B4-BE49-F238E27FC236}">
                        <a16:creationId xmlns:a16="http://schemas.microsoft.com/office/drawing/2014/main" id="{F1F34246-0B43-4949-9DD3-D81506401019}"/>
                      </a:ext>
                    </a:extLst>
                  </p:cNvPr>
                  <p:cNvSpPr/>
                  <p:nvPr/>
                </p:nvSpPr>
                <p:spPr>
                  <a:xfrm>
                    <a:off x="6890167" y="4610100"/>
                    <a:ext cx="301537" cy="146916"/>
                  </a:xfrm>
                  <a:prstGeom prst="roundRect">
                    <a:avLst/>
                  </a:prstGeom>
                  <a:solidFill>
                    <a:srgbClr val="4057C8"/>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28" name="위쪽/아래쪽 화살표 94">
                  <a:extLst>
                    <a:ext uri="{FF2B5EF4-FFF2-40B4-BE49-F238E27FC236}">
                      <a16:creationId xmlns:a16="http://schemas.microsoft.com/office/drawing/2014/main" id="{F45DFA27-6949-41CA-8841-DE0089B43391}"/>
                    </a:ext>
                  </a:extLst>
                </p:cNvPr>
                <p:cNvSpPr/>
                <p:nvPr/>
              </p:nvSpPr>
              <p:spPr>
                <a:xfrm>
                  <a:off x="6103271" y="4840507"/>
                  <a:ext cx="231142" cy="212815"/>
                </a:xfrm>
                <a:prstGeom prst="upDownArrow">
                  <a:avLst>
                    <a:gd name="adj1" fmla="val 33516"/>
                    <a:gd name="adj2" fmla="val 35576"/>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29" name="그룹 28">
                  <a:extLst>
                    <a:ext uri="{FF2B5EF4-FFF2-40B4-BE49-F238E27FC236}">
                      <a16:creationId xmlns:a16="http://schemas.microsoft.com/office/drawing/2014/main" id="{2185E8BF-5035-4D7E-91CB-C46121D5B4F7}"/>
                    </a:ext>
                  </a:extLst>
                </p:cNvPr>
                <p:cNvGrpSpPr/>
                <p:nvPr/>
              </p:nvGrpSpPr>
              <p:grpSpPr>
                <a:xfrm>
                  <a:off x="6001818" y="5091989"/>
                  <a:ext cx="548751" cy="388868"/>
                  <a:chOff x="6018028" y="5371377"/>
                  <a:chExt cx="930988" cy="659737"/>
                </a:xfrm>
              </p:grpSpPr>
              <p:grpSp>
                <p:nvGrpSpPr>
                  <p:cNvPr id="30" name="그룹 29">
                    <a:extLst>
                      <a:ext uri="{FF2B5EF4-FFF2-40B4-BE49-F238E27FC236}">
                        <a16:creationId xmlns:a16="http://schemas.microsoft.com/office/drawing/2014/main" id="{DC764FCF-59C2-4E1A-86D8-162415AEE472}"/>
                      </a:ext>
                    </a:extLst>
                  </p:cNvPr>
                  <p:cNvGrpSpPr/>
                  <p:nvPr/>
                </p:nvGrpSpPr>
                <p:grpSpPr>
                  <a:xfrm>
                    <a:off x="6018028" y="5371377"/>
                    <a:ext cx="723074" cy="564107"/>
                    <a:chOff x="6024378" y="5214383"/>
                    <a:chExt cx="723074" cy="564107"/>
                  </a:xfrm>
                  <a:solidFill>
                    <a:srgbClr val="193EB0"/>
                  </a:solidFill>
                </p:grpSpPr>
                <p:sp>
                  <p:nvSpPr>
                    <p:cNvPr id="32" name="순서도: 자기 디스크 31">
                      <a:extLst>
                        <a:ext uri="{FF2B5EF4-FFF2-40B4-BE49-F238E27FC236}">
                          <a16:creationId xmlns:a16="http://schemas.microsoft.com/office/drawing/2014/main" id="{094FBB64-AD5C-4940-9608-EB3699967F16}"/>
                        </a:ext>
                      </a:extLst>
                    </p:cNvPr>
                    <p:cNvSpPr/>
                    <p:nvPr/>
                  </p:nvSpPr>
                  <p:spPr>
                    <a:xfrm>
                      <a:off x="6024378" y="5532269"/>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3" name="순서도: 자기 디스크 32">
                      <a:extLst>
                        <a:ext uri="{FF2B5EF4-FFF2-40B4-BE49-F238E27FC236}">
                          <a16:creationId xmlns:a16="http://schemas.microsoft.com/office/drawing/2014/main" id="{7F76CB13-D3B4-49C4-93E6-505291AEC063}"/>
                        </a:ext>
                      </a:extLst>
                    </p:cNvPr>
                    <p:cNvSpPr/>
                    <p:nvPr/>
                  </p:nvSpPr>
                  <p:spPr>
                    <a:xfrm>
                      <a:off x="6024378" y="5373326"/>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4" name="순서도: 자기 디스크 33">
                      <a:extLst>
                        <a:ext uri="{FF2B5EF4-FFF2-40B4-BE49-F238E27FC236}">
                          <a16:creationId xmlns:a16="http://schemas.microsoft.com/office/drawing/2014/main" id="{B45FA3A1-3FC4-4307-8EFE-7E6486FA5C1A}"/>
                        </a:ext>
                      </a:extLst>
                    </p:cNvPr>
                    <p:cNvSpPr/>
                    <p:nvPr/>
                  </p:nvSpPr>
                  <p:spPr>
                    <a:xfrm>
                      <a:off x="6024378" y="5214383"/>
                      <a:ext cx="723074" cy="246221"/>
                    </a:xfrm>
                    <a:prstGeom prst="flowChartMagneticDisk">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pic>
                <p:nvPicPr>
                  <p:cNvPr id="31" name="그림 30">
                    <a:extLst>
                      <a:ext uri="{FF2B5EF4-FFF2-40B4-BE49-F238E27FC236}">
                        <a16:creationId xmlns:a16="http://schemas.microsoft.com/office/drawing/2014/main" id="{B4D2ECF0-1727-40FC-9BC0-3D32267B6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446" y="5567544"/>
                    <a:ext cx="463570" cy="463570"/>
                  </a:xfrm>
                  <a:prstGeom prst="rect">
                    <a:avLst/>
                  </a:prstGeom>
                </p:spPr>
              </p:pic>
            </p:grpSp>
          </p:grpSp>
        </p:grpSp>
        <p:grpSp>
          <p:nvGrpSpPr>
            <p:cNvPr id="12" name="그룹 11">
              <a:extLst>
                <a:ext uri="{FF2B5EF4-FFF2-40B4-BE49-F238E27FC236}">
                  <a16:creationId xmlns:a16="http://schemas.microsoft.com/office/drawing/2014/main" id="{73E21899-FBDA-4110-839D-6F94AC5BD50D}"/>
                </a:ext>
              </a:extLst>
            </p:cNvPr>
            <p:cNvGrpSpPr/>
            <p:nvPr/>
          </p:nvGrpSpPr>
          <p:grpSpPr>
            <a:xfrm>
              <a:off x="5926882" y="3718441"/>
              <a:ext cx="3093097" cy="598972"/>
              <a:chOff x="6044503" y="4134897"/>
              <a:chExt cx="3093097" cy="598972"/>
            </a:xfrm>
          </p:grpSpPr>
          <p:cxnSp>
            <p:nvCxnSpPr>
              <p:cNvPr id="17" name="직선 연결선 16">
                <a:extLst>
                  <a:ext uri="{FF2B5EF4-FFF2-40B4-BE49-F238E27FC236}">
                    <a16:creationId xmlns:a16="http://schemas.microsoft.com/office/drawing/2014/main" id="{B256C4D3-A218-4ACD-ACAC-F66BD9705E39}"/>
                  </a:ext>
                </a:extLst>
              </p:cNvPr>
              <p:cNvCxnSpPr>
                <a:stCxn id="78" idx="2"/>
              </p:cNvCxnSpPr>
              <p:nvPr/>
            </p:nvCxnSpPr>
            <p:spPr>
              <a:xfrm flipH="1">
                <a:off x="6044503" y="4134897"/>
                <a:ext cx="1544573" cy="59897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0A6D34FF-C31E-4540-8191-38BE39A712C0}"/>
                  </a:ext>
                </a:extLst>
              </p:cNvPr>
              <p:cNvCxnSpPr>
                <a:stCxn id="77" idx="2"/>
                <a:endCxn id="26" idx="0"/>
              </p:cNvCxnSpPr>
              <p:nvPr/>
            </p:nvCxnSpPr>
            <p:spPr>
              <a:xfrm>
                <a:off x="7593638" y="4140595"/>
                <a:ext cx="1543962" cy="593274"/>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69BC496E-525A-4895-A9B5-D6E05A86B9E5}"/>
                  </a:ext>
                </a:extLst>
              </p:cNvPr>
              <p:cNvCxnSpPr>
                <a:stCxn id="78" idx="2"/>
                <a:endCxn id="52" idx="0"/>
              </p:cNvCxnSpPr>
              <p:nvPr/>
            </p:nvCxnSpPr>
            <p:spPr>
              <a:xfrm flipH="1">
                <a:off x="7080823" y="4134897"/>
                <a:ext cx="508253" cy="59897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712BCBCD-965D-4359-9D4C-D30FDC42E4A0}"/>
                  </a:ext>
                </a:extLst>
              </p:cNvPr>
              <p:cNvCxnSpPr>
                <a:stCxn id="78" idx="2"/>
                <a:endCxn id="39" idx="0"/>
              </p:cNvCxnSpPr>
              <p:nvPr/>
            </p:nvCxnSpPr>
            <p:spPr>
              <a:xfrm>
                <a:off x="7589076" y="4134897"/>
                <a:ext cx="514147" cy="598972"/>
              </a:xfrm>
              <a:prstGeom prst="line">
                <a:avLst/>
              </a:prstGeom>
              <a:ln w="12700">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3" name="모서리가 둥근 직사각형 121">
              <a:extLst>
                <a:ext uri="{FF2B5EF4-FFF2-40B4-BE49-F238E27FC236}">
                  <a16:creationId xmlns:a16="http://schemas.microsoft.com/office/drawing/2014/main" id="{7584A1E0-6599-4B2E-9304-D549D5F8790A}"/>
                </a:ext>
              </a:extLst>
            </p:cNvPr>
            <p:cNvSpPr/>
            <p:nvPr/>
          </p:nvSpPr>
          <p:spPr>
            <a:xfrm>
              <a:off x="8235842" y="3779850"/>
              <a:ext cx="1476958" cy="306791"/>
            </a:xfrm>
            <a:prstGeom prst="roundRect">
              <a:avLst>
                <a:gd name="adj" fmla="val 2001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rgbClr val="0043B2"/>
                  </a:solidFill>
                  <a:latin typeface="SamsungOne 400" panose="020B0503030303020204" pitchFamily="34" charset="0"/>
                  <a:ea typeface="SamsungOne 400" panose="020B0503030303020204" pitchFamily="34" charset="0"/>
                </a:rPr>
                <a:t>Backup Node </a:t>
              </a:r>
              <a:r>
                <a:rPr lang="en-US" altLang="ko-KR" sz="800" dirty="0" err="1">
                  <a:solidFill>
                    <a:srgbClr val="0043B2"/>
                  </a:solidFill>
                  <a:latin typeface="SamsungOne 400" panose="020B0503030303020204" pitchFamily="34" charset="0"/>
                  <a:ea typeface="SamsungOne 400" panose="020B0503030303020204" pitchFamily="34" charset="0"/>
                </a:rPr>
                <a:t>giữ</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bản</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sao</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của</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siêu</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dữ</a:t>
              </a:r>
              <a:r>
                <a:rPr lang="en-US" altLang="ko-KR" sz="800" dirty="0">
                  <a:solidFill>
                    <a:srgbClr val="0043B2"/>
                  </a:solidFill>
                  <a:latin typeface="SamsungOne 400" panose="020B0503030303020204" pitchFamily="34" charset="0"/>
                  <a:ea typeface="SamsungOne 400" panose="020B0503030303020204" pitchFamily="34" charset="0"/>
                </a:rPr>
                <a:t> </a:t>
              </a:r>
              <a:r>
                <a:rPr lang="en-US" altLang="ko-KR" sz="800" dirty="0" err="1">
                  <a:solidFill>
                    <a:srgbClr val="0043B2"/>
                  </a:solidFill>
                  <a:latin typeface="SamsungOne 400" panose="020B0503030303020204" pitchFamily="34" charset="0"/>
                  <a:ea typeface="SamsungOne 400" panose="020B0503030303020204" pitchFamily="34" charset="0"/>
                </a:rPr>
                <a:t>liệu</a:t>
              </a:r>
              <a:r>
                <a:rPr lang="en-US" altLang="ko-KR" sz="800" dirty="0">
                  <a:solidFill>
                    <a:srgbClr val="0043B2"/>
                  </a:solidFill>
                  <a:latin typeface="SamsungOne 400" panose="020B0503030303020204" pitchFamily="34" charset="0"/>
                  <a:ea typeface="SamsungOne 400" panose="020B0503030303020204" pitchFamily="34" charset="0"/>
                </a:rPr>
                <a:t> Name Node</a:t>
              </a:r>
              <a:endParaRPr lang="ko-KR" altLang="en-US" sz="800" dirty="0">
                <a:latin typeface="SamsungOne 400" panose="020B0503030303020204" pitchFamily="34" charset="0"/>
                <a:ea typeface="SamsungOneKorean 400" panose="020B0503030303020204" pitchFamily="50" charset="-127"/>
              </a:endParaRPr>
            </a:p>
          </p:txBody>
        </p:sp>
        <p:sp>
          <p:nvSpPr>
            <p:cNvPr id="14" name="모서리가 둥근 직사각형 122">
              <a:extLst>
                <a:ext uri="{FF2B5EF4-FFF2-40B4-BE49-F238E27FC236}">
                  <a16:creationId xmlns:a16="http://schemas.microsoft.com/office/drawing/2014/main" id="{46D09CF5-712D-48AB-A0DB-1FE9A185DF4A}"/>
                </a:ext>
              </a:extLst>
            </p:cNvPr>
            <p:cNvSpPr/>
            <p:nvPr/>
          </p:nvSpPr>
          <p:spPr>
            <a:xfrm>
              <a:off x="5367420" y="3409816"/>
              <a:ext cx="1351013" cy="352028"/>
            </a:xfrm>
            <a:prstGeom prst="roundRect">
              <a:avLst>
                <a:gd name="adj" fmla="val 2001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800" dirty="0">
                  <a:solidFill>
                    <a:srgbClr val="0043B2"/>
                  </a:solidFill>
                  <a:latin typeface="SamsungOne 400" panose="020B0503030303020204" pitchFamily="34" charset="0"/>
                  <a:ea typeface="SamsungOne 400" panose="020B0503030303020204" pitchFamily="34" charset="0"/>
                </a:rPr>
                <a:t>N</a:t>
              </a:r>
              <a:r>
                <a:rPr lang="en-US" altLang="ko-KR" sz="800" dirty="0" err="1">
                  <a:solidFill>
                    <a:srgbClr val="0043B2"/>
                  </a:solidFill>
                  <a:latin typeface="SamsungOne 400" panose="020B0503030303020204" pitchFamily="34" charset="0"/>
                  <a:ea typeface="SamsungOne 400" panose="020B0503030303020204" pitchFamily="34" charset="0"/>
                </a:rPr>
                <a:t>ame</a:t>
              </a:r>
              <a:r>
                <a:rPr lang="en-US" altLang="ko-KR" sz="800" dirty="0">
                  <a:solidFill>
                    <a:srgbClr val="0043B2"/>
                  </a:solidFill>
                  <a:latin typeface="SamsungOne 400" panose="020B0503030303020204" pitchFamily="34" charset="0"/>
                  <a:ea typeface="SamsungOne 400" panose="020B0503030303020204" pitchFamily="34" charset="0"/>
                </a:rPr>
                <a:t> Node</a:t>
              </a:r>
              <a:r>
                <a:rPr lang="vi-VN" altLang="ko-KR" sz="800" dirty="0">
                  <a:solidFill>
                    <a:srgbClr val="0043B2"/>
                  </a:solidFill>
                  <a:latin typeface="SamsungOne 400" panose="020B0503030303020204" pitchFamily="34" charset="0"/>
                  <a:ea typeface="SamsungOne 400" panose="020B0503030303020204" pitchFamily="34" charset="0"/>
                </a:rPr>
                <a:t> theo dõi nơi lưu trữ các khối Dữ liệu cho một tệp cụ thể</a:t>
              </a:r>
              <a:endParaRPr lang="ko-KR" altLang="en-US" sz="800" dirty="0">
                <a:latin typeface="SamsungOne 400" panose="020B0503030303020204" pitchFamily="34" charset="0"/>
                <a:ea typeface="SamsungOneKorean 400" panose="020B0503030303020204" pitchFamily="50" charset="-127"/>
              </a:endParaRPr>
            </a:p>
          </p:txBody>
        </p:sp>
        <p:sp>
          <p:nvSpPr>
            <p:cNvPr id="15" name="모서리가 둥근 직사각형 123">
              <a:extLst>
                <a:ext uri="{FF2B5EF4-FFF2-40B4-BE49-F238E27FC236}">
                  <a16:creationId xmlns:a16="http://schemas.microsoft.com/office/drawing/2014/main" id="{5B3C90E4-EF9A-45E2-B52E-B54B7DD93C89}"/>
                </a:ext>
              </a:extLst>
            </p:cNvPr>
            <p:cNvSpPr/>
            <p:nvPr/>
          </p:nvSpPr>
          <p:spPr>
            <a:xfrm>
              <a:off x="6215268" y="5488120"/>
              <a:ext cx="2505266" cy="252470"/>
            </a:xfrm>
            <a:prstGeom prst="roundRect">
              <a:avLst>
                <a:gd name="adj" fmla="val 20016"/>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800" dirty="0">
                  <a:solidFill>
                    <a:srgbClr val="0043B2"/>
                  </a:solidFill>
                  <a:latin typeface="SamsungOne 400" panose="020B0503030303020204" pitchFamily="34" charset="0"/>
                  <a:ea typeface="SamsungOne 400" panose="020B0503030303020204" pitchFamily="34" charset="0"/>
                </a:rPr>
                <a:t>Data Nodes lưu trữ dữ liệu và trả lại theo yêu cầu</a:t>
              </a:r>
              <a:endParaRPr lang="ko-KR" altLang="en-US" sz="800" dirty="0">
                <a:latin typeface="SamsungOne 400" panose="020B0503030303020204" pitchFamily="34" charset="0"/>
                <a:ea typeface="SamsungOneKorean 400" panose="020B0503030303020204" pitchFamily="50" charset="-127"/>
              </a:endParaRPr>
            </a:p>
          </p:txBody>
        </p:sp>
        <p:cxnSp>
          <p:nvCxnSpPr>
            <p:cNvPr id="16" name="직선 연결선 15">
              <a:extLst>
                <a:ext uri="{FF2B5EF4-FFF2-40B4-BE49-F238E27FC236}">
                  <a16:creationId xmlns:a16="http://schemas.microsoft.com/office/drawing/2014/main" id="{D5ADADC6-D876-4D50-80F1-8500AEFA1BC7}"/>
                </a:ext>
              </a:extLst>
            </p:cNvPr>
            <p:cNvCxnSpPr>
              <a:stCxn id="77" idx="3"/>
              <a:endCxn id="10" idx="1"/>
            </p:cNvCxnSpPr>
            <p:nvPr/>
          </p:nvCxnSpPr>
          <p:spPr>
            <a:xfrm>
              <a:off x="8227383" y="3581877"/>
              <a:ext cx="156839" cy="1445"/>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09667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DF1C2F-79E1-4C04-8498-44D4E4CB39AC}"/>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5705B389-51F8-4D7D-B19B-5C1CB65720E6}"/>
              </a:ext>
            </a:extLst>
          </p:cNvPr>
          <p:cNvSpPr>
            <a:spLocks noGrp="1"/>
          </p:cNvSpPr>
          <p:nvPr>
            <p:ph type="body" sz="quarter" idx="11"/>
          </p:nvPr>
        </p:nvSpPr>
        <p:spPr>
          <a:xfrm>
            <a:off x="535872" y="1523052"/>
            <a:ext cx="8932128" cy="493776"/>
          </a:xfrm>
        </p:spPr>
        <p:txBody>
          <a:bodyPr/>
          <a:lstStyle/>
          <a:p>
            <a:r>
              <a:rPr lang="en-US" altLang="ko-KR" sz="3000" dirty="0">
                <a:ea typeface="SamsungOneKorean 400" panose="020B0503030303020204" pitchFamily="50" charset="-127"/>
              </a:rPr>
              <a:t>HDFS ở </a:t>
            </a:r>
            <a:r>
              <a:rPr lang="en-US" altLang="ko-KR" sz="3000" dirty="0" err="1">
                <a:ea typeface="SamsungOneKorean 400" panose="020B0503030303020204" pitchFamily="50" charset="-127"/>
              </a:rPr>
              <a:t>Chế</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độ</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không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có</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tính</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khả</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dụng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cao</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1BC1FF34-36C0-4EAB-BD1E-911ED6A3C1E9}"/>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E443E196-2A7B-40B2-88FD-97B11350D2B4}"/>
              </a:ext>
            </a:extLst>
          </p:cNvPr>
          <p:cNvSpPr>
            <a:spLocks noGrp="1"/>
          </p:cNvSpPr>
          <p:nvPr>
            <p:ph type="body" sz="quarter" idx="15"/>
          </p:nvPr>
        </p:nvSpPr>
        <p:spPr>
          <a:xfrm>
            <a:off x="535871" y="2226568"/>
            <a:ext cx="5163479" cy="914400"/>
          </a:xfrm>
        </p:spPr>
        <p:txBody>
          <a:bodyPr/>
          <a:lstStyle/>
          <a:p>
            <a:r>
              <a:rPr lang="vi-VN" altLang="ko-KR" dirty="0"/>
              <a:t>HDFS có thể được triển khai ở chế độ High Availability (HA) hay không</a:t>
            </a:r>
            <a:endParaRPr lang="en-US" altLang="ko-KR" dirty="0"/>
          </a:p>
          <a:p>
            <a:r>
              <a:rPr lang="vi-VN" altLang="ko-KR" dirty="0"/>
              <a:t>HDFS có thể được triển khai ở chế độ High Availability (HA) hay không</a:t>
            </a:r>
            <a:endParaRPr lang="en-US" altLang="ko-KR" dirty="0"/>
          </a:p>
          <a:p>
            <a:pPr lvl="1"/>
            <a:r>
              <a:rPr lang="en-US" altLang="ko-KR" dirty="0" err="1"/>
              <a:t>NameNode</a:t>
            </a:r>
            <a:r>
              <a:rPr lang="en-US" altLang="ko-KR" dirty="0"/>
              <a:t> (</a:t>
            </a:r>
            <a:r>
              <a:rPr lang="en-US" altLang="ko-KR" dirty="0" err="1"/>
              <a:t>Chủ</a:t>
            </a:r>
            <a:r>
              <a:rPr lang="en-US" altLang="ko-KR" dirty="0"/>
              <a:t>)</a:t>
            </a:r>
          </a:p>
          <a:p>
            <a:pPr lvl="1"/>
            <a:r>
              <a:rPr lang="en-US" altLang="ko-KR" dirty="0"/>
              <a:t>Secondary </a:t>
            </a:r>
            <a:r>
              <a:rPr lang="en-US" altLang="ko-KR" dirty="0" err="1"/>
              <a:t>NameNode</a:t>
            </a:r>
            <a:r>
              <a:rPr lang="en-US" altLang="ko-KR" dirty="0"/>
              <a:t> (</a:t>
            </a:r>
            <a:r>
              <a:rPr lang="en-US" altLang="ko-KR" dirty="0" err="1"/>
              <a:t>Chủ</a:t>
            </a:r>
            <a:r>
              <a:rPr lang="en-US" altLang="ko-KR" dirty="0"/>
              <a:t>)</a:t>
            </a:r>
          </a:p>
          <a:p>
            <a:pPr lvl="1"/>
            <a:r>
              <a:rPr lang="en-US" altLang="ko-KR" dirty="0" err="1"/>
              <a:t>DataNode</a:t>
            </a:r>
            <a:r>
              <a:rPr lang="en-US" altLang="ko-KR" dirty="0"/>
              <a:t> (</a:t>
            </a:r>
            <a:r>
              <a:rPr lang="en-US" altLang="ko-KR" dirty="0" err="1"/>
              <a:t>Tớ</a:t>
            </a:r>
            <a:r>
              <a:rPr lang="en-US" altLang="ko-KR" dirty="0"/>
              <a:t>)</a:t>
            </a:r>
          </a:p>
          <a:p>
            <a:r>
              <a:rPr lang="vi-VN" altLang="ko-KR" dirty="0"/>
              <a:t>Ở chế độ không HA, nếu NameNode bị lỗi, hệ thống phải được khởi động lại với NameNode phụ thay thế cho NameNode</a:t>
            </a:r>
            <a:endParaRPr lang="en-US" altLang="ko-KR" dirty="0"/>
          </a:p>
          <a:p>
            <a:pPr lvl="1"/>
            <a:r>
              <a:rPr lang="en-US" altLang="ko-KR" dirty="0" err="1"/>
              <a:t>Khi</a:t>
            </a:r>
            <a:r>
              <a:rPr lang="en-US" altLang="ko-KR" dirty="0"/>
              <a:t> </a:t>
            </a:r>
            <a:r>
              <a:rPr lang="en-US" altLang="ko-KR" dirty="0" err="1"/>
              <a:t>khởi</a:t>
            </a:r>
            <a:r>
              <a:rPr lang="en-US" altLang="ko-KR" dirty="0"/>
              <a:t> </a:t>
            </a:r>
            <a:r>
              <a:rPr lang="en-US" altLang="ko-KR" dirty="0" err="1"/>
              <a:t>động</a:t>
            </a:r>
            <a:r>
              <a:rPr lang="en-US" altLang="ko-KR" dirty="0"/>
              <a:t> </a:t>
            </a:r>
            <a:r>
              <a:rPr lang="en-US" altLang="ko-KR" dirty="0" err="1"/>
              <a:t>lại</a:t>
            </a:r>
            <a:r>
              <a:rPr lang="en-US" altLang="ko-KR" dirty="0"/>
              <a:t>, </a:t>
            </a:r>
            <a:r>
              <a:rPr lang="en-US" altLang="ko-KR" dirty="0" err="1"/>
              <a:t>NameNode</a:t>
            </a:r>
            <a:r>
              <a:rPr lang="en-US" altLang="ko-KR" dirty="0"/>
              <a:t> </a:t>
            </a:r>
            <a:r>
              <a:rPr lang="en-US" altLang="ko-KR" dirty="0" err="1"/>
              <a:t>mới</a:t>
            </a:r>
            <a:r>
              <a:rPr lang="en-US" altLang="ko-KR" dirty="0"/>
              <a:t> </a:t>
            </a:r>
            <a:r>
              <a:rPr lang="en-US" altLang="ko-KR" dirty="0" err="1"/>
              <a:t>đọc</a:t>
            </a:r>
            <a:r>
              <a:rPr lang="en-US" altLang="ko-KR" dirty="0"/>
              <a:t> </a:t>
            </a:r>
            <a:r>
              <a:rPr lang="en-US" altLang="ko-KR" dirty="0" err="1"/>
              <a:t>tệp</a:t>
            </a:r>
            <a:r>
              <a:rPr lang="en-US" altLang="ko-KR" dirty="0"/>
              <a:t> </a:t>
            </a:r>
            <a:r>
              <a:rPr lang="en-US" altLang="ko-KR" dirty="0" err="1"/>
              <a:t>fsimage</a:t>
            </a:r>
            <a:endParaRPr lang="en-US" altLang="ko-KR" dirty="0"/>
          </a:p>
          <a:p>
            <a:pPr lvl="1"/>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datanode</a:t>
            </a:r>
            <a:r>
              <a:rPr lang="en-US" altLang="ko-KR" dirty="0"/>
              <a:t> </a:t>
            </a:r>
            <a:r>
              <a:rPr lang="en-US" altLang="ko-KR" dirty="0" err="1"/>
              <a:t>gửi</a:t>
            </a:r>
            <a:r>
              <a:rPr lang="en-US" altLang="ko-KR" dirty="0"/>
              <a:t> </a:t>
            </a:r>
            <a:r>
              <a:rPr lang="en-US" altLang="ko-KR" dirty="0" err="1"/>
              <a:t>thông</a:t>
            </a:r>
            <a:r>
              <a:rPr lang="en-US" altLang="ko-KR" dirty="0"/>
              <a:t> tin </a:t>
            </a:r>
            <a:r>
              <a:rPr lang="en-US" altLang="ko-KR" dirty="0" err="1"/>
              <a:t>vị</a:t>
            </a:r>
            <a:r>
              <a:rPr lang="en-US" altLang="ko-KR" dirty="0"/>
              <a:t> </a:t>
            </a:r>
            <a:r>
              <a:rPr lang="en-US" altLang="ko-KR" dirty="0" err="1"/>
              <a:t>trí</a:t>
            </a:r>
            <a:r>
              <a:rPr lang="en-US" altLang="ko-KR" dirty="0"/>
              <a:t> </a:t>
            </a:r>
            <a:r>
              <a:rPr lang="en-US" altLang="ko-KR" dirty="0" err="1"/>
              <a:t>khối</a:t>
            </a:r>
            <a:r>
              <a:rPr lang="en-US" altLang="ko-KR" dirty="0"/>
              <a:t> </a:t>
            </a:r>
            <a:r>
              <a:rPr lang="en-US" altLang="ko-KR" dirty="0" err="1"/>
              <a:t>đến</a:t>
            </a:r>
            <a:r>
              <a:rPr lang="en-US" altLang="ko-KR" dirty="0"/>
              <a:t> </a:t>
            </a:r>
            <a:r>
              <a:rPr lang="en-US" altLang="ko-KR" dirty="0" err="1"/>
              <a:t>NameNode</a:t>
            </a:r>
            <a:endParaRPr lang="en-US" altLang="ko-KR" dirty="0"/>
          </a:p>
          <a:p>
            <a:endParaRPr lang="ko-KR" altLang="en-US" dirty="0"/>
          </a:p>
        </p:txBody>
      </p:sp>
      <p:grpSp>
        <p:nvGrpSpPr>
          <p:cNvPr id="23" name="그룹 22">
            <a:extLst>
              <a:ext uri="{FF2B5EF4-FFF2-40B4-BE49-F238E27FC236}">
                <a16:creationId xmlns:a16="http://schemas.microsoft.com/office/drawing/2014/main" id="{71DEBE86-AD5F-4D54-89B0-EE8CBC1C08A9}"/>
              </a:ext>
            </a:extLst>
          </p:cNvPr>
          <p:cNvGrpSpPr/>
          <p:nvPr/>
        </p:nvGrpSpPr>
        <p:grpSpPr>
          <a:xfrm>
            <a:off x="5669811" y="3369976"/>
            <a:ext cx="3465660" cy="1774466"/>
            <a:chOff x="5669811" y="3369976"/>
            <a:chExt cx="3465660" cy="1774466"/>
          </a:xfrm>
        </p:grpSpPr>
        <p:grpSp>
          <p:nvGrpSpPr>
            <p:cNvPr id="24" name="그룹 23">
              <a:extLst>
                <a:ext uri="{FF2B5EF4-FFF2-40B4-BE49-F238E27FC236}">
                  <a16:creationId xmlns:a16="http://schemas.microsoft.com/office/drawing/2014/main" id="{5762C8C1-1B72-42A6-BE23-BC38F17A7475}"/>
                </a:ext>
              </a:extLst>
            </p:cNvPr>
            <p:cNvGrpSpPr/>
            <p:nvPr/>
          </p:nvGrpSpPr>
          <p:grpSpPr>
            <a:xfrm>
              <a:off x="5669811" y="3369976"/>
              <a:ext cx="3465660" cy="287649"/>
              <a:chOff x="5653809" y="3369976"/>
              <a:chExt cx="3465660" cy="287649"/>
            </a:xfrm>
          </p:grpSpPr>
          <p:sp>
            <p:nvSpPr>
              <p:cNvPr id="41" name="모서리가 둥근 직사각형 91">
                <a:extLst>
                  <a:ext uri="{FF2B5EF4-FFF2-40B4-BE49-F238E27FC236}">
                    <a16:creationId xmlns:a16="http://schemas.microsoft.com/office/drawing/2014/main" id="{A041795C-D5A1-4749-A6D1-8451A6148560}"/>
                  </a:ext>
                </a:extLst>
              </p:cNvPr>
              <p:cNvSpPr/>
              <p:nvPr/>
            </p:nvSpPr>
            <p:spPr>
              <a:xfrm>
                <a:off x="5653809" y="3370001"/>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sp>
            <p:nvSpPr>
              <p:cNvPr id="42" name="모서리가 둥근 직사각형 108">
                <a:extLst>
                  <a:ext uri="{FF2B5EF4-FFF2-40B4-BE49-F238E27FC236}">
                    <a16:creationId xmlns:a16="http://schemas.microsoft.com/office/drawing/2014/main" id="{2DDF31B3-F252-41CC-881F-5C8FA5531ACA}"/>
                  </a:ext>
                </a:extLst>
              </p:cNvPr>
              <p:cNvSpPr/>
              <p:nvPr/>
            </p:nvSpPr>
            <p:spPr>
              <a:xfrm>
                <a:off x="6865288" y="3373101"/>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sp>
            <p:nvSpPr>
              <p:cNvPr id="43" name="모서리가 둥근 직사각형 109">
                <a:extLst>
                  <a:ext uri="{FF2B5EF4-FFF2-40B4-BE49-F238E27FC236}">
                    <a16:creationId xmlns:a16="http://schemas.microsoft.com/office/drawing/2014/main" id="{0297D1C6-CB52-4CBE-8137-F958699053A4}"/>
                  </a:ext>
                </a:extLst>
              </p:cNvPr>
              <p:cNvSpPr/>
              <p:nvPr/>
            </p:nvSpPr>
            <p:spPr>
              <a:xfrm>
                <a:off x="8071837" y="3369976"/>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grpSp>
        <p:grpSp>
          <p:nvGrpSpPr>
            <p:cNvPr id="25" name="그룹 24">
              <a:extLst>
                <a:ext uri="{FF2B5EF4-FFF2-40B4-BE49-F238E27FC236}">
                  <a16:creationId xmlns:a16="http://schemas.microsoft.com/office/drawing/2014/main" id="{1B9B511C-2BF3-46F2-B240-4F47E73A8511}"/>
                </a:ext>
              </a:extLst>
            </p:cNvPr>
            <p:cNvGrpSpPr/>
            <p:nvPr/>
          </p:nvGrpSpPr>
          <p:grpSpPr>
            <a:xfrm>
              <a:off x="5699351" y="3998581"/>
              <a:ext cx="3406580" cy="514130"/>
              <a:chOff x="5628089" y="3906279"/>
              <a:chExt cx="3406580" cy="514130"/>
            </a:xfrm>
          </p:grpSpPr>
          <p:sp>
            <p:nvSpPr>
              <p:cNvPr id="38" name="모서리가 둥근 직사각형 110">
                <a:extLst>
                  <a:ext uri="{FF2B5EF4-FFF2-40B4-BE49-F238E27FC236}">
                    <a16:creationId xmlns:a16="http://schemas.microsoft.com/office/drawing/2014/main" id="{87F10E2B-BD2E-4D28-A70C-871951D8D439}"/>
                  </a:ext>
                </a:extLst>
              </p:cNvPr>
              <p:cNvSpPr/>
              <p:nvPr/>
            </p:nvSpPr>
            <p:spPr>
              <a:xfrm>
                <a:off x="5628089" y="3906279"/>
                <a:ext cx="1045283" cy="514130"/>
              </a:xfrm>
              <a:prstGeom prst="roundRect">
                <a:avLst/>
              </a:prstGeom>
              <a:solidFill>
                <a:srgbClr val="3C76CC"/>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600" panose="020B0703030303020204"/>
                    <a:ea typeface="SamsungOne-600C" panose="020B0706030303020204" pitchFamily="34" charset="0"/>
                  </a:rPr>
                  <a:t>Máy</a:t>
                </a:r>
                <a:r>
                  <a:rPr lang="en-US" altLang="ko-KR" sz="1200" dirty="0">
                    <a:solidFill>
                      <a:schemeClr val="bg1"/>
                    </a:solidFill>
                    <a:latin typeface="SamsungOne-600" panose="020B0703030303020204"/>
                    <a:ea typeface="SamsungOne-600C" panose="020B0706030303020204" pitchFamily="34" charset="0"/>
                  </a:rPr>
                  <a:t> </a:t>
                </a:r>
                <a:r>
                  <a:rPr lang="en-US" altLang="ko-KR" sz="1200" dirty="0" err="1">
                    <a:solidFill>
                      <a:schemeClr val="bg1"/>
                    </a:solidFill>
                    <a:latin typeface="SamsungOne-600" panose="020B0703030303020204"/>
                    <a:ea typeface="SamsungOne-600C" panose="020B0706030303020204" pitchFamily="34" charset="0"/>
                  </a:rPr>
                  <a:t>khách</a:t>
                </a:r>
                <a:r>
                  <a:rPr lang="en-US" altLang="ko-KR" sz="1200" dirty="0">
                    <a:solidFill>
                      <a:schemeClr val="bg1"/>
                    </a:solidFill>
                    <a:latin typeface="SamsungOne-600" panose="020B0703030303020204"/>
                    <a:ea typeface="SamsungOne-600C" panose="020B0706030303020204" pitchFamily="34" charset="0"/>
                  </a:rPr>
                  <a:t> HDFS</a:t>
                </a:r>
              </a:p>
            </p:txBody>
          </p:sp>
          <p:sp>
            <p:nvSpPr>
              <p:cNvPr id="39" name="모서리가 둥근 직사각형 111">
                <a:extLst>
                  <a:ext uri="{FF2B5EF4-FFF2-40B4-BE49-F238E27FC236}">
                    <a16:creationId xmlns:a16="http://schemas.microsoft.com/office/drawing/2014/main" id="{1622D240-EAFF-48AB-ABB2-3CF750F3DF90}"/>
                  </a:ext>
                </a:extLst>
              </p:cNvPr>
              <p:cNvSpPr/>
              <p:nvPr/>
            </p:nvSpPr>
            <p:spPr>
              <a:xfrm>
                <a:off x="6812913" y="3906279"/>
                <a:ext cx="1045283" cy="514130"/>
              </a:xfrm>
              <a:prstGeom prst="roundRect">
                <a:avLst/>
              </a:prstGeom>
              <a:solidFill>
                <a:srgbClr val="C1D0E5"/>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err="1">
                    <a:solidFill>
                      <a:srgbClr val="0043B2"/>
                    </a:solidFill>
                    <a:latin typeface="SamsungOne-600" panose="020B0703030303020204"/>
                    <a:ea typeface="SamsungOne-600C" panose="020B0706030303020204" pitchFamily="34" charset="0"/>
                  </a:rPr>
                  <a:t>NameNode</a:t>
                </a:r>
                <a:endParaRPr lang="en-US" altLang="ko-KR" sz="1150" dirty="0">
                  <a:solidFill>
                    <a:srgbClr val="0043B2"/>
                  </a:solidFill>
                  <a:latin typeface="SamsungOne-600" panose="020B0703030303020204"/>
                  <a:ea typeface="SamsungOne-600C" panose="020B0706030303020204" pitchFamily="34" charset="0"/>
                </a:endParaRPr>
              </a:p>
              <a:p>
                <a:pPr algn="ctr"/>
                <a:r>
                  <a:rPr lang="en-US" altLang="ko-KR" sz="1150" dirty="0">
                    <a:solidFill>
                      <a:srgbClr val="0043B2"/>
                    </a:solidFill>
                    <a:latin typeface="SamsungOne-600" panose="020B0703030303020204"/>
                    <a:ea typeface="SamsungOne-600C" panose="020B0706030303020204" pitchFamily="34" charset="0"/>
                  </a:rPr>
                  <a:t>(</a:t>
                </a:r>
                <a:r>
                  <a:rPr lang="en-US" altLang="ko-KR" sz="1150" dirty="0" err="1">
                    <a:solidFill>
                      <a:srgbClr val="0043B2"/>
                    </a:solidFill>
                    <a:latin typeface="SamsungOne-600" panose="020B0703030303020204"/>
                    <a:ea typeface="SamsungOne-600C" panose="020B0706030303020204" pitchFamily="34" charset="0"/>
                  </a:rPr>
                  <a:t>đang</a:t>
                </a:r>
                <a:r>
                  <a:rPr lang="en-US" altLang="ko-KR" sz="1150" dirty="0">
                    <a:solidFill>
                      <a:srgbClr val="0043B2"/>
                    </a:solidFill>
                    <a:latin typeface="SamsungOne-600" panose="020B0703030303020204"/>
                    <a:ea typeface="SamsungOne-600C" panose="020B0706030303020204" pitchFamily="34" charset="0"/>
                  </a:rPr>
                  <a:t> </a:t>
                </a:r>
                <a:r>
                  <a:rPr lang="en-US" altLang="ko-KR" sz="1150" dirty="0" err="1">
                    <a:solidFill>
                      <a:srgbClr val="0043B2"/>
                    </a:solidFill>
                    <a:latin typeface="SamsungOne-600" panose="020B0703030303020204"/>
                    <a:ea typeface="SamsungOne-600C" panose="020B0706030303020204" pitchFamily="34" charset="0"/>
                  </a:rPr>
                  <a:t>hoạt</a:t>
                </a:r>
                <a:r>
                  <a:rPr lang="en-US" altLang="ko-KR" sz="1150" dirty="0">
                    <a:solidFill>
                      <a:srgbClr val="0043B2"/>
                    </a:solidFill>
                    <a:latin typeface="SamsungOne-600" panose="020B0703030303020204"/>
                    <a:ea typeface="SamsungOne-600C" panose="020B0706030303020204" pitchFamily="34" charset="0"/>
                  </a:rPr>
                  <a:t> </a:t>
                </a:r>
                <a:r>
                  <a:rPr lang="en-US" altLang="ko-KR" sz="1150" dirty="0" err="1">
                    <a:solidFill>
                      <a:srgbClr val="0043B2"/>
                    </a:solidFill>
                    <a:latin typeface="SamsungOne-600" panose="020B0703030303020204"/>
                    <a:ea typeface="SamsungOne-600C" panose="020B0706030303020204" pitchFamily="34" charset="0"/>
                  </a:rPr>
                  <a:t>động</a:t>
                </a:r>
                <a:r>
                  <a:rPr lang="en-US" altLang="ko-KR" sz="1150" dirty="0">
                    <a:solidFill>
                      <a:srgbClr val="0043B2"/>
                    </a:solidFill>
                    <a:latin typeface="SamsungOne-600" panose="020B0703030303020204"/>
                    <a:ea typeface="SamsungOne-600C" panose="020B0706030303020204" pitchFamily="34" charset="0"/>
                  </a:rPr>
                  <a:t>)</a:t>
                </a:r>
              </a:p>
            </p:txBody>
          </p:sp>
          <p:sp>
            <p:nvSpPr>
              <p:cNvPr id="40" name="모서리가 둥근 직사각형 112">
                <a:extLst>
                  <a:ext uri="{FF2B5EF4-FFF2-40B4-BE49-F238E27FC236}">
                    <a16:creationId xmlns:a16="http://schemas.microsoft.com/office/drawing/2014/main" id="{B532C5D4-527D-49E4-801D-726635A3EBA8}"/>
                  </a:ext>
                </a:extLst>
              </p:cNvPr>
              <p:cNvSpPr/>
              <p:nvPr/>
            </p:nvSpPr>
            <p:spPr>
              <a:xfrm>
                <a:off x="7989386" y="3906279"/>
                <a:ext cx="1045283" cy="514130"/>
              </a:xfrm>
              <a:prstGeom prst="roundRect">
                <a:avLst/>
              </a:prstGeom>
              <a:solidFill>
                <a:srgbClr val="4057C8"/>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Secondary</a:t>
                </a:r>
              </a:p>
              <a:p>
                <a:pPr algn="ctr"/>
                <a:r>
                  <a:rPr lang="en-US" altLang="ko-KR" sz="1200" dirty="0">
                    <a:solidFill>
                      <a:schemeClr val="bg1"/>
                    </a:solidFill>
                    <a:latin typeface="SamsungOne-600" panose="020B0703030303020204"/>
                    <a:ea typeface="SamsungOne-600C" panose="020B0706030303020204" pitchFamily="34" charset="0"/>
                  </a:rPr>
                  <a:t>NameNode</a:t>
                </a:r>
              </a:p>
            </p:txBody>
          </p:sp>
        </p:grpSp>
        <p:grpSp>
          <p:nvGrpSpPr>
            <p:cNvPr id="26" name="그룹 25">
              <a:extLst>
                <a:ext uri="{FF2B5EF4-FFF2-40B4-BE49-F238E27FC236}">
                  <a16:creationId xmlns:a16="http://schemas.microsoft.com/office/drawing/2014/main" id="{D5ED4EC5-230D-4308-855F-3E30572B693E}"/>
                </a:ext>
              </a:extLst>
            </p:cNvPr>
            <p:cNvGrpSpPr/>
            <p:nvPr/>
          </p:nvGrpSpPr>
          <p:grpSpPr>
            <a:xfrm>
              <a:off x="5669811" y="4856793"/>
              <a:ext cx="3465660" cy="287649"/>
              <a:chOff x="5653809" y="3369976"/>
              <a:chExt cx="3465660" cy="287649"/>
            </a:xfrm>
          </p:grpSpPr>
          <p:sp>
            <p:nvSpPr>
              <p:cNvPr id="35" name="모서리가 둥근 직사각형 116">
                <a:extLst>
                  <a:ext uri="{FF2B5EF4-FFF2-40B4-BE49-F238E27FC236}">
                    <a16:creationId xmlns:a16="http://schemas.microsoft.com/office/drawing/2014/main" id="{202A5F29-9279-4488-9230-15000B4D7976}"/>
                  </a:ext>
                </a:extLst>
              </p:cNvPr>
              <p:cNvSpPr/>
              <p:nvPr/>
            </p:nvSpPr>
            <p:spPr>
              <a:xfrm>
                <a:off x="5653809" y="3370001"/>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sp>
            <p:nvSpPr>
              <p:cNvPr id="36" name="모서리가 둥근 직사각형 117">
                <a:extLst>
                  <a:ext uri="{FF2B5EF4-FFF2-40B4-BE49-F238E27FC236}">
                    <a16:creationId xmlns:a16="http://schemas.microsoft.com/office/drawing/2014/main" id="{015BFBBE-835D-4522-9B5F-6DD991F64EC4}"/>
                  </a:ext>
                </a:extLst>
              </p:cNvPr>
              <p:cNvSpPr/>
              <p:nvPr/>
            </p:nvSpPr>
            <p:spPr>
              <a:xfrm>
                <a:off x="6865288" y="3373101"/>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sp>
            <p:nvSpPr>
              <p:cNvPr id="37" name="모서리가 둥근 직사각형 118">
                <a:extLst>
                  <a:ext uri="{FF2B5EF4-FFF2-40B4-BE49-F238E27FC236}">
                    <a16:creationId xmlns:a16="http://schemas.microsoft.com/office/drawing/2014/main" id="{4081B797-1872-4BFC-B0E2-CB692ABD334C}"/>
                  </a:ext>
                </a:extLst>
              </p:cNvPr>
              <p:cNvSpPr/>
              <p:nvPr/>
            </p:nvSpPr>
            <p:spPr>
              <a:xfrm>
                <a:off x="8071837" y="3369976"/>
                <a:ext cx="1047632" cy="284524"/>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rgbClr val="0043B2"/>
                    </a:solidFill>
                    <a:latin typeface="SamsungOne 700" panose="020B0803030303020204" pitchFamily="34" charset="0"/>
                    <a:ea typeface="SamsungOne 700" panose="020B0803030303020204" pitchFamily="34" charset="0"/>
                  </a:rPr>
                  <a:t>DataNode</a:t>
                </a:r>
                <a:endParaRPr lang="ko-Kore-KR" altLang="en-US" sz="1200" dirty="0">
                  <a:solidFill>
                    <a:srgbClr val="0043B2"/>
                  </a:solidFill>
                  <a:latin typeface="SamsungOne 700" panose="020B0803030303020204" pitchFamily="34" charset="0"/>
                  <a:ea typeface="SamsungOne-700C" panose="020B0806030303020204" pitchFamily="34" charset="0"/>
                </a:endParaRPr>
              </a:p>
            </p:txBody>
          </p:sp>
        </p:grpSp>
        <p:grpSp>
          <p:nvGrpSpPr>
            <p:cNvPr id="27" name="그룹 26">
              <a:extLst>
                <a:ext uri="{FF2B5EF4-FFF2-40B4-BE49-F238E27FC236}">
                  <a16:creationId xmlns:a16="http://schemas.microsoft.com/office/drawing/2014/main" id="{F3F95C5C-4295-4206-A680-C382CE4C7DDE}"/>
                </a:ext>
              </a:extLst>
            </p:cNvPr>
            <p:cNvGrpSpPr/>
            <p:nvPr/>
          </p:nvGrpSpPr>
          <p:grpSpPr>
            <a:xfrm>
              <a:off x="6193627" y="3654500"/>
              <a:ext cx="2418028" cy="344081"/>
              <a:chOff x="6193627" y="3654500"/>
              <a:chExt cx="2418028" cy="344081"/>
            </a:xfrm>
          </p:grpSpPr>
          <p:cxnSp>
            <p:nvCxnSpPr>
              <p:cNvPr id="32" name="직선 연결선 31">
                <a:extLst>
                  <a:ext uri="{FF2B5EF4-FFF2-40B4-BE49-F238E27FC236}">
                    <a16:creationId xmlns:a16="http://schemas.microsoft.com/office/drawing/2014/main" id="{EDCBC684-4169-4E81-BA4C-6F597E8581A9}"/>
                  </a:ext>
                </a:extLst>
              </p:cNvPr>
              <p:cNvCxnSpPr>
                <a:stCxn id="42" idx="2"/>
                <a:endCxn id="39" idx="0"/>
              </p:cNvCxnSpPr>
              <p:nvPr/>
            </p:nvCxnSpPr>
            <p:spPr>
              <a:xfrm>
                <a:off x="7405106" y="3657625"/>
                <a:ext cx="1711" cy="340956"/>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3FF0871F-B14E-4DA3-B66B-39F0AAEBE9D2}"/>
                  </a:ext>
                </a:extLst>
              </p:cNvPr>
              <p:cNvCxnSpPr>
                <a:stCxn id="41" idx="2"/>
                <a:endCxn id="39" idx="0"/>
              </p:cNvCxnSpPr>
              <p:nvPr/>
            </p:nvCxnSpPr>
            <p:spPr>
              <a:xfrm>
                <a:off x="6193627" y="3654525"/>
                <a:ext cx="1213190" cy="344056"/>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1935F809-A458-4A83-B395-941FA4571A7B}"/>
                  </a:ext>
                </a:extLst>
              </p:cNvPr>
              <p:cNvCxnSpPr>
                <a:stCxn id="39" idx="0"/>
                <a:endCxn id="43" idx="2"/>
              </p:cNvCxnSpPr>
              <p:nvPr/>
            </p:nvCxnSpPr>
            <p:spPr>
              <a:xfrm flipV="1">
                <a:off x="7406817" y="3654500"/>
                <a:ext cx="1204838" cy="344081"/>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8E3BA2E0-8A73-4601-9E94-A246A7F2A13A}"/>
                </a:ext>
              </a:extLst>
            </p:cNvPr>
            <p:cNvGrpSpPr/>
            <p:nvPr/>
          </p:nvGrpSpPr>
          <p:grpSpPr>
            <a:xfrm>
              <a:off x="6193627" y="4512711"/>
              <a:ext cx="2418028" cy="347207"/>
              <a:chOff x="6193627" y="4512711"/>
              <a:chExt cx="2418028" cy="347207"/>
            </a:xfrm>
          </p:grpSpPr>
          <p:cxnSp>
            <p:nvCxnSpPr>
              <p:cNvPr id="29" name="직선 연결선 28">
                <a:extLst>
                  <a:ext uri="{FF2B5EF4-FFF2-40B4-BE49-F238E27FC236}">
                    <a16:creationId xmlns:a16="http://schemas.microsoft.com/office/drawing/2014/main" id="{F0C81D77-1755-4BC9-83DD-B1A14980899F}"/>
                  </a:ext>
                </a:extLst>
              </p:cNvPr>
              <p:cNvCxnSpPr>
                <a:stCxn id="39" idx="2"/>
                <a:endCxn id="36" idx="0"/>
              </p:cNvCxnSpPr>
              <p:nvPr/>
            </p:nvCxnSpPr>
            <p:spPr>
              <a:xfrm flipH="1">
                <a:off x="7405106" y="4512711"/>
                <a:ext cx="1711" cy="347207"/>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A56C028C-E7C3-42AE-B390-EA2FC2EFE125}"/>
                  </a:ext>
                </a:extLst>
              </p:cNvPr>
              <p:cNvCxnSpPr>
                <a:stCxn id="39" idx="2"/>
                <a:endCxn id="35" idx="0"/>
              </p:cNvCxnSpPr>
              <p:nvPr/>
            </p:nvCxnSpPr>
            <p:spPr>
              <a:xfrm flipH="1">
                <a:off x="6193627" y="4512711"/>
                <a:ext cx="1213190" cy="344107"/>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C0BCDDF-CEB5-4BE6-968D-C0D5E1F97ACF}"/>
                  </a:ext>
                </a:extLst>
              </p:cNvPr>
              <p:cNvCxnSpPr>
                <a:stCxn id="39" idx="2"/>
                <a:endCxn id="37" idx="0"/>
              </p:cNvCxnSpPr>
              <p:nvPr/>
            </p:nvCxnSpPr>
            <p:spPr>
              <a:xfrm>
                <a:off x="7406817" y="4512711"/>
                <a:ext cx="1204838" cy="344082"/>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892348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a:xfrm>
            <a:off x="535872" y="1432670"/>
            <a:ext cx="8796528" cy="493776"/>
          </a:xfrm>
        </p:spPr>
        <p:txBody>
          <a:bodyPr/>
          <a:lstStyle/>
          <a:p>
            <a:r>
              <a:rPr lang="en-US" altLang="ko-KR" sz="3000" dirty="0">
                <a:ea typeface="SamsungOneKorean 400" panose="020B0503030303020204" pitchFamily="50" charset="-127"/>
              </a:rPr>
              <a:t>Single Point of Failure (SPOF):</a:t>
            </a:r>
          </a:p>
          <a:p>
            <a:r>
              <a:rPr lang="en-US" altLang="ko-KR" sz="3000" dirty="0" err="1">
                <a:ea typeface="SamsungOneKorean 400" panose="020B0503030303020204" pitchFamily="50" charset="-127"/>
              </a:rPr>
              <a:t>Điểm</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lỗi</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duy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nhất</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6BC02B68-944A-4072-B95E-214C3C9F9E79}"/>
              </a:ext>
            </a:extLst>
          </p:cNvPr>
          <p:cNvSpPr>
            <a:spLocks noGrp="1"/>
          </p:cNvSpPr>
          <p:nvPr>
            <p:ph type="body" sz="quarter" idx="15"/>
          </p:nvPr>
        </p:nvSpPr>
        <p:spPr/>
        <p:txBody>
          <a:bodyPr/>
          <a:lstStyle/>
          <a:p>
            <a:r>
              <a:rPr lang="en-US" altLang="ko-KR" dirty="0" err="1"/>
              <a:t>Một</a:t>
            </a:r>
            <a:r>
              <a:rPr lang="en-US" altLang="ko-KR" dirty="0"/>
              <a:t> </a:t>
            </a:r>
            <a:r>
              <a:rPr lang="en-US" altLang="ko-KR" dirty="0" err="1"/>
              <a:t>cụm</a:t>
            </a:r>
            <a:r>
              <a:rPr lang="en-US" altLang="ko-KR" dirty="0"/>
              <a:t> Hadoop </a:t>
            </a:r>
            <a:r>
              <a:rPr lang="en-US" altLang="ko-KR" dirty="0" err="1"/>
              <a:t>có</a:t>
            </a:r>
            <a:r>
              <a:rPr lang="en-US" altLang="ko-KR" dirty="0"/>
              <a:t> </a:t>
            </a:r>
            <a:r>
              <a:rPr lang="en-US" altLang="ko-KR" dirty="0" err="1"/>
              <a:t>một</a:t>
            </a:r>
            <a:r>
              <a:rPr lang="en-US" altLang="ko-KR" dirty="0"/>
              <a:t> </a:t>
            </a:r>
            <a:r>
              <a:rPr lang="en-US" altLang="ko-KR" dirty="0" err="1"/>
              <a:t>NameNode</a:t>
            </a:r>
            <a:r>
              <a:rPr lang="en-US" altLang="ko-KR" dirty="0"/>
              <a:t> </a:t>
            </a:r>
            <a:r>
              <a:rPr lang="en-US" altLang="ko-KR" dirty="0" err="1"/>
              <a:t>đang</a:t>
            </a:r>
            <a:r>
              <a:rPr lang="en-US" altLang="ko-KR" dirty="0"/>
              <a:t> </a:t>
            </a:r>
            <a:r>
              <a:rPr lang="en-US" altLang="ko-KR" dirty="0" err="1"/>
              <a:t>hoạt</a:t>
            </a:r>
            <a:r>
              <a:rPr lang="en-US" altLang="ko-KR" dirty="0"/>
              <a:t> </a:t>
            </a:r>
            <a:r>
              <a:rPr lang="en-US" altLang="ko-KR" dirty="0" err="1"/>
              <a:t>động</a:t>
            </a:r>
            <a:endParaRPr lang="en-US" altLang="ko-KR" dirty="0"/>
          </a:p>
          <a:p>
            <a:pPr lvl="1"/>
            <a:r>
              <a:rPr lang="en-US" altLang="ko-KR" dirty="0" err="1"/>
              <a:t>Nếu</a:t>
            </a:r>
            <a:r>
              <a:rPr lang="en-US" altLang="ko-KR" dirty="0"/>
              <a:t> </a:t>
            </a:r>
            <a:r>
              <a:rPr lang="en-US" altLang="ko-KR" dirty="0" err="1"/>
              <a:t>tại</a:t>
            </a:r>
            <a:r>
              <a:rPr lang="en-US" altLang="ko-KR" dirty="0"/>
              <a:t> </a:t>
            </a:r>
            <a:r>
              <a:rPr lang="en-US" altLang="ko-KR" dirty="0" err="1"/>
              <a:t>bất</a:t>
            </a:r>
            <a:r>
              <a:rPr lang="en-US" altLang="ko-KR" dirty="0"/>
              <a:t> </a:t>
            </a:r>
            <a:r>
              <a:rPr lang="en-US" altLang="ko-KR" dirty="0" err="1"/>
              <a:t>kỳ</a:t>
            </a:r>
            <a:r>
              <a:rPr lang="en-US" altLang="ko-KR" dirty="0"/>
              <a:t> </a:t>
            </a:r>
            <a:r>
              <a:rPr lang="en-US" altLang="ko-KR" dirty="0" err="1"/>
              <a:t>thời</a:t>
            </a:r>
            <a:r>
              <a:rPr lang="en-US" altLang="ko-KR" dirty="0"/>
              <a:t> </a:t>
            </a:r>
            <a:r>
              <a:rPr lang="en-US" altLang="ko-KR" dirty="0" err="1"/>
              <a:t>điểm</a:t>
            </a:r>
            <a:r>
              <a:rPr lang="en-US" altLang="ko-KR" dirty="0"/>
              <a:t> </a:t>
            </a:r>
            <a:r>
              <a:rPr lang="en-US" altLang="ko-KR" dirty="0" err="1"/>
              <a:t>nào</a:t>
            </a:r>
            <a:r>
              <a:rPr lang="en-US" altLang="ko-KR" dirty="0"/>
              <a:t>, </a:t>
            </a:r>
            <a:r>
              <a:rPr lang="en-US" altLang="ko-KR" dirty="0" err="1"/>
              <a:t>thực</a:t>
            </a:r>
            <a:r>
              <a:rPr lang="en-US" altLang="ko-KR" dirty="0"/>
              <a:t> </a:t>
            </a:r>
            <a:r>
              <a:rPr lang="en-US" altLang="ko-KR" dirty="0" err="1"/>
              <a:t>sự</a:t>
            </a:r>
            <a:r>
              <a:rPr lang="en-US" altLang="ko-KR" dirty="0"/>
              <a:t> </a:t>
            </a:r>
            <a:r>
              <a:rPr lang="en-US" altLang="ko-KR" dirty="0" err="1"/>
              <a:t>có</a:t>
            </a:r>
            <a:r>
              <a:rPr lang="en-US" altLang="ko-KR" dirty="0"/>
              <a:t> </a:t>
            </a:r>
            <a:r>
              <a:rPr lang="en-US" altLang="ko-KR" dirty="0" err="1"/>
              <a:t>nhiều</a:t>
            </a:r>
            <a:r>
              <a:rPr lang="en-US" altLang="ko-KR" dirty="0"/>
              <a:t> </a:t>
            </a:r>
            <a:r>
              <a:rPr lang="en-US" altLang="ko-KR" dirty="0" err="1"/>
              <a:t>namenode</a:t>
            </a:r>
            <a:r>
              <a:rPr lang="en-US" altLang="ko-KR" dirty="0"/>
              <a:t> </a:t>
            </a:r>
            <a:r>
              <a:rPr lang="en-US" altLang="ko-KR" dirty="0" err="1"/>
              <a:t>đang</a:t>
            </a:r>
            <a:r>
              <a:rPr lang="en-US" altLang="ko-KR" dirty="0"/>
              <a:t> </a:t>
            </a:r>
            <a:r>
              <a:rPr lang="en-US" altLang="ko-KR" dirty="0" err="1"/>
              <a:t>hoạt</a:t>
            </a:r>
            <a:r>
              <a:rPr lang="en-US" altLang="ko-KR" dirty="0"/>
              <a:t> </a:t>
            </a:r>
            <a:r>
              <a:rPr lang="en-US" altLang="ko-KR" dirty="0" err="1"/>
              <a:t>động</a:t>
            </a:r>
            <a:r>
              <a:rPr lang="en-US" altLang="ko-KR" dirty="0"/>
              <a:t>, </a:t>
            </a:r>
            <a:r>
              <a:rPr lang="en-US" altLang="ko-KR" dirty="0" err="1"/>
              <a:t>thì</a:t>
            </a:r>
            <a:r>
              <a:rPr lang="en-US" altLang="ko-KR" dirty="0"/>
              <a:t> </a:t>
            </a:r>
            <a:r>
              <a:rPr lang="en-US" altLang="ko-KR" dirty="0" err="1"/>
              <a:t>cụm</a:t>
            </a:r>
            <a:r>
              <a:rPr lang="en-US" altLang="ko-KR" dirty="0"/>
              <a:t> </a:t>
            </a:r>
            <a:r>
              <a:rPr lang="en-US" altLang="ko-KR" dirty="0" err="1"/>
              <a:t>đó</a:t>
            </a:r>
            <a:r>
              <a:rPr lang="en-US" altLang="ko-KR" dirty="0"/>
              <a:t> </a:t>
            </a:r>
            <a:r>
              <a:rPr lang="en-US" altLang="ko-KR" dirty="0" err="1"/>
              <a:t>sẽ</a:t>
            </a:r>
            <a:r>
              <a:rPr lang="en-US" altLang="ko-KR" dirty="0"/>
              <a:t> </a:t>
            </a:r>
            <a:r>
              <a:rPr lang="en-US" altLang="ko-KR" dirty="0" err="1"/>
              <a:t>bị</a:t>
            </a:r>
            <a:r>
              <a:rPr lang="en-US" altLang="ko-KR" dirty="0"/>
              <a:t> chia </a:t>
            </a:r>
            <a:r>
              <a:rPr lang="en-US" altLang="ko-KR" dirty="0" err="1"/>
              <a:t>tách</a:t>
            </a:r>
            <a:r>
              <a:rPr lang="en-US" altLang="ko-KR" dirty="0"/>
              <a:t> </a:t>
            </a:r>
            <a:r>
              <a:rPr lang="en-US" altLang="ko-KR" dirty="0" err="1"/>
              <a:t>não</a:t>
            </a:r>
            <a:endParaRPr lang="en-US" altLang="ko-KR" dirty="0"/>
          </a:p>
          <a:p>
            <a:r>
              <a:rPr lang="vi-VN" altLang="ko-KR" dirty="0"/>
              <a:t>Nếu NameNode đang hoạt động bị lỗi, toàn bộ dịch vụ HDFS sẽ không thể truy cập được</a:t>
            </a:r>
            <a:endParaRPr lang="en-US" altLang="ko-KR" dirty="0"/>
          </a:p>
          <a:p>
            <a:pPr lvl="1"/>
            <a:r>
              <a:rPr lang="vi-VN" altLang="ko-KR" dirty="0"/>
              <a:t>Đây là một điểm thất bại duy nhất</a:t>
            </a:r>
          </a:p>
          <a:p>
            <a:pPr lvl="1"/>
            <a:r>
              <a:rPr lang="vi-VN" altLang="ko-KR" dirty="0"/>
              <a:t>HDFS sẽ không khả dụng cho đến khi NameNode được khởi động lại</a:t>
            </a:r>
            <a:endParaRPr lang="ko-KR" altLang="en-US" dirty="0"/>
          </a:p>
        </p:txBody>
      </p:sp>
      <p:grpSp>
        <p:nvGrpSpPr>
          <p:cNvPr id="16" name="그룹 15">
            <a:extLst>
              <a:ext uri="{FF2B5EF4-FFF2-40B4-BE49-F238E27FC236}">
                <a16:creationId xmlns:a16="http://schemas.microsoft.com/office/drawing/2014/main" id="{CF0A55C2-AB2E-43DE-9A75-5F616C32E8F4}"/>
              </a:ext>
            </a:extLst>
          </p:cNvPr>
          <p:cNvGrpSpPr/>
          <p:nvPr/>
        </p:nvGrpSpPr>
        <p:grpSpPr>
          <a:xfrm>
            <a:off x="1993849" y="5441921"/>
            <a:ext cx="6144156" cy="565180"/>
            <a:chOff x="2207010" y="5241192"/>
            <a:chExt cx="6144156" cy="416182"/>
          </a:xfrm>
        </p:grpSpPr>
        <p:sp>
          <p:nvSpPr>
            <p:cNvPr id="17" name="모서리가 둥근 직사각형 37">
              <a:extLst>
                <a:ext uri="{FF2B5EF4-FFF2-40B4-BE49-F238E27FC236}">
                  <a16:creationId xmlns:a16="http://schemas.microsoft.com/office/drawing/2014/main" id="{A160407A-C535-491D-B61F-97C7292C284A}"/>
                </a:ext>
              </a:extLst>
            </p:cNvPr>
            <p:cNvSpPr/>
            <p:nvPr/>
          </p:nvSpPr>
          <p:spPr>
            <a:xfrm>
              <a:off x="2207010" y="5241193"/>
              <a:ext cx="1319961" cy="416181"/>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dirty="0">
                  <a:solidFill>
                    <a:srgbClr val="0043B2"/>
                  </a:solidFill>
                  <a:latin typeface="SamsungOne 700" panose="020B0803030303020204" pitchFamily="34" charset="0"/>
                  <a:ea typeface="SamsungOne 700" panose="020B0803030303020204" pitchFamily="34" charset="0"/>
                </a:rPr>
                <a:t>DataNode</a:t>
              </a:r>
              <a:endParaRPr lang="ko-Kore-KR" altLang="en-US" sz="1600" dirty="0">
                <a:solidFill>
                  <a:srgbClr val="0043B2"/>
                </a:solidFill>
                <a:latin typeface="SamsungOne 700" panose="020B0803030303020204" pitchFamily="34" charset="0"/>
                <a:ea typeface="SamsungOne-700C" panose="020B0806030303020204" pitchFamily="34" charset="0"/>
              </a:endParaRPr>
            </a:p>
          </p:txBody>
        </p:sp>
        <p:sp>
          <p:nvSpPr>
            <p:cNvPr id="18" name="모서리가 둥근 직사각형 44">
              <a:extLst>
                <a:ext uri="{FF2B5EF4-FFF2-40B4-BE49-F238E27FC236}">
                  <a16:creationId xmlns:a16="http://schemas.microsoft.com/office/drawing/2014/main" id="{E327A35B-55D4-4F3E-A5A1-302F36E8C9C0}"/>
                </a:ext>
              </a:extLst>
            </p:cNvPr>
            <p:cNvSpPr/>
            <p:nvPr/>
          </p:nvSpPr>
          <p:spPr>
            <a:xfrm>
              <a:off x="3815075" y="5241192"/>
              <a:ext cx="1319961" cy="416181"/>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dirty="0">
                  <a:solidFill>
                    <a:srgbClr val="0043B2"/>
                  </a:solidFill>
                  <a:latin typeface="SamsungOne 700" panose="020B0803030303020204" pitchFamily="34" charset="0"/>
                  <a:ea typeface="SamsungOne 700" panose="020B0803030303020204" pitchFamily="34" charset="0"/>
                </a:rPr>
                <a:t>DataNode</a:t>
              </a:r>
              <a:endParaRPr lang="ko-Kore-KR" altLang="en-US" sz="1600" dirty="0">
                <a:solidFill>
                  <a:srgbClr val="0043B2"/>
                </a:solidFill>
                <a:latin typeface="SamsungOne 700" panose="020B0803030303020204" pitchFamily="34" charset="0"/>
                <a:ea typeface="SamsungOne-700C" panose="020B0806030303020204" pitchFamily="34" charset="0"/>
              </a:endParaRPr>
            </a:p>
          </p:txBody>
        </p:sp>
        <p:sp>
          <p:nvSpPr>
            <p:cNvPr id="19" name="모서리가 둥근 직사각형 45">
              <a:extLst>
                <a:ext uri="{FF2B5EF4-FFF2-40B4-BE49-F238E27FC236}">
                  <a16:creationId xmlns:a16="http://schemas.microsoft.com/office/drawing/2014/main" id="{B4E98D06-6446-4412-98F4-25718CEC18E7}"/>
                </a:ext>
              </a:extLst>
            </p:cNvPr>
            <p:cNvSpPr/>
            <p:nvPr/>
          </p:nvSpPr>
          <p:spPr>
            <a:xfrm>
              <a:off x="5423140" y="5241192"/>
              <a:ext cx="1319961" cy="416181"/>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dirty="0">
                  <a:solidFill>
                    <a:srgbClr val="0043B2"/>
                  </a:solidFill>
                  <a:latin typeface="SamsungOne 700" panose="020B0803030303020204" pitchFamily="34" charset="0"/>
                  <a:ea typeface="SamsungOne 700" panose="020B0803030303020204" pitchFamily="34" charset="0"/>
                </a:rPr>
                <a:t>DataNode</a:t>
              </a:r>
              <a:endParaRPr lang="ko-Kore-KR" altLang="en-US" sz="1600" dirty="0">
                <a:solidFill>
                  <a:srgbClr val="0043B2"/>
                </a:solidFill>
                <a:latin typeface="SamsungOne 700" panose="020B0803030303020204" pitchFamily="34" charset="0"/>
                <a:ea typeface="SamsungOne-700C" panose="020B0806030303020204" pitchFamily="34" charset="0"/>
              </a:endParaRPr>
            </a:p>
          </p:txBody>
        </p:sp>
        <p:sp>
          <p:nvSpPr>
            <p:cNvPr id="20" name="모서리가 둥근 직사각형 46">
              <a:extLst>
                <a:ext uri="{FF2B5EF4-FFF2-40B4-BE49-F238E27FC236}">
                  <a16:creationId xmlns:a16="http://schemas.microsoft.com/office/drawing/2014/main" id="{7F170E95-097F-42B9-8EF4-BB7E31F86F03}"/>
                </a:ext>
              </a:extLst>
            </p:cNvPr>
            <p:cNvSpPr/>
            <p:nvPr/>
          </p:nvSpPr>
          <p:spPr>
            <a:xfrm>
              <a:off x="7031205" y="5241192"/>
              <a:ext cx="1319961" cy="416181"/>
            </a:xfrm>
            <a:prstGeom prst="roundRect">
              <a:avLst>
                <a:gd name="adj" fmla="val 20016"/>
              </a:avLst>
            </a:prstGeom>
            <a:solidFill>
              <a:schemeClr val="bg1"/>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dirty="0">
                  <a:solidFill>
                    <a:srgbClr val="0043B2"/>
                  </a:solidFill>
                  <a:latin typeface="SamsungOne 700" panose="020B0803030303020204" pitchFamily="34" charset="0"/>
                  <a:ea typeface="SamsungOne 700" panose="020B0803030303020204" pitchFamily="34" charset="0"/>
                </a:rPr>
                <a:t>DataNode</a:t>
              </a:r>
              <a:endParaRPr lang="ko-Kore-KR" altLang="en-US" sz="1600" dirty="0">
                <a:solidFill>
                  <a:srgbClr val="0043B2"/>
                </a:solidFill>
                <a:latin typeface="SamsungOne 700" panose="020B0803030303020204" pitchFamily="34" charset="0"/>
                <a:ea typeface="SamsungOne-700C" panose="020B0806030303020204" pitchFamily="34" charset="0"/>
              </a:endParaRPr>
            </a:p>
          </p:txBody>
        </p:sp>
      </p:grpSp>
      <p:sp>
        <p:nvSpPr>
          <p:cNvPr id="21" name="모서리가 둥근 직사각형 50">
            <a:extLst>
              <a:ext uri="{FF2B5EF4-FFF2-40B4-BE49-F238E27FC236}">
                <a16:creationId xmlns:a16="http://schemas.microsoft.com/office/drawing/2014/main" id="{A8F95A02-5C32-493D-8CA8-EE930E235076}"/>
              </a:ext>
            </a:extLst>
          </p:cNvPr>
          <p:cNvSpPr/>
          <p:nvPr/>
        </p:nvSpPr>
        <p:spPr>
          <a:xfrm>
            <a:off x="4332944" y="4345214"/>
            <a:ext cx="1465966" cy="548700"/>
          </a:xfrm>
          <a:prstGeom prst="roundRect">
            <a:avLst/>
          </a:prstGeom>
          <a:solidFill>
            <a:srgbClr val="C1D0E5"/>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 700" panose="020B0803030303020204" pitchFamily="34" charset="0"/>
                <a:ea typeface="SamsungOne 700" panose="020B0803030303020204" pitchFamily="34" charset="0"/>
              </a:rPr>
              <a:t>NameNode</a:t>
            </a:r>
          </a:p>
        </p:txBody>
      </p:sp>
      <p:cxnSp>
        <p:nvCxnSpPr>
          <p:cNvPr id="22" name="직선 연결선 21">
            <a:extLst>
              <a:ext uri="{FF2B5EF4-FFF2-40B4-BE49-F238E27FC236}">
                <a16:creationId xmlns:a16="http://schemas.microsoft.com/office/drawing/2014/main" id="{98E37168-9043-4D4D-94AE-C80376FCE8C0}"/>
              </a:ext>
            </a:extLst>
          </p:cNvPr>
          <p:cNvCxnSpPr>
            <a:stCxn id="17" idx="0"/>
            <a:endCxn id="21" idx="2"/>
          </p:cNvCxnSpPr>
          <p:nvPr/>
        </p:nvCxnSpPr>
        <p:spPr>
          <a:xfrm flipV="1">
            <a:off x="2653830" y="4893914"/>
            <a:ext cx="2412097" cy="548008"/>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A5F8062A-E396-4BAA-AC27-76A0928900E6}"/>
              </a:ext>
            </a:extLst>
          </p:cNvPr>
          <p:cNvCxnSpPr>
            <a:stCxn id="18" idx="0"/>
            <a:endCxn id="21" idx="2"/>
          </p:cNvCxnSpPr>
          <p:nvPr/>
        </p:nvCxnSpPr>
        <p:spPr>
          <a:xfrm flipV="1">
            <a:off x="4261895" y="4893914"/>
            <a:ext cx="804032" cy="548007"/>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9B2D25A4-F446-4EC0-979F-5E354434560C}"/>
              </a:ext>
            </a:extLst>
          </p:cNvPr>
          <p:cNvCxnSpPr>
            <a:stCxn id="19" idx="0"/>
            <a:endCxn id="21" idx="2"/>
          </p:cNvCxnSpPr>
          <p:nvPr/>
        </p:nvCxnSpPr>
        <p:spPr>
          <a:xfrm flipH="1" flipV="1">
            <a:off x="5065927" y="4893914"/>
            <a:ext cx="804033" cy="548007"/>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CFB035FD-ECD6-4645-91D1-41ED4E3C2EB4}"/>
              </a:ext>
            </a:extLst>
          </p:cNvPr>
          <p:cNvCxnSpPr>
            <a:stCxn id="20" idx="0"/>
            <a:endCxn id="21" idx="2"/>
          </p:cNvCxnSpPr>
          <p:nvPr/>
        </p:nvCxnSpPr>
        <p:spPr>
          <a:xfrm flipH="1" flipV="1">
            <a:off x="5065927" y="4893914"/>
            <a:ext cx="2412098" cy="548007"/>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sp>
        <p:nvSpPr>
          <p:cNvPr id="26" name="십자형 25">
            <a:extLst>
              <a:ext uri="{FF2B5EF4-FFF2-40B4-BE49-F238E27FC236}">
                <a16:creationId xmlns:a16="http://schemas.microsoft.com/office/drawing/2014/main" id="{2C0F33EB-2F04-4BB8-A368-BC6CD095DB48}"/>
              </a:ext>
            </a:extLst>
          </p:cNvPr>
          <p:cNvSpPr/>
          <p:nvPr/>
        </p:nvSpPr>
        <p:spPr>
          <a:xfrm rot="2700000">
            <a:off x="4677582" y="3816323"/>
            <a:ext cx="776687" cy="776687"/>
          </a:xfrm>
          <a:prstGeom prst="plus">
            <a:avLst>
              <a:gd name="adj" fmla="val 461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3467925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a:ea typeface="SamsungOneKorean 400" panose="020B0503030303020204" pitchFamily="50" charset="-127"/>
              </a:rPr>
              <a:t>HDFS in High Availability Mode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sp>
        <p:nvSpPr>
          <p:cNvPr id="12" name="모서리가 둥근 직사각형 15">
            <a:extLst>
              <a:ext uri="{FF2B5EF4-FFF2-40B4-BE49-F238E27FC236}">
                <a16:creationId xmlns:a16="http://schemas.microsoft.com/office/drawing/2014/main" id="{FFD354FD-C47E-4E54-BE43-4B4318094BE8}"/>
              </a:ext>
            </a:extLst>
          </p:cNvPr>
          <p:cNvSpPr/>
          <p:nvPr/>
        </p:nvSpPr>
        <p:spPr>
          <a:xfrm>
            <a:off x="3842522" y="2692292"/>
            <a:ext cx="2154336" cy="395436"/>
          </a:xfrm>
          <a:prstGeom prst="roundRect">
            <a:avLst>
              <a:gd name="adj" fmla="val 32266"/>
            </a:avLst>
          </a:prstGeom>
          <a:solidFill>
            <a:srgbClr val="1F45B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600" panose="020B0703030303020204"/>
                <a:ea typeface="SamsungOne-600C" panose="020B0706030303020204" pitchFamily="34" charset="0"/>
              </a:rPr>
              <a:t>Dịch</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vụ</a:t>
            </a:r>
            <a:r>
              <a:rPr lang="en-US" altLang="ko-KR" sz="1400" dirty="0">
                <a:solidFill>
                  <a:schemeClr val="bg1"/>
                </a:solidFill>
                <a:latin typeface="SamsungOne-600" panose="020B0703030303020204"/>
                <a:ea typeface="SamsungOne-600C" panose="020B0706030303020204" pitchFamily="34" charset="0"/>
              </a:rPr>
              <a:t> Zookeeper</a:t>
            </a:r>
            <a:endParaRPr lang="ko-KR" altLang="en-US" sz="1100" dirty="0">
              <a:solidFill>
                <a:schemeClr val="bg1"/>
              </a:solidFill>
              <a:latin typeface="SamsungOne-600" panose="020B0703030303020204"/>
              <a:ea typeface="SamsungOne-700" panose="020B0803030303020204" pitchFamily="34" charset="0"/>
            </a:endParaRPr>
          </a:p>
        </p:txBody>
      </p:sp>
      <p:sp>
        <p:nvSpPr>
          <p:cNvPr id="13" name="직사각형 12">
            <a:extLst>
              <a:ext uri="{FF2B5EF4-FFF2-40B4-BE49-F238E27FC236}">
                <a16:creationId xmlns:a16="http://schemas.microsoft.com/office/drawing/2014/main" id="{54CAA3DE-27DE-46FC-9A5E-8652B48284EB}"/>
              </a:ext>
            </a:extLst>
          </p:cNvPr>
          <p:cNvSpPr/>
          <p:nvPr/>
        </p:nvSpPr>
        <p:spPr>
          <a:xfrm>
            <a:off x="991138" y="3819795"/>
            <a:ext cx="1975495" cy="400110"/>
          </a:xfrm>
          <a:prstGeom prst="rect">
            <a:avLst/>
          </a:prstGeom>
          <a:noFill/>
        </p:spPr>
        <p:txBody>
          <a:bodyPr wrap="square">
            <a:spAutoFit/>
          </a:bodyPr>
          <a:lstStyle/>
          <a:p>
            <a:r>
              <a:rPr lang="en-US" altLang="ko-KR" sz="1000" dirty="0">
                <a:solidFill>
                  <a:srgbClr val="0043B2"/>
                </a:solidFill>
                <a:latin typeface="SamsungOne 700" panose="020B0803030303020204" pitchFamily="34" charset="0"/>
                <a:ea typeface="SamsungOne 700" panose="020B0803030303020204" pitchFamily="34" charset="0"/>
              </a:rPr>
              <a:t>Theo </a:t>
            </a:r>
            <a:r>
              <a:rPr lang="en-US" altLang="ko-KR" sz="1000" dirty="0" err="1">
                <a:solidFill>
                  <a:srgbClr val="0043B2"/>
                </a:solidFill>
                <a:latin typeface="SamsungOne 700" panose="020B0803030303020204" pitchFamily="34" charset="0"/>
                <a:ea typeface="SamsungOne 700" panose="020B0803030303020204" pitchFamily="34" charset="0"/>
              </a:rPr>
              <a:t>dõi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tình</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trạng</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và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Sức</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khỏe</a:t>
            </a:r>
            <a:r>
              <a:rPr lang="en-US" altLang="ko-KR" sz="1000" dirty="0">
                <a:solidFill>
                  <a:srgbClr val="0043B2"/>
                </a:solidFill>
                <a:latin typeface="SamsungOne 700" panose="020B0803030303020204" pitchFamily="34" charset="0"/>
                <a:ea typeface="SamsungOne 700" panose="020B0803030303020204" pitchFamily="34" charset="0"/>
              </a:rPr>
              <a:t>. </a:t>
            </a:r>
          </a:p>
          <a:p>
            <a:r>
              <a:rPr lang="en-US" altLang="ko-KR" sz="1000" dirty="0" err="1">
                <a:solidFill>
                  <a:srgbClr val="0043B2"/>
                </a:solidFill>
                <a:latin typeface="SamsungOne 700" panose="020B0803030303020204" pitchFamily="34" charset="0"/>
                <a:ea typeface="SamsungOne 700" panose="020B0803030303020204" pitchFamily="34" charset="0"/>
              </a:rPr>
              <a:t>Quản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lý</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trạng</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thái</a:t>
            </a:r>
            <a:r>
              <a:rPr lang="en-US" altLang="ko-KR" sz="1000" dirty="0">
                <a:solidFill>
                  <a:srgbClr val="0043B2"/>
                </a:solidFill>
                <a:latin typeface="SamsungOne 700" panose="020B0803030303020204" pitchFamily="34" charset="0"/>
                <a:ea typeface="SamsungOne 700" panose="020B0803030303020204" pitchFamily="34" charset="0"/>
              </a:rPr>
              <a:t> HA</a:t>
            </a:r>
            <a:endParaRPr lang="ko-KR" altLang="en-US" sz="1000" dirty="0">
              <a:latin typeface="SamsungOne 700" panose="020B0803030303020204" pitchFamily="34" charset="0"/>
              <a:ea typeface="SamsungOneKorean 400" panose="020B0503030303020204" pitchFamily="50" charset="-127"/>
            </a:endParaRPr>
          </a:p>
        </p:txBody>
      </p:sp>
      <p:sp>
        <p:nvSpPr>
          <p:cNvPr id="14" name="모서리가 둥근 직사각형 31">
            <a:extLst>
              <a:ext uri="{FF2B5EF4-FFF2-40B4-BE49-F238E27FC236}">
                <a16:creationId xmlns:a16="http://schemas.microsoft.com/office/drawing/2014/main" id="{78BE2660-C213-4F52-88BB-08E3FC44168D}"/>
              </a:ext>
            </a:extLst>
          </p:cNvPr>
          <p:cNvSpPr/>
          <p:nvPr/>
        </p:nvSpPr>
        <p:spPr>
          <a:xfrm>
            <a:off x="2079785" y="3131225"/>
            <a:ext cx="1621367" cy="619506"/>
          </a:xfrm>
          <a:prstGeom prst="roundRect">
            <a:avLst>
              <a:gd name="adj" fmla="val 1906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600" panose="020B0703030303020204"/>
                <a:ea typeface="SamsungOne-600C" panose="020B0706030303020204" pitchFamily="34" charset="0"/>
              </a:rPr>
              <a:t>Bộ</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điều</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khiển</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chuyển</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đổi</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dự</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phòng</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đang</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hoạt</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động</a:t>
            </a:r>
            <a:endParaRPr lang="ko-KR" altLang="en-US" sz="1100" dirty="0">
              <a:solidFill>
                <a:srgbClr val="0043B2"/>
              </a:solidFill>
              <a:latin typeface="SamsungOne-600" panose="020B0703030303020204"/>
              <a:ea typeface="SamsungOne-700C" panose="020B0806030303020204" pitchFamily="34" charset="0"/>
            </a:endParaRPr>
          </a:p>
        </p:txBody>
      </p:sp>
      <p:sp>
        <p:nvSpPr>
          <p:cNvPr id="15" name="모서리가 둥근 직사각형 33">
            <a:extLst>
              <a:ext uri="{FF2B5EF4-FFF2-40B4-BE49-F238E27FC236}">
                <a16:creationId xmlns:a16="http://schemas.microsoft.com/office/drawing/2014/main" id="{246AA27E-8FE1-406A-890D-80AFDFA1B63E}"/>
              </a:ext>
            </a:extLst>
          </p:cNvPr>
          <p:cNvSpPr/>
          <p:nvPr/>
        </p:nvSpPr>
        <p:spPr>
          <a:xfrm>
            <a:off x="6114672" y="3131225"/>
            <a:ext cx="1644924" cy="619506"/>
          </a:xfrm>
          <a:prstGeom prst="roundRect">
            <a:avLst>
              <a:gd name="adj" fmla="val 19066"/>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0043B2"/>
                </a:solidFill>
                <a:latin typeface="SamsungOne-600" panose="020B0703030303020204"/>
                <a:ea typeface="SamsungOne-600C" panose="020B0706030303020204" pitchFamily="34" charset="0"/>
              </a:rPr>
              <a:t>Bộ</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điều</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khiển</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chuyển</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đổi</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dự</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phòng</a:t>
            </a:r>
            <a:r>
              <a:rPr lang="en-US" altLang="ko-KR" sz="1100" dirty="0">
                <a:solidFill>
                  <a:srgbClr val="0043B2"/>
                </a:solidFill>
                <a:latin typeface="SamsungOne-600" panose="020B0703030303020204"/>
                <a:ea typeface="SamsungOne-600C" panose="020B0706030303020204" pitchFamily="34" charset="0"/>
              </a:rPr>
              <a:t> ở </a:t>
            </a:r>
            <a:r>
              <a:rPr lang="en-US" altLang="ko-KR" sz="1100" dirty="0" err="1">
                <a:solidFill>
                  <a:srgbClr val="0043B2"/>
                </a:solidFill>
                <a:latin typeface="SamsungOne-600" panose="020B0703030303020204"/>
                <a:ea typeface="SamsungOne-600C" panose="020B0706030303020204" pitchFamily="34" charset="0"/>
              </a:rPr>
              <a:t>chế</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độ</a:t>
            </a:r>
            <a:r>
              <a:rPr lang="en-US" altLang="ko-KR" sz="1100" dirty="0">
                <a:solidFill>
                  <a:srgbClr val="0043B2"/>
                </a:solidFill>
                <a:latin typeface="SamsungOne-600" panose="020B0703030303020204"/>
                <a:ea typeface="SamsungOne-600C" panose="020B0706030303020204" pitchFamily="34" charset="0"/>
              </a:rPr>
              <a:t> </a:t>
            </a:r>
            <a:r>
              <a:rPr lang="en-US" altLang="ko-KR" sz="1100" dirty="0" err="1">
                <a:solidFill>
                  <a:srgbClr val="0043B2"/>
                </a:solidFill>
                <a:latin typeface="SamsungOne-600" panose="020B0703030303020204"/>
                <a:ea typeface="SamsungOne-600C" panose="020B0706030303020204" pitchFamily="34" charset="0"/>
              </a:rPr>
              <a:t>chờ</a:t>
            </a:r>
            <a:endParaRPr lang="ko-KR" altLang="en-US" sz="1100" dirty="0">
              <a:solidFill>
                <a:srgbClr val="0043B2"/>
              </a:solidFill>
              <a:latin typeface="SamsungOne-600" panose="020B0703030303020204"/>
              <a:ea typeface="SamsungOne-700C" panose="020B0806030303020204" pitchFamily="34" charset="0"/>
            </a:endParaRPr>
          </a:p>
        </p:txBody>
      </p:sp>
      <p:sp>
        <p:nvSpPr>
          <p:cNvPr id="16" name="모서리가 둥근 직사각형 34">
            <a:extLst>
              <a:ext uri="{FF2B5EF4-FFF2-40B4-BE49-F238E27FC236}">
                <a16:creationId xmlns:a16="http://schemas.microsoft.com/office/drawing/2014/main" id="{3CB6CC82-6B7D-41B4-BAA6-35B01BE364F8}"/>
              </a:ext>
            </a:extLst>
          </p:cNvPr>
          <p:cNvSpPr/>
          <p:nvPr/>
        </p:nvSpPr>
        <p:spPr>
          <a:xfrm>
            <a:off x="4101185" y="3844219"/>
            <a:ext cx="1625245" cy="597513"/>
          </a:xfrm>
          <a:prstGeom prst="roundRect">
            <a:avLst>
              <a:gd name="adj" fmla="val 19066"/>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SamsungOne-600" panose="020B0703030303020204"/>
                <a:ea typeface="SamsungOne-600C" panose="020B0706030303020204" pitchFamily="34" charset="0"/>
              </a:rPr>
              <a:t>Journal Nodes</a:t>
            </a:r>
          </a:p>
          <a:p>
            <a:pPr algn="ctr"/>
            <a:r>
              <a:rPr lang="en-US" altLang="ko-KR" sz="1200" dirty="0">
                <a:solidFill>
                  <a:schemeClr val="bg1"/>
                </a:solidFill>
                <a:latin typeface="SamsungOne-600" panose="020B0703030303020204"/>
                <a:ea typeface="SamsungOne-600C" panose="020B0706030303020204" pitchFamily="34" charset="0"/>
              </a:rPr>
              <a:t>(</a:t>
            </a:r>
            <a:r>
              <a:rPr lang="en-US" altLang="ko-KR" sz="1200" dirty="0" err="1">
                <a:solidFill>
                  <a:schemeClr val="bg1"/>
                </a:solidFill>
                <a:latin typeface="SamsungOne-600" panose="020B0703030303020204"/>
                <a:ea typeface="SamsungOne-600C" panose="020B0706030303020204" pitchFamily="34" charset="0"/>
              </a:rPr>
              <a:t>Chỉnh</a:t>
            </a:r>
            <a:r>
              <a:rPr lang="en-US" altLang="ko-KR" sz="1200" dirty="0">
                <a:solidFill>
                  <a:schemeClr val="bg1"/>
                </a:solidFill>
                <a:latin typeface="SamsungOne-600" panose="020B0703030303020204"/>
                <a:ea typeface="SamsungOne-600C" panose="020B0706030303020204" pitchFamily="34" charset="0"/>
              </a:rPr>
              <a:t> </a:t>
            </a:r>
            <a:r>
              <a:rPr lang="en-US" altLang="ko-KR" sz="1200" dirty="0" err="1">
                <a:solidFill>
                  <a:schemeClr val="bg1"/>
                </a:solidFill>
                <a:latin typeface="SamsungOne-600" panose="020B0703030303020204"/>
                <a:ea typeface="SamsungOne-600C" panose="020B0706030303020204" pitchFamily="34" charset="0"/>
              </a:rPr>
              <a:t>sửa</a:t>
            </a:r>
            <a:r>
              <a:rPr lang="en-US" altLang="ko-KR" sz="1200" dirty="0">
                <a:solidFill>
                  <a:schemeClr val="bg1"/>
                </a:solidFill>
                <a:latin typeface="SamsungOne-600" panose="020B0703030303020204"/>
                <a:ea typeface="SamsungOne-600C" panose="020B0706030303020204" pitchFamily="34" charset="0"/>
              </a:rPr>
              <a:t> </a:t>
            </a:r>
            <a:r>
              <a:rPr lang="en-US" altLang="ko-KR" sz="1200" dirty="0" err="1">
                <a:solidFill>
                  <a:schemeClr val="bg1"/>
                </a:solidFill>
                <a:latin typeface="SamsungOne-600" panose="020B0703030303020204"/>
                <a:ea typeface="SamsungOne-600C" panose="020B0706030303020204" pitchFamily="34" charset="0"/>
              </a:rPr>
              <a:t>được</a:t>
            </a:r>
            <a:r>
              <a:rPr lang="en-US" altLang="ko-KR" sz="1200" dirty="0">
                <a:solidFill>
                  <a:schemeClr val="bg1"/>
                </a:solidFill>
                <a:latin typeface="SamsungOne-600" panose="020B0703030303020204"/>
                <a:ea typeface="SamsungOne-600C" panose="020B0706030303020204" pitchFamily="34" charset="0"/>
              </a:rPr>
              <a:t> chia </a:t>
            </a:r>
            <a:r>
              <a:rPr lang="en-US" altLang="ko-KR" sz="1200" dirty="0" err="1">
                <a:solidFill>
                  <a:schemeClr val="bg1"/>
                </a:solidFill>
                <a:latin typeface="SamsungOne-600" panose="020B0703030303020204"/>
                <a:ea typeface="SamsungOne-600C" panose="020B0706030303020204" pitchFamily="34" charset="0"/>
              </a:rPr>
              <a:t>sẻ</a:t>
            </a:r>
            <a:r>
              <a:rPr lang="en-US" altLang="ko-KR" sz="1200" dirty="0">
                <a:solidFill>
                  <a:schemeClr val="bg1"/>
                </a:solidFill>
                <a:latin typeface="SamsungOne-600" panose="020B0703030303020204"/>
                <a:ea typeface="SamsungOne-600C" panose="020B0706030303020204" pitchFamily="34" charset="0"/>
              </a:rPr>
              <a:t>)</a:t>
            </a:r>
            <a:endParaRPr lang="ko-KR" altLang="en-US" sz="1200" dirty="0">
              <a:solidFill>
                <a:schemeClr val="bg1"/>
              </a:solidFill>
              <a:latin typeface="SamsungOne-600" panose="020B0703030303020204"/>
              <a:ea typeface="SamsungOne-700C" panose="020B0806030303020204" pitchFamily="34" charset="0"/>
            </a:endParaRPr>
          </a:p>
        </p:txBody>
      </p:sp>
      <p:sp>
        <p:nvSpPr>
          <p:cNvPr id="17" name="모서리가 둥근 직사각형 35">
            <a:extLst>
              <a:ext uri="{FF2B5EF4-FFF2-40B4-BE49-F238E27FC236}">
                <a16:creationId xmlns:a16="http://schemas.microsoft.com/office/drawing/2014/main" id="{6748F94E-61FF-44C2-BD72-5BB753CF3E9D}"/>
              </a:ext>
            </a:extLst>
          </p:cNvPr>
          <p:cNvSpPr/>
          <p:nvPr/>
        </p:nvSpPr>
        <p:spPr>
          <a:xfrm>
            <a:off x="2726954" y="4865784"/>
            <a:ext cx="1290042" cy="408628"/>
          </a:xfrm>
          <a:prstGeom prst="roundRect">
            <a:avLst/>
          </a:prstGeom>
          <a:solidFill>
            <a:srgbClr val="C1D0E5"/>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NameNode</a:t>
            </a:r>
          </a:p>
        </p:txBody>
      </p:sp>
      <p:sp>
        <p:nvSpPr>
          <p:cNvPr id="18" name="모서리가 둥근 직사각형 36">
            <a:extLst>
              <a:ext uri="{FF2B5EF4-FFF2-40B4-BE49-F238E27FC236}">
                <a16:creationId xmlns:a16="http://schemas.microsoft.com/office/drawing/2014/main" id="{1EBD356A-FA10-4C50-863D-9344587A83C6}"/>
              </a:ext>
            </a:extLst>
          </p:cNvPr>
          <p:cNvSpPr/>
          <p:nvPr/>
        </p:nvSpPr>
        <p:spPr>
          <a:xfrm>
            <a:off x="5822385" y="4865784"/>
            <a:ext cx="1290042" cy="408628"/>
          </a:xfrm>
          <a:prstGeom prst="roundRect">
            <a:avLst/>
          </a:prstGeom>
          <a:solidFill>
            <a:srgbClr val="C1D0E5"/>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 400" panose="020B0503030303020204" pitchFamily="34" charset="0"/>
                <a:ea typeface="SamsungOne 400" panose="020B0503030303020204" pitchFamily="34" charset="0"/>
              </a:rPr>
              <a:t>StandbyNode</a:t>
            </a:r>
          </a:p>
        </p:txBody>
      </p:sp>
      <p:sp>
        <p:nvSpPr>
          <p:cNvPr id="19" name="모서리가 둥근 직사각형 30">
            <a:extLst>
              <a:ext uri="{FF2B5EF4-FFF2-40B4-BE49-F238E27FC236}">
                <a16:creationId xmlns:a16="http://schemas.microsoft.com/office/drawing/2014/main" id="{2783B0DB-DB67-4A1C-943A-473FF3905A1D}"/>
              </a:ext>
            </a:extLst>
          </p:cNvPr>
          <p:cNvSpPr/>
          <p:nvPr/>
        </p:nvSpPr>
        <p:spPr>
          <a:xfrm>
            <a:off x="2726954" y="5673431"/>
            <a:ext cx="1290042" cy="3980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altLang="ko-KR" sz="1400" dirty="0">
                <a:solidFill>
                  <a:srgbClr val="0043B2"/>
                </a:solidFill>
                <a:latin typeface="SamsungOne 400" panose="020B0503030303020204" pitchFamily="34" charset="0"/>
                <a:ea typeface="SamsungOne 400" panose="020B0503030303020204" pitchFamily="34" charset="0"/>
              </a:rPr>
              <a:t>DataNode</a:t>
            </a:r>
          </a:p>
        </p:txBody>
      </p:sp>
      <p:sp>
        <p:nvSpPr>
          <p:cNvPr id="20" name="모서리가 둥근 직사각형 37">
            <a:extLst>
              <a:ext uri="{FF2B5EF4-FFF2-40B4-BE49-F238E27FC236}">
                <a16:creationId xmlns:a16="http://schemas.microsoft.com/office/drawing/2014/main" id="{FB97F680-6123-4D8F-AC59-5556B7861CE2}"/>
              </a:ext>
            </a:extLst>
          </p:cNvPr>
          <p:cNvSpPr/>
          <p:nvPr/>
        </p:nvSpPr>
        <p:spPr>
          <a:xfrm>
            <a:off x="4274669" y="5673431"/>
            <a:ext cx="1290042" cy="3980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altLang="ko-KR" sz="1400" dirty="0">
                <a:solidFill>
                  <a:srgbClr val="0043B2"/>
                </a:solidFill>
                <a:latin typeface="SamsungOne 400" panose="020B0503030303020204" pitchFamily="34" charset="0"/>
                <a:ea typeface="SamsungOne 400" panose="020B0503030303020204" pitchFamily="34" charset="0"/>
              </a:rPr>
              <a:t>DataNode</a:t>
            </a:r>
          </a:p>
        </p:txBody>
      </p:sp>
      <p:sp>
        <p:nvSpPr>
          <p:cNvPr id="21" name="모서리가 둥근 직사각형 38">
            <a:extLst>
              <a:ext uri="{FF2B5EF4-FFF2-40B4-BE49-F238E27FC236}">
                <a16:creationId xmlns:a16="http://schemas.microsoft.com/office/drawing/2014/main" id="{8CFD034C-5950-4534-992A-FC15D1E37C69}"/>
              </a:ext>
            </a:extLst>
          </p:cNvPr>
          <p:cNvSpPr/>
          <p:nvPr/>
        </p:nvSpPr>
        <p:spPr>
          <a:xfrm>
            <a:off x="5822385" y="5673430"/>
            <a:ext cx="1290042" cy="398099"/>
          </a:xfrm>
          <a:prstGeom prst="roundRect">
            <a:avLst>
              <a:gd name="adj" fmla="val 19066"/>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altLang="ko-KR" sz="1400" dirty="0">
                <a:solidFill>
                  <a:srgbClr val="0043B2"/>
                </a:solidFill>
                <a:latin typeface="SamsungOne 400" panose="020B0503030303020204" pitchFamily="34" charset="0"/>
                <a:ea typeface="SamsungOne 400" panose="020B0503030303020204" pitchFamily="34" charset="0"/>
              </a:rPr>
              <a:t>DataNode</a:t>
            </a:r>
          </a:p>
        </p:txBody>
      </p:sp>
      <p:grpSp>
        <p:nvGrpSpPr>
          <p:cNvPr id="22" name="그룹 21">
            <a:extLst>
              <a:ext uri="{FF2B5EF4-FFF2-40B4-BE49-F238E27FC236}">
                <a16:creationId xmlns:a16="http://schemas.microsoft.com/office/drawing/2014/main" id="{F2B71021-38B7-4976-91BB-B24ED135D13D}"/>
              </a:ext>
            </a:extLst>
          </p:cNvPr>
          <p:cNvGrpSpPr/>
          <p:nvPr/>
        </p:nvGrpSpPr>
        <p:grpSpPr>
          <a:xfrm>
            <a:off x="2890469" y="2890010"/>
            <a:ext cx="4046666" cy="2783421"/>
            <a:chOff x="2890469" y="2890010"/>
            <a:chExt cx="4046666" cy="2783421"/>
          </a:xfrm>
        </p:grpSpPr>
        <p:grpSp>
          <p:nvGrpSpPr>
            <p:cNvPr id="27" name="그룹 26">
              <a:extLst>
                <a:ext uri="{FF2B5EF4-FFF2-40B4-BE49-F238E27FC236}">
                  <a16:creationId xmlns:a16="http://schemas.microsoft.com/office/drawing/2014/main" id="{2B7835B5-53A1-46F7-AF07-8025519774B8}"/>
                </a:ext>
              </a:extLst>
            </p:cNvPr>
            <p:cNvGrpSpPr/>
            <p:nvPr/>
          </p:nvGrpSpPr>
          <p:grpSpPr>
            <a:xfrm>
              <a:off x="3371975" y="5274412"/>
              <a:ext cx="3095431" cy="399019"/>
              <a:chOff x="3371975" y="5274412"/>
              <a:chExt cx="3095431" cy="399019"/>
            </a:xfrm>
          </p:grpSpPr>
          <p:cxnSp>
            <p:nvCxnSpPr>
              <p:cNvPr id="35" name="직선 화살표 연결선 34">
                <a:extLst>
                  <a:ext uri="{FF2B5EF4-FFF2-40B4-BE49-F238E27FC236}">
                    <a16:creationId xmlns:a16="http://schemas.microsoft.com/office/drawing/2014/main" id="{7D131A46-9389-4D38-8202-055FBA000EC6}"/>
                  </a:ext>
                </a:extLst>
              </p:cNvPr>
              <p:cNvCxnSpPr>
                <a:stCxn id="19" idx="0"/>
                <a:endCxn id="17" idx="2"/>
              </p:cNvCxnSpPr>
              <p:nvPr/>
            </p:nvCxnSpPr>
            <p:spPr>
              <a:xfrm flipV="1">
                <a:off x="3371975" y="5274412"/>
                <a:ext cx="0" cy="399019"/>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BD2C7624-2207-455F-B143-972598726E56}"/>
                  </a:ext>
                </a:extLst>
              </p:cNvPr>
              <p:cNvCxnSpPr>
                <a:stCxn id="21" idx="0"/>
                <a:endCxn id="18" idx="2"/>
              </p:cNvCxnSpPr>
              <p:nvPr/>
            </p:nvCxnSpPr>
            <p:spPr>
              <a:xfrm flipV="1">
                <a:off x="6467406" y="5274412"/>
                <a:ext cx="0" cy="399018"/>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2301CD-261E-46FE-8F4A-A39B87834320}"/>
                  </a:ext>
                </a:extLst>
              </p:cNvPr>
              <p:cNvCxnSpPr>
                <a:stCxn id="20" idx="0"/>
                <a:endCxn id="18" idx="2"/>
              </p:cNvCxnSpPr>
              <p:nvPr/>
            </p:nvCxnSpPr>
            <p:spPr>
              <a:xfrm flipV="1">
                <a:off x="4919690" y="5274412"/>
                <a:ext cx="1547716" cy="399019"/>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26C2DF36-EC51-4CAD-803F-259062A0FC0F}"/>
                  </a:ext>
                </a:extLst>
              </p:cNvPr>
              <p:cNvCxnSpPr>
                <a:stCxn id="20" idx="0"/>
                <a:endCxn id="17" idx="2"/>
              </p:cNvCxnSpPr>
              <p:nvPr/>
            </p:nvCxnSpPr>
            <p:spPr>
              <a:xfrm flipH="1" flipV="1">
                <a:off x="3371975" y="5274412"/>
                <a:ext cx="1547715" cy="399019"/>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B8882423-C0DD-4BC7-A5CF-BC91DCB95E0E}"/>
                  </a:ext>
                </a:extLst>
              </p:cNvPr>
              <p:cNvCxnSpPr>
                <a:stCxn id="19" idx="0"/>
                <a:endCxn id="18" idx="2"/>
              </p:cNvCxnSpPr>
              <p:nvPr/>
            </p:nvCxnSpPr>
            <p:spPr>
              <a:xfrm flipV="1">
                <a:off x="3371975" y="5274412"/>
                <a:ext cx="3095431" cy="399019"/>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933104D2-5AFD-49E0-8AF5-D120E1BEB503}"/>
                  </a:ext>
                </a:extLst>
              </p:cNvPr>
              <p:cNvCxnSpPr>
                <a:stCxn id="21" idx="0"/>
                <a:endCxn id="17" idx="2"/>
              </p:cNvCxnSpPr>
              <p:nvPr/>
            </p:nvCxnSpPr>
            <p:spPr>
              <a:xfrm flipH="1" flipV="1">
                <a:off x="3371975" y="5274412"/>
                <a:ext cx="3095431" cy="399018"/>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D60EAD11-2D53-4FDC-89C1-4AFB094AB523}"/>
                </a:ext>
              </a:extLst>
            </p:cNvPr>
            <p:cNvGrpSpPr/>
            <p:nvPr/>
          </p:nvGrpSpPr>
          <p:grpSpPr>
            <a:xfrm>
              <a:off x="2890469" y="2890010"/>
              <a:ext cx="4046666" cy="1975774"/>
              <a:chOff x="2890469" y="2890010"/>
              <a:chExt cx="4046666" cy="1975774"/>
            </a:xfrm>
          </p:grpSpPr>
          <p:cxnSp>
            <p:nvCxnSpPr>
              <p:cNvPr id="29" name="꺾인 연결선 50">
                <a:extLst>
                  <a:ext uri="{FF2B5EF4-FFF2-40B4-BE49-F238E27FC236}">
                    <a16:creationId xmlns:a16="http://schemas.microsoft.com/office/drawing/2014/main" id="{3BD71465-DCA6-4CCF-B942-EE17791692A3}"/>
                  </a:ext>
                </a:extLst>
              </p:cNvPr>
              <p:cNvCxnSpPr>
                <a:stCxn id="15" idx="0"/>
                <a:endCxn id="12" idx="3"/>
              </p:cNvCxnSpPr>
              <p:nvPr/>
            </p:nvCxnSpPr>
            <p:spPr>
              <a:xfrm rot="16200000" flipV="1">
                <a:off x="6346389" y="2540480"/>
                <a:ext cx="241215" cy="940276"/>
              </a:xfrm>
              <a:prstGeom prst="bentConnector2">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꺾인 연결선 54">
                <a:extLst>
                  <a:ext uri="{FF2B5EF4-FFF2-40B4-BE49-F238E27FC236}">
                    <a16:creationId xmlns:a16="http://schemas.microsoft.com/office/drawing/2014/main" id="{0FDD0E80-4006-4B35-8F53-41A7B18138F3}"/>
                  </a:ext>
                </a:extLst>
              </p:cNvPr>
              <p:cNvCxnSpPr>
                <a:stCxn id="14" idx="2"/>
                <a:endCxn id="16" idx="1"/>
              </p:cNvCxnSpPr>
              <p:nvPr/>
            </p:nvCxnSpPr>
            <p:spPr>
              <a:xfrm rot="16200000" flipH="1">
                <a:off x="3299705" y="3341495"/>
                <a:ext cx="392245" cy="1210716"/>
              </a:xfrm>
              <a:prstGeom prst="bentConnector2">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꺾인 연결선 56">
                <a:extLst>
                  <a:ext uri="{FF2B5EF4-FFF2-40B4-BE49-F238E27FC236}">
                    <a16:creationId xmlns:a16="http://schemas.microsoft.com/office/drawing/2014/main" id="{BA8870A1-1914-4048-B3AD-713C7AA3F0E9}"/>
                  </a:ext>
                </a:extLst>
              </p:cNvPr>
              <p:cNvCxnSpPr>
                <a:stCxn id="15" idx="2"/>
                <a:endCxn id="16" idx="3"/>
              </p:cNvCxnSpPr>
              <p:nvPr/>
            </p:nvCxnSpPr>
            <p:spPr>
              <a:xfrm rot="5400000">
                <a:off x="6135660" y="3341501"/>
                <a:ext cx="392245" cy="1210704"/>
              </a:xfrm>
              <a:prstGeom prst="bentConnector2">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8E9497-7C68-41D4-9DE5-D24D35392428}"/>
                  </a:ext>
                </a:extLst>
              </p:cNvPr>
              <p:cNvCxnSpPr>
                <a:stCxn id="17" idx="0"/>
                <a:endCxn id="16" idx="1"/>
              </p:cNvCxnSpPr>
              <p:nvPr/>
            </p:nvCxnSpPr>
            <p:spPr>
              <a:xfrm flipV="1">
                <a:off x="3371975" y="4142976"/>
                <a:ext cx="729210" cy="722808"/>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1D41025-BFC7-4C3D-9E6F-EE4094645D04}"/>
                  </a:ext>
                </a:extLst>
              </p:cNvPr>
              <p:cNvCxnSpPr>
                <a:cxnSpLocks/>
                <a:stCxn id="16" idx="3"/>
                <a:endCxn id="18" idx="0"/>
              </p:cNvCxnSpPr>
              <p:nvPr/>
            </p:nvCxnSpPr>
            <p:spPr>
              <a:xfrm>
                <a:off x="5726430" y="4142976"/>
                <a:ext cx="740976" cy="722808"/>
              </a:xfrm>
              <a:prstGeom prst="straightConnector1">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꺾인 연결선 77">
                <a:extLst>
                  <a:ext uri="{FF2B5EF4-FFF2-40B4-BE49-F238E27FC236}">
                    <a16:creationId xmlns:a16="http://schemas.microsoft.com/office/drawing/2014/main" id="{FA4AD48E-77A2-4D61-8B0A-CF31456645EC}"/>
                  </a:ext>
                </a:extLst>
              </p:cNvPr>
              <p:cNvCxnSpPr>
                <a:stCxn id="14" idx="0"/>
                <a:endCxn id="12" idx="1"/>
              </p:cNvCxnSpPr>
              <p:nvPr/>
            </p:nvCxnSpPr>
            <p:spPr>
              <a:xfrm rot="5400000" flipH="1" flipV="1">
                <a:off x="3245888" y="2534592"/>
                <a:ext cx="241215" cy="952053"/>
              </a:xfrm>
              <a:prstGeom prst="bentConnector2">
                <a:avLst/>
              </a:prstGeom>
              <a:ln w="12700">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직사각형 22">
            <a:extLst>
              <a:ext uri="{FF2B5EF4-FFF2-40B4-BE49-F238E27FC236}">
                <a16:creationId xmlns:a16="http://schemas.microsoft.com/office/drawing/2014/main" id="{F0CD85BD-6AE2-4D5C-AEB2-9A0EC50EB8B6}"/>
              </a:ext>
            </a:extLst>
          </p:cNvPr>
          <p:cNvSpPr/>
          <p:nvPr/>
        </p:nvSpPr>
        <p:spPr>
          <a:xfrm>
            <a:off x="4428425" y="4915119"/>
            <a:ext cx="1011422" cy="553998"/>
          </a:xfrm>
          <a:prstGeom prst="rect">
            <a:avLst/>
          </a:prstGeom>
          <a:noFill/>
        </p:spPr>
        <p:txBody>
          <a:bodyPr wrap="square">
            <a:spAutoFit/>
          </a:bodyPr>
          <a:lstStyle/>
          <a:p>
            <a:pPr algn="ctr"/>
            <a:r>
              <a:rPr lang="en-US" altLang="ko-KR" sz="1000">
                <a:solidFill>
                  <a:srgbClr val="0043B2"/>
                </a:solidFill>
                <a:latin typeface="SamsungOne 700" panose="020B0803030303020204" pitchFamily="34" charset="0"/>
                <a:ea typeface="SamsungOne 700" panose="020B0803030303020204" pitchFamily="34" charset="0"/>
              </a:rPr>
              <a:t>Nhịp</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tim</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bao</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gồm</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báo</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cáo</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khối</a:t>
            </a:r>
            <a:endParaRPr lang="ko-KR" altLang="en-US" sz="1000" dirty="0">
              <a:latin typeface="SamsungOne 700" panose="020B0803030303020204" pitchFamily="34" charset="0"/>
              <a:ea typeface="SamsungOneKorean 400" panose="020B0503030303020204" pitchFamily="50" charset="-127"/>
            </a:endParaRPr>
          </a:p>
        </p:txBody>
      </p:sp>
      <p:sp>
        <p:nvSpPr>
          <p:cNvPr id="24" name="직사각형 23">
            <a:extLst>
              <a:ext uri="{FF2B5EF4-FFF2-40B4-BE49-F238E27FC236}">
                <a16:creationId xmlns:a16="http://schemas.microsoft.com/office/drawing/2014/main" id="{990EBAE7-A3CC-40F0-9D05-940C5E67FAA9}"/>
              </a:ext>
            </a:extLst>
          </p:cNvPr>
          <p:cNvSpPr/>
          <p:nvPr/>
        </p:nvSpPr>
        <p:spPr>
          <a:xfrm>
            <a:off x="3701152" y="4594530"/>
            <a:ext cx="417102" cy="246221"/>
          </a:xfrm>
          <a:prstGeom prst="rect">
            <a:avLst/>
          </a:prstGeom>
          <a:noFill/>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Viết</a:t>
            </a:r>
            <a:endParaRPr lang="ko-KR" altLang="en-US" sz="1000" dirty="0">
              <a:latin typeface="SamsungOne 700" panose="020B0803030303020204" pitchFamily="34" charset="0"/>
              <a:ea typeface="SamsungOneKorean 400" panose="020B0503030303020204" pitchFamily="50" charset="-127"/>
            </a:endParaRPr>
          </a:p>
        </p:txBody>
      </p:sp>
      <p:sp>
        <p:nvSpPr>
          <p:cNvPr id="25" name="직사각형 24">
            <a:extLst>
              <a:ext uri="{FF2B5EF4-FFF2-40B4-BE49-F238E27FC236}">
                <a16:creationId xmlns:a16="http://schemas.microsoft.com/office/drawing/2014/main" id="{E17C3286-ECFC-425E-95D2-9DE085FCF19F}"/>
              </a:ext>
            </a:extLst>
          </p:cNvPr>
          <p:cNvSpPr/>
          <p:nvPr/>
        </p:nvSpPr>
        <p:spPr>
          <a:xfrm>
            <a:off x="5641465" y="4594530"/>
            <a:ext cx="402674" cy="246221"/>
          </a:xfrm>
          <a:prstGeom prst="rect">
            <a:avLst/>
          </a:prstGeom>
          <a:noFill/>
        </p:spPr>
        <p:txBody>
          <a:bodyPr wrap="none">
            <a:spAutoFit/>
          </a:bodyPr>
          <a:lstStyle/>
          <a:p>
            <a:r>
              <a:rPr lang="en-US" altLang="ko-KR" sz="1000" dirty="0" err="1">
                <a:solidFill>
                  <a:srgbClr val="0043B2"/>
                </a:solidFill>
                <a:latin typeface="SamsungOne 700" panose="020B0803030303020204" pitchFamily="34" charset="0"/>
                <a:ea typeface="SamsungOne 700" panose="020B0803030303020204" pitchFamily="34" charset="0"/>
              </a:rPr>
              <a:t>Đọc</a:t>
            </a:r>
            <a:endParaRPr lang="ko-KR" altLang="en-US" sz="1000" dirty="0">
              <a:latin typeface="SamsungOne 700" panose="020B0803030303020204" pitchFamily="34" charset="0"/>
              <a:ea typeface="SamsungOneKorean 400" panose="020B0503030303020204" pitchFamily="50" charset="-127"/>
            </a:endParaRPr>
          </a:p>
        </p:txBody>
      </p:sp>
      <p:sp>
        <p:nvSpPr>
          <p:cNvPr id="26" name="직사각형 25">
            <a:extLst>
              <a:ext uri="{FF2B5EF4-FFF2-40B4-BE49-F238E27FC236}">
                <a16:creationId xmlns:a16="http://schemas.microsoft.com/office/drawing/2014/main" id="{B2C38461-55B2-4E4D-9EA6-3843B027EC4A}"/>
              </a:ext>
            </a:extLst>
          </p:cNvPr>
          <p:cNvSpPr/>
          <p:nvPr/>
        </p:nvSpPr>
        <p:spPr>
          <a:xfrm>
            <a:off x="6979766" y="3798449"/>
            <a:ext cx="2031325" cy="400110"/>
          </a:xfrm>
          <a:prstGeom prst="rect">
            <a:avLst/>
          </a:prstGeom>
          <a:noFill/>
        </p:spPr>
        <p:txBody>
          <a:bodyPr wrap="none">
            <a:spAutoFit/>
          </a:bodyPr>
          <a:lstStyle/>
          <a:p>
            <a:r>
              <a:rPr lang="en-US" altLang="ko-KR" sz="1000" dirty="0">
                <a:solidFill>
                  <a:srgbClr val="0043B2"/>
                </a:solidFill>
                <a:latin typeface="SamsungOne 700" panose="020B0803030303020204" pitchFamily="34" charset="0"/>
                <a:ea typeface="SamsungOne 700" panose="020B0803030303020204" pitchFamily="34" charset="0"/>
              </a:rPr>
              <a:t>Theo </a:t>
            </a:r>
            <a:r>
              <a:rPr lang="en-US" altLang="ko-KR" sz="1000" dirty="0" err="1">
                <a:solidFill>
                  <a:srgbClr val="0043B2"/>
                </a:solidFill>
                <a:latin typeface="SamsungOne 700" panose="020B0803030303020204" pitchFamily="34" charset="0"/>
                <a:ea typeface="SamsungOne 700" panose="020B0803030303020204" pitchFamily="34" charset="0"/>
              </a:rPr>
              <a:t>dõi</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tình</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trạng</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và</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Sức</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khỏe</a:t>
            </a:r>
            <a:r>
              <a:rPr lang="en-US" altLang="ko-KR" sz="1000" dirty="0">
                <a:solidFill>
                  <a:srgbClr val="0043B2"/>
                </a:solidFill>
                <a:latin typeface="SamsungOne 700" panose="020B0803030303020204" pitchFamily="34" charset="0"/>
                <a:ea typeface="SamsungOne 700" panose="020B0803030303020204" pitchFamily="34" charset="0"/>
              </a:rPr>
              <a:t>. </a:t>
            </a:r>
          </a:p>
          <a:p>
            <a:r>
              <a:rPr lang="en-US" altLang="ko-KR" sz="1000" dirty="0" err="1">
                <a:solidFill>
                  <a:srgbClr val="0043B2"/>
                </a:solidFill>
                <a:latin typeface="SamsungOne 700" panose="020B0803030303020204" pitchFamily="34" charset="0"/>
                <a:ea typeface="SamsungOne 700" panose="020B0803030303020204" pitchFamily="34" charset="0"/>
              </a:rPr>
              <a:t>Quản</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lý</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trạng</a:t>
            </a:r>
            <a:r>
              <a:rPr lang="en-US" altLang="ko-KR" sz="1000" dirty="0">
                <a:solidFill>
                  <a:srgbClr val="0043B2"/>
                </a:solidFill>
                <a:latin typeface="SamsungOne 700" panose="020B0803030303020204" pitchFamily="34" charset="0"/>
                <a:ea typeface="SamsungOne 700" panose="020B0803030303020204" pitchFamily="34" charset="0"/>
              </a:rPr>
              <a:t> </a:t>
            </a:r>
            <a:r>
              <a:rPr lang="en-US" altLang="ko-KR" sz="1000" dirty="0" err="1">
                <a:solidFill>
                  <a:srgbClr val="0043B2"/>
                </a:solidFill>
                <a:latin typeface="SamsungOne 700" panose="020B0803030303020204" pitchFamily="34" charset="0"/>
                <a:ea typeface="SamsungOne 700" panose="020B0803030303020204" pitchFamily="34" charset="0"/>
              </a:rPr>
              <a:t>thái</a:t>
            </a:r>
            <a:r>
              <a:rPr lang="en-US" altLang="ko-KR" sz="1000" dirty="0">
                <a:solidFill>
                  <a:srgbClr val="0043B2"/>
                </a:solidFill>
                <a:latin typeface="SamsungOne 700" panose="020B0803030303020204" pitchFamily="34" charset="0"/>
                <a:ea typeface="SamsungOne 700" panose="020B0803030303020204" pitchFamily="34" charset="0"/>
              </a:rPr>
              <a:t> HA</a:t>
            </a:r>
            <a:endParaRPr lang="ko-KR" altLang="en-US" sz="1000" dirty="0">
              <a:latin typeface="SamsungOne 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80115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5616CEDD-B937-4A74-B3FE-8AC147808D3E}"/>
              </a:ext>
            </a:extLst>
          </p:cNvPr>
          <p:cNvSpPr>
            <a:spLocks noGrp="1"/>
          </p:cNvSpPr>
          <p:nvPr>
            <p:ph type="body" sz="quarter" idx="10"/>
          </p:nvPr>
        </p:nvSpPr>
        <p:spPr/>
        <p:txBody>
          <a:bodyPr/>
          <a:lstStyle/>
          <a:p>
            <a:r>
              <a:rPr lang="en-US" altLang="ko-KR" dirty="0">
                <a:ea typeface="SamsungOneKorean 400" panose="020B0503030303020204" pitchFamily="50" charset="-127"/>
              </a:rPr>
              <a:t>3.1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r>
              <a:rPr lang="en-US" altLang="ko-KR" dirty="0">
                <a:ea typeface="SamsungOneKorean 400" panose="020B0503030303020204" pitchFamily="50" charset="-127"/>
              </a:rPr>
              <a:t> </a:t>
            </a:r>
            <a:r>
              <a:rPr lang="en-US" altLang="ko-KR" dirty="0" err="1">
                <a:ea typeface="SamsungOneKorean 400" panose="020B0503030303020204" pitchFamily="50" charset="-127"/>
              </a:rPr>
              <a:t>tệp</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tán</a:t>
            </a:r>
            <a:r>
              <a:rPr lang="en-US" altLang="ko-KR" dirty="0">
                <a:ea typeface="SamsungOneKorean 400" panose="020B0503030303020204" pitchFamily="50" charset="-127"/>
              </a:rPr>
              <a:t> Hadoop</a:t>
            </a:r>
          </a:p>
        </p:txBody>
      </p:sp>
      <p:sp>
        <p:nvSpPr>
          <p:cNvPr id="3" name="텍스트 개체 틀 2">
            <a:extLst>
              <a:ext uri="{FF2B5EF4-FFF2-40B4-BE49-F238E27FC236}">
                <a16:creationId xmlns:a16="http://schemas.microsoft.com/office/drawing/2014/main" id="{E4D5BF37-38F2-4398-8E01-2036E7D720D9}"/>
              </a:ext>
            </a:extLst>
          </p:cNvPr>
          <p:cNvSpPr>
            <a:spLocks noGrp="1"/>
          </p:cNvSpPr>
          <p:nvPr>
            <p:ph type="body" sz="quarter" idx="11"/>
          </p:nvPr>
        </p:nvSpPr>
        <p:spPr/>
        <p:txBody>
          <a:bodyPr/>
          <a:lstStyle/>
          <a:p>
            <a:r>
              <a:rPr lang="en-US" altLang="ko-KR" dirty="0">
                <a:ea typeface="SamsungOneKorean 400" panose="020B0503030303020204" pitchFamily="50" charset="-127"/>
              </a:rPr>
              <a:t>HDFS ở </a:t>
            </a:r>
            <a:r>
              <a:rPr lang="en-US" altLang="ko-KR" dirty="0" err="1">
                <a:ea typeface="SamsungOneKorean 400" panose="020B0503030303020204" pitchFamily="50" charset="-127"/>
              </a:rPr>
              <a:t>Chế</a:t>
            </a:r>
            <a:r>
              <a:rPr lang="en-US" altLang="ko-KR" dirty="0">
                <a:ea typeface="SamsungOneKorean 400" panose="020B0503030303020204" pitchFamily="50" charset="-127"/>
              </a:rPr>
              <a:t> </a:t>
            </a:r>
            <a:r>
              <a:rPr lang="en-US" altLang="ko-KR" dirty="0" err="1">
                <a:ea typeface="SamsungOneKorean 400" panose="020B0503030303020204" pitchFamily="50" charset="-127"/>
              </a:rPr>
              <a:t>độ</a:t>
            </a:r>
            <a:r>
              <a:rPr lang="en-US" altLang="ko-KR" dirty="0">
                <a:ea typeface="SamsungOneKorean 400" panose="020B0503030303020204" pitchFamily="50" charset="-127"/>
              </a:rPr>
              <a:t> </a:t>
            </a:r>
            <a:r>
              <a:rPr lang="en-US" altLang="ko-KR" dirty="0" err="1">
                <a:ea typeface="SamsungOneKorean 400" panose="020B0503030303020204" pitchFamily="50" charset="-127"/>
              </a:rPr>
              <a:t>sẵn</a:t>
            </a:r>
            <a:r>
              <a:rPr lang="en-US" altLang="ko-KR" dirty="0">
                <a:ea typeface="SamsungOneKorean 400" panose="020B0503030303020204" pitchFamily="50" charset="-127"/>
              </a:rPr>
              <a:t> </a:t>
            </a:r>
            <a:r>
              <a:rPr lang="en-US" altLang="ko-KR" dirty="0" err="1">
                <a:ea typeface="SamsungOneKorean 400" panose="020B0503030303020204" pitchFamily="50" charset="-127"/>
              </a:rPr>
              <a:t>sàng</a:t>
            </a:r>
            <a:r>
              <a:rPr lang="en-US" altLang="ko-KR" dirty="0">
                <a:ea typeface="SamsungOneKorean 400" panose="020B0503030303020204" pitchFamily="50" charset="-127"/>
              </a:rPr>
              <a:t> </a:t>
            </a:r>
            <a:r>
              <a:rPr lang="en-US" altLang="ko-KR" dirty="0" err="1">
                <a:ea typeface="SamsungOneKorean 400" panose="020B0503030303020204" pitchFamily="50" charset="-127"/>
              </a:rPr>
              <a:t>cao</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A454E5B7-7154-41AA-8155-8BF3F6415E3D}"/>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03</a:t>
            </a:r>
          </a:p>
          <a:p>
            <a:endParaRPr lang="ko-KR" altLang="en-US" dirty="0">
              <a:ea typeface="SamsungOneKorean 400" panose="020B0503030303020204" pitchFamily="50" charset="-127"/>
            </a:endParaRPr>
          </a:p>
        </p:txBody>
      </p:sp>
      <p:grpSp>
        <p:nvGrpSpPr>
          <p:cNvPr id="95" name="그룹 94"/>
          <p:cNvGrpSpPr/>
          <p:nvPr/>
        </p:nvGrpSpPr>
        <p:grpSpPr>
          <a:xfrm>
            <a:off x="2012198" y="2648633"/>
            <a:ext cx="5843875" cy="3359692"/>
            <a:chOff x="2192219" y="2472230"/>
            <a:chExt cx="5843875" cy="3359692"/>
          </a:xfrm>
        </p:grpSpPr>
        <p:grpSp>
          <p:nvGrpSpPr>
            <p:cNvPr id="91" name="그룹 90"/>
            <p:cNvGrpSpPr/>
            <p:nvPr/>
          </p:nvGrpSpPr>
          <p:grpSpPr>
            <a:xfrm>
              <a:off x="3158357" y="2472230"/>
              <a:ext cx="3911599" cy="1279531"/>
              <a:chOff x="3109532" y="2472230"/>
              <a:chExt cx="3911599" cy="1279531"/>
            </a:xfrm>
          </p:grpSpPr>
          <p:sp>
            <p:nvSpPr>
              <p:cNvPr id="18" name="TextBox 17">
                <a:extLst>
                  <a:ext uri="{FF2B5EF4-FFF2-40B4-BE49-F238E27FC236}">
                    <a16:creationId xmlns:a16="http://schemas.microsoft.com/office/drawing/2014/main" id="{72C13604-D75D-4AF4-A564-30172D7A13CC}"/>
                  </a:ext>
                </a:extLst>
              </p:cNvPr>
              <p:cNvSpPr txBox="1"/>
              <p:nvPr/>
            </p:nvSpPr>
            <p:spPr>
              <a:xfrm>
                <a:off x="4365019" y="2472230"/>
                <a:ext cx="1400625" cy="519351"/>
              </a:xfrm>
              <a:prstGeom prst="roundRect">
                <a:avLst>
                  <a:gd name="adj" fmla="val 50000"/>
                </a:avLst>
              </a:prstGeom>
              <a:solidFill>
                <a:srgbClr val="0043B2"/>
              </a:solidFill>
              <a:ln w="12700">
                <a:solidFill>
                  <a:srgbClr val="0043B2"/>
                </a:solidFill>
              </a:ln>
            </p:spPr>
            <p:txBody>
              <a:bodyPr wrap="square">
                <a:spAutoFit/>
              </a:bodyPr>
              <a:lstStyle/>
              <a:p>
                <a:pPr algn="ctr"/>
                <a:r>
                  <a:rPr lang="en-US" altLang="ko-KR" dirty="0" err="1">
                    <a:solidFill>
                      <a:schemeClr val="bg1"/>
                    </a:solidFill>
                    <a:latin typeface="SamsungOne 700" panose="020B0803030303020204" pitchFamily="34" charset="0"/>
                    <a:ea typeface="SamsungOne 700" panose="020B0803030303020204" pitchFamily="34" charset="0"/>
                  </a:rPr>
                  <a:t>Thảo</a:t>
                </a:r>
                <a:r>
                  <a:rPr lang="en-US" altLang="ko-KR" dirty="0">
                    <a:solidFill>
                      <a:schemeClr val="bg1"/>
                    </a:solidFill>
                    <a:latin typeface="SamsungOne 700" panose="020B0803030303020204" pitchFamily="34" charset="0"/>
                    <a:ea typeface="SamsungOne 700" panose="020B0803030303020204" pitchFamily="34" charset="0"/>
                  </a:rPr>
                  <a:t> </a:t>
                </a:r>
                <a:r>
                  <a:rPr lang="en-US" altLang="ko-KR" dirty="0" err="1">
                    <a:solidFill>
                      <a:schemeClr val="bg1"/>
                    </a:solidFill>
                    <a:latin typeface="SamsungOne 700" panose="020B0803030303020204" pitchFamily="34" charset="0"/>
                    <a:ea typeface="SamsungOne 700" panose="020B0803030303020204" pitchFamily="34" charset="0"/>
                  </a:rPr>
                  <a:t>luận</a:t>
                </a:r>
                <a:endParaRPr lang="en-US" altLang="ko-KR" sz="1400" dirty="0">
                  <a:solidFill>
                    <a:schemeClr val="bg1"/>
                  </a:solidFill>
                  <a:latin typeface="SamsungOne 700" panose="020B0803030303020204" pitchFamily="34" charset="0"/>
                  <a:ea typeface="SamsungOne 700" panose="020B0803030303020204" pitchFamily="34" charset="0"/>
                </a:endParaRPr>
              </a:p>
            </p:txBody>
          </p:sp>
          <p:sp>
            <p:nvSpPr>
              <p:cNvPr id="6" name="모서리가 둥근 직사각형 5"/>
              <p:cNvSpPr/>
              <p:nvPr/>
            </p:nvSpPr>
            <p:spPr>
              <a:xfrm>
                <a:off x="3109532" y="3102037"/>
                <a:ext cx="3911599" cy="649724"/>
              </a:xfrm>
              <a:prstGeom prst="roundRect">
                <a:avLst>
                  <a:gd name="adj" fmla="val 34219"/>
                </a:avLst>
              </a:prstGeom>
              <a:ln w="19050">
                <a:solidFill>
                  <a:srgbClr val="0043B2"/>
                </a:solidFill>
              </a:ln>
            </p:spPr>
            <p:txBody>
              <a:bodyPr wrap="square">
                <a:spAutoFit/>
              </a:bodyPr>
              <a:lstStyle/>
              <a:p>
                <a:pPr algn="ctr"/>
                <a:r>
                  <a:rPr lang="en-US" altLang="ko-KR" sz="1400" dirty="0" err="1">
                    <a:solidFill>
                      <a:srgbClr val="0043B2"/>
                    </a:solidFill>
                    <a:latin typeface="SamsungOne-600" panose="020B0703030303020204"/>
                    <a:ea typeface="SamsungOne-600C" panose="020B0706030303020204" pitchFamily="34" charset="0"/>
                  </a:rPr>
                  <a:t>Giải</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thích</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sự</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khác</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biệt</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giữa</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Chế</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độ</a:t>
                </a:r>
                <a:r>
                  <a:rPr lang="en-US" altLang="ko-KR" sz="1400" dirty="0">
                    <a:solidFill>
                      <a:srgbClr val="0043B2"/>
                    </a:solidFill>
                    <a:latin typeface="SamsungOne-600" panose="020B0703030303020204"/>
                    <a:ea typeface="SamsungOne-600C" panose="020B0706030303020204" pitchFamily="34" charset="0"/>
                  </a:rPr>
                  <a:t> HA</a:t>
                </a:r>
              </a:p>
              <a:p>
                <a:pPr algn="ctr"/>
                <a:r>
                  <a:rPr lang="en-US" altLang="ko-KR" sz="1400" dirty="0" err="1">
                    <a:solidFill>
                      <a:srgbClr val="0043B2"/>
                    </a:solidFill>
                    <a:latin typeface="SamsungOne-600" panose="020B0703030303020204"/>
                    <a:ea typeface="SamsungOne-600C" panose="020B0706030303020204" pitchFamily="34" charset="0"/>
                  </a:rPr>
                  <a:t>và</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Chế</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độ</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không</a:t>
                </a:r>
                <a:r>
                  <a:rPr lang="en-US" altLang="ko-KR" sz="1400" dirty="0">
                    <a:solidFill>
                      <a:srgbClr val="0043B2"/>
                    </a:solidFill>
                    <a:latin typeface="SamsungOne-600" panose="020B0703030303020204"/>
                    <a:ea typeface="SamsungOne-600C" panose="020B0706030303020204" pitchFamily="34" charset="0"/>
                  </a:rPr>
                  <a:t> HA </a:t>
                </a:r>
                <a:r>
                  <a:rPr lang="en-US" altLang="ko-KR" sz="1400" dirty="0" err="1">
                    <a:solidFill>
                      <a:srgbClr val="0043B2"/>
                    </a:solidFill>
                    <a:latin typeface="SamsungOne-600" panose="020B0703030303020204"/>
                    <a:ea typeface="SamsungOne-600C" panose="020B0706030303020204" pitchFamily="34" charset="0"/>
                  </a:rPr>
                  <a:t>sử</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dụng</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từ</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khóa</a:t>
                </a:r>
                <a:endParaRPr lang="ko-KR" altLang="en-US" sz="1400" dirty="0">
                  <a:solidFill>
                    <a:srgbClr val="0043B2"/>
                  </a:solidFill>
                  <a:latin typeface="SamsungOne-600" panose="020B0703030303020204"/>
                  <a:ea typeface="SamsungOneKorean 400" panose="020B0503030303020204" pitchFamily="50" charset="-127"/>
                </a:endParaRPr>
              </a:p>
            </p:txBody>
          </p:sp>
        </p:grpSp>
        <p:grpSp>
          <p:nvGrpSpPr>
            <p:cNvPr id="94" name="그룹 93"/>
            <p:cNvGrpSpPr/>
            <p:nvPr/>
          </p:nvGrpSpPr>
          <p:grpSpPr>
            <a:xfrm>
              <a:off x="2192219" y="4129327"/>
              <a:ext cx="5843875" cy="1702595"/>
              <a:chOff x="2192219" y="4129327"/>
              <a:chExt cx="5843875" cy="1702595"/>
            </a:xfrm>
          </p:grpSpPr>
          <p:grpSp>
            <p:nvGrpSpPr>
              <p:cNvPr id="89" name="그룹 88"/>
              <p:cNvGrpSpPr/>
              <p:nvPr/>
            </p:nvGrpSpPr>
            <p:grpSpPr>
              <a:xfrm>
                <a:off x="2532436" y="4129327"/>
                <a:ext cx="1512168" cy="701095"/>
                <a:chOff x="2016916" y="4223255"/>
                <a:chExt cx="1512168" cy="769802"/>
              </a:xfrm>
            </p:grpSpPr>
            <p:sp>
              <p:nvSpPr>
                <p:cNvPr id="7" name="모서리가 둥근 직사각형 6"/>
                <p:cNvSpPr/>
                <p:nvPr/>
              </p:nvSpPr>
              <p:spPr>
                <a:xfrm>
                  <a:off x="2016916" y="4223255"/>
                  <a:ext cx="1504298" cy="769802"/>
                </a:xfrm>
                <a:prstGeom prst="roundRect">
                  <a:avLst>
                    <a:gd name="adj" fmla="val 50000"/>
                  </a:avLst>
                </a:prstGeom>
                <a:solidFill>
                  <a:srgbClr val="3C7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19" name="TextBox 18">
                  <a:extLst>
                    <a:ext uri="{FF2B5EF4-FFF2-40B4-BE49-F238E27FC236}">
                      <a16:creationId xmlns:a16="http://schemas.microsoft.com/office/drawing/2014/main" id="{DC3B0AD3-879E-4C95-9AD1-8BD27570B646}"/>
                    </a:ext>
                  </a:extLst>
                </p:cNvPr>
                <p:cNvSpPr txBox="1"/>
                <p:nvPr/>
              </p:nvSpPr>
              <p:spPr>
                <a:xfrm>
                  <a:off x="2016916" y="4311860"/>
                  <a:ext cx="1512168" cy="574495"/>
                </a:xfrm>
                <a:prstGeom prst="rect">
                  <a:avLst/>
                </a:prstGeom>
                <a:noFill/>
              </p:spPr>
              <p:txBody>
                <a:bodyPr wrap="square" rtlCol="0">
                  <a:spAutoFit/>
                </a:bodyPr>
                <a:lstStyle/>
                <a:p>
                  <a:pPr algn="ctr"/>
                  <a:r>
                    <a:rPr lang="en-US" altLang="ko-KR" sz="1400" dirty="0" err="1">
                      <a:solidFill>
                        <a:schemeClr val="bg1"/>
                      </a:solidFill>
                      <a:latin typeface="SamsungOne-600" panose="020B0703030303020204"/>
                      <a:ea typeface="SamsungOne-600C" panose="020B0706030303020204" pitchFamily="34" charset="0"/>
                    </a:rPr>
                    <a:t>Chuyển</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đổi</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dự</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phòng</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tự</a:t>
                  </a:r>
                  <a:r>
                    <a:rPr lang="en-US" altLang="ko-KR" sz="1400" dirty="0">
                      <a:solidFill>
                        <a:schemeClr val="bg1"/>
                      </a:solidFill>
                      <a:latin typeface="SamsungOne-600" panose="020B0703030303020204"/>
                      <a:ea typeface="SamsungOne-600C" panose="020B0706030303020204" pitchFamily="34" charset="0"/>
                    </a:rPr>
                    <a:t> </a:t>
                  </a:r>
                  <a:r>
                    <a:rPr lang="en-US" altLang="ko-KR" sz="1400" dirty="0" err="1">
                      <a:solidFill>
                        <a:schemeClr val="bg1"/>
                      </a:solidFill>
                      <a:latin typeface="SamsungOne-600" panose="020B0703030303020204"/>
                      <a:ea typeface="SamsungOne-600C" panose="020B0706030303020204" pitchFamily="34" charset="0"/>
                    </a:rPr>
                    <a:t>động</a:t>
                  </a:r>
                  <a:endParaRPr lang="ko-KR" altLang="en-US" sz="1400" dirty="0">
                    <a:solidFill>
                      <a:schemeClr val="bg1"/>
                    </a:solidFill>
                    <a:latin typeface="SamsungOne-600" panose="020B0703030303020204"/>
                    <a:ea typeface="SamsungOneKorean 400" panose="020B0503030303020204" pitchFamily="50" charset="-127"/>
                  </a:endParaRPr>
                </a:p>
              </p:txBody>
            </p:sp>
          </p:grpSp>
          <p:grpSp>
            <p:nvGrpSpPr>
              <p:cNvPr id="88" name="그룹 87"/>
              <p:cNvGrpSpPr/>
              <p:nvPr/>
            </p:nvGrpSpPr>
            <p:grpSpPr>
              <a:xfrm>
                <a:off x="4428143" y="4227391"/>
                <a:ext cx="1330977" cy="490103"/>
                <a:chOff x="3740373" y="4297201"/>
                <a:chExt cx="1330977" cy="621909"/>
              </a:xfrm>
            </p:grpSpPr>
            <p:sp>
              <p:nvSpPr>
                <p:cNvPr id="83" name="모서리가 둥근 직사각형 82"/>
                <p:cNvSpPr/>
                <p:nvPr/>
              </p:nvSpPr>
              <p:spPr>
                <a:xfrm>
                  <a:off x="3740373" y="4297201"/>
                  <a:ext cx="1330977" cy="621909"/>
                </a:xfrm>
                <a:prstGeom prst="roundRect">
                  <a:avLst>
                    <a:gd name="adj" fmla="val 5000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0" name="TextBox 19">
                  <a:extLst>
                    <a:ext uri="{FF2B5EF4-FFF2-40B4-BE49-F238E27FC236}">
                      <a16:creationId xmlns:a16="http://schemas.microsoft.com/office/drawing/2014/main" id="{F6E1E33A-4837-40BB-BF67-60BD79D45850}"/>
                    </a:ext>
                  </a:extLst>
                </p:cNvPr>
                <p:cNvSpPr txBox="1"/>
                <p:nvPr/>
              </p:nvSpPr>
              <p:spPr>
                <a:xfrm>
                  <a:off x="3835724" y="4418367"/>
                  <a:ext cx="1146858" cy="390549"/>
                </a:xfrm>
                <a:prstGeom prst="rect">
                  <a:avLst/>
                </a:prstGeom>
                <a:noFill/>
              </p:spPr>
              <p:txBody>
                <a:bodyPr wrap="square" rtlCol="0">
                  <a:spAutoFit/>
                </a:bodyPr>
                <a:lstStyle/>
                <a:p>
                  <a:pPr algn="ctr"/>
                  <a:r>
                    <a:rPr lang="en-US" altLang="ko-KR" sz="1400" dirty="0">
                      <a:solidFill>
                        <a:srgbClr val="0043B2"/>
                      </a:solidFill>
                      <a:latin typeface="SamsungOne-600" panose="020B0703030303020204"/>
                      <a:ea typeface="SamsungOne-600C" panose="020B0706030303020204" pitchFamily="34" charset="0"/>
                    </a:rPr>
                    <a:t>SPOF</a:t>
                  </a:r>
                  <a:endParaRPr lang="ko-KR" altLang="en-US" sz="1400" dirty="0">
                    <a:solidFill>
                      <a:srgbClr val="0043B2"/>
                    </a:solidFill>
                    <a:latin typeface="SamsungOne-600" panose="020B0703030303020204"/>
                    <a:ea typeface="SamsungOneKorean 400" panose="020B0503030303020204" pitchFamily="50" charset="-127"/>
                  </a:endParaRPr>
                </a:p>
              </p:txBody>
            </p:sp>
          </p:grpSp>
          <p:grpSp>
            <p:nvGrpSpPr>
              <p:cNvPr id="90" name="그룹 89"/>
              <p:cNvGrpSpPr/>
              <p:nvPr/>
            </p:nvGrpSpPr>
            <p:grpSpPr>
              <a:xfrm>
                <a:off x="2192219" y="5024163"/>
                <a:ext cx="1955923" cy="660396"/>
                <a:chOff x="1765177" y="5090041"/>
                <a:chExt cx="2121347" cy="769802"/>
              </a:xfrm>
            </p:grpSpPr>
            <p:sp>
              <p:nvSpPr>
                <p:cNvPr id="48" name="모서리가 둥근 직사각형 47"/>
                <p:cNvSpPr/>
                <p:nvPr/>
              </p:nvSpPr>
              <p:spPr>
                <a:xfrm>
                  <a:off x="1765177" y="5090041"/>
                  <a:ext cx="2121347" cy="769802"/>
                </a:xfrm>
                <a:prstGeom prst="roundRect">
                  <a:avLst>
                    <a:gd name="adj" fmla="val 50000"/>
                  </a:avLst>
                </a:prstGeom>
                <a:solidFill>
                  <a:srgbClr val="C1D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1" name="TextBox 20">
                  <a:extLst>
                    <a:ext uri="{FF2B5EF4-FFF2-40B4-BE49-F238E27FC236}">
                      <a16:creationId xmlns:a16="http://schemas.microsoft.com/office/drawing/2014/main" id="{C1B353E0-A6E0-4956-93D6-A4B0B3E700BF}"/>
                    </a:ext>
                  </a:extLst>
                </p:cNvPr>
                <p:cNvSpPr txBox="1"/>
                <p:nvPr/>
              </p:nvSpPr>
              <p:spPr>
                <a:xfrm>
                  <a:off x="1813863" y="5297729"/>
                  <a:ext cx="2023976" cy="358766"/>
                </a:xfrm>
                <a:prstGeom prst="rect">
                  <a:avLst/>
                </a:prstGeom>
                <a:noFill/>
              </p:spPr>
              <p:txBody>
                <a:bodyPr wrap="square" rtlCol="0">
                  <a:spAutoFit/>
                </a:bodyPr>
                <a:lstStyle/>
                <a:p>
                  <a:pPr algn="ctr"/>
                  <a:r>
                    <a:rPr lang="en-US" altLang="ko-KR" sz="1400" dirty="0">
                      <a:solidFill>
                        <a:srgbClr val="0043B2"/>
                      </a:solidFill>
                      <a:latin typeface="SamsungOne-600" panose="020B0703030303020204"/>
                      <a:ea typeface="SamsungOne-600C" panose="020B0706030303020204" pitchFamily="34" charset="0"/>
                    </a:rPr>
                    <a:t>Standby Node</a:t>
                  </a:r>
                  <a:endParaRPr lang="ko-KR" altLang="en-US" sz="1400" dirty="0">
                    <a:solidFill>
                      <a:srgbClr val="0043B2"/>
                    </a:solidFill>
                    <a:latin typeface="SamsungOne-600" panose="020B0703030303020204"/>
                    <a:ea typeface="SamsungOneKorean 400" panose="020B0503030303020204" pitchFamily="50" charset="-127"/>
                  </a:endParaRPr>
                </a:p>
              </p:txBody>
            </p:sp>
          </p:grpSp>
          <p:grpSp>
            <p:nvGrpSpPr>
              <p:cNvPr id="87" name="그룹 86"/>
              <p:cNvGrpSpPr/>
              <p:nvPr/>
            </p:nvGrpSpPr>
            <p:grpSpPr>
              <a:xfrm>
                <a:off x="6142659" y="4230592"/>
                <a:ext cx="1726285" cy="432758"/>
                <a:chOff x="4826679" y="4134939"/>
                <a:chExt cx="1726285" cy="621909"/>
              </a:xfrm>
            </p:grpSpPr>
            <p:sp>
              <p:nvSpPr>
                <p:cNvPr id="86" name="모서리가 둥근 직사각형 85"/>
                <p:cNvSpPr/>
                <p:nvPr/>
              </p:nvSpPr>
              <p:spPr>
                <a:xfrm>
                  <a:off x="4826679" y="4134939"/>
                  <a:ext cx="1726285" cy="621909"/>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2" name="TextBox 21">
                  <a:extLst>
                    <a:ext uri="{FF2B5EF4-FFF2-40B4-BE49-F238E27FC236}">
                      <a16:creationId xmlns:a16="http://schemas.microsoft.com/office/drawing/2014/main" id="{DAC35657-0311-41D7-925D-6C1FA98957FB}"/>
                    </a:ext>
                  </a:extLst>
                </p:cNvPr>
                <p:cNvSpPr txBox="1"/>
                <p:nvPr/>
              </p:nvSpPr>
              <p:spPr>
                <a:xfrm>
                  <a:off x="4933094" y="4254468"/>
                  <a:ext cx="1493106" cy="442301"/>
                </a:xfrm>
                <a:prstGeom prst="rect">
                  <a:avLst/>
                </a:prstGeom>
                <a:noFill/>
              </p:spPr>
              <p:txBody>
                <a:bodyPr wrap="square" rtlCol="0">
                  <a:spAutoFit/>
                </a:bodyPr>
                <a:lstStyle/>
                <a:p>
                  <a:pPr algn="ctr"/>
                  <a:r>
                    <a:rPr lang="en-US" altLang="ko-KR" sz="1400" dirty="0">
                      <a:solidFill>
                        <a:schemeClr val="bg1"/>
                      </a:solidFill>
                      <a:latin typeface="SamsungOne-600" panose="020B0703030303020204"/>
                      <a:ea typeface="SamsungOne-600C" panose="020B0706030303020204" pitchFamily="34" charset="0"/>
                    </a:rPr>
                    <a:t>Name Node</a:t>
                  </a:r>
                  <a:endParaRPr lang="ko-KR" altLang="en-US" sz="1400" dirty="0">
                    <a:solidFill>
                      <a:schemeClr val="bg1"/>
                    </a:solidFill>
                    <a:latin typeface="SamsungOne-600" panose="020B0703030303020204"/>
                    <a:ea typeface="SamsungOneKorean 400" panose="020B0503030303020204" pitchFamily="50" charset="-127"/>
                  </a:endParaRPr>
                </a:p>
              </p:txBody>
            </p:sp>
          </p:grpSp>
          <p:grpSp>
            <p:nvGrpSpPr>
              <p:cNvPr id="85" name="그룹 84"/>
              <p:cNvGrpSpPr/>
              <p:nvPr/>
            </p:nvGrpSpPr>
            <p:grpSpPr>
              <a:xfrm>
                <a:off x="4375557" y="5071299"/>
                <a:ext cx="2023976" cy="545588"/>
                <a:chOff x="4857241" y="4958499"/>
                <a:chExt cx="2023976" cy="621909"/>
              </a:xfrm>
            </p:grpSpPr>
            <p:sp>
              <p:nvSpPr>
                <p:cNvPr id="51" name="모서리가 둥근 직사각형 50"/>
                <p:cNvSpPr/>
                <p:nvPr/>
              </p:nvSpPr>
              <p:spPr>
                <a:xfrm>
                  <a:off x="4857241" y="4958499"/>
                  <a:ext cx="2023976" cy="621909"/>
                </a:xfrm>
                <a:prstGeom prst="roundRect">
                  <a:avLst>
                    <a:gd name="adj" fmla="val 50000"/>
                  </a:avLst>
                </a:prstGeom>
                <a:solidFill>
                  <a:srgbClr val="405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3" name="TextBox 22">
                  <a:extLst>
                    <a:ext uri="{FF2B5EF4-FFF2-40B4-BE49-F238E27FC236}">
                      <a16:creationId xmlns:a16="http://schemas.microsoft.com/office/drawing/2014/main" id="{A487CCC4-3E30-4DF7-B57D-25A12942C684}"/>
                    </a:ext>
                  </a:extLst>
                </p:cNvPr>
                <p:cNvSpPr txBox="1"/>
                <p:nvPr/>
              </p:nvSpPr>
              <p:spPr>
                <a:xfrm>
                  <a:off x="4857241" y="5088876"/>
                  <a:ext cx="2023976" cy="350831"/>
                </a:xfrm>
                <a:prstGeom prst="rect">
                  <a:avLst/>
                </a:prstGeom>
                <a:noFill/>
              </p:spPr>
              <p:txBody>
                <a:bodyPr wrap="square" rtlCol="0">
                  <a:spAutoFit/>
                </a:bodyPr>
                <a:lstStyle/>
                <a:p>
                  <a:pPr algn="ctr"/>
                  <a:r>
                    <a:rPr lang="en-US" altLang="ko-KR" sz="1400" dirty="0">
                      <a:solidFill>
                        <a:schemeClr val="bg1"/>
                      </a:solidFill>
                      <a:latin typeface="SamsungOne-600" panose="020B0703030303020204"/>
                      <a:ea typeface="SamsungOne-600C" panose="020B0706030303020204" pitchFamily="34" charset="0"/>
                    </a:rPr>
                    <a:t>Secondary Node</a:t>
                  </a:r>
                  <a:endParaRPr lang="ko-KR" altLang="en-US" sz="1400" dirty="0">
                    <a:solidFill>
                      <a:schemeClr val="bg1"/>
                    </a:solidFill>
                    <a:latin typeface="SamsungOne-600" panose="020B0703030303020204"/>
                    <a:ea typeface="SamsungOneKorean 400" panose="020B0503030303020204" pitchFamily="50" charset="-127"/>
                  </a:endParaRPr>
                </a:p>
              </p:txBody>
            </p:sp>
          </p:grpSp>
          <p:grpSp>
            <p:nvGrpSpPr>
              <p:cNvPr id="8" name="그룹 7"/>
              <p:cNvGrpSpPr/>
              <p:nvPr/>
            </p:nvGrpSpPr>
            <p:grpSpPr>
              <a:xfrm>
                <a:off x="6626948" y="4856264"/>
                <a:ext cx="1409146" cy="975658"/>
                <a:chOff x="6368069" y="4676488"/>
                <a:chExt cx="1409146" cy="1254487"/>
              </a:xfrm>
            </p:grpSpPr>
            <p:sp>
              <p:nvSpPr>
                <p:cNvPr id="84" name="모서리가 둥근 직사각형 83"/>
                <p:cNvSpPr/>
                <p:nvPr/>
              </p:nvSpPr>
              <p:spPr>
                <a:xfrm>
                  <a:off x="6368069" y="4676488"/>
                  <a:ext cx="1409146" cy="1254487"/>
                </a:xfrm>
                <a:prstGeom prst="roundRect">
                  <a:avLst>
                    <a:gd name="adj" fmla="val 50000"/>
                  </a:avLst>
                </a:prstGeom>
                <a:solidFill>
                  <a:srgbClr val="93B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ea typeface="SamsungOneKorean 400" panose="020B0503030303020204" pitchFamily="50" charset="-127"/>
                  </a:endParaRPr>
                </a:p>
              </p:txBody>
            </p:sp>
            <p:sp>
              <p:nvSpPr>
                <p:cNvPr id="24" name="TextBox 23">
                  <a:extLst>
                    <a:ext uri="{FF2B5EF4-FFF2-40B4-BE49-F238E27FC236}">
                      <a16:creationId xmlns:a16="http://schemas.microsoft.com/office/drawing/2014/main" id="{5A5EB880-93C4-4943-9C58-E34B185BEEEF}"/>
                    </a:ext>
                  </a:extLst>
                </p:cNvPr>
                <p:cNvSpPr txBox="1"/>
                <p:nvPr/>
              </p:nvSpPr>
              <p:spPr>
                <a:xfrm>
                  <a:off x="6443065" y="4952977"/>
                  <a:ext cx="1259154" cy="672749"/>
                </a:xfrm>
                <a:prstGeom prst="rect">
                  <a:avLst/>
                </a:prstGeom>
                <a:noFill/>
              </p:spPr>
              <p:txBody>
                <a:bodyPr wrap="square" rtlCol="0">
                  <a:spAutoFit/>
                </a:bodyPr>
                <a:lstStyle/>
                <a:p>
                  <a:pPr algn="ctr"/>
                  <a:r>
                    <a:rPr lang="en-US" altLang="ko-KR" sz="1400" dirty="0" err="1">
                      <a:solidFill>
                        <a:srgbClr val="0043B2"/>
                      </a:solidFill>
                      <a:latin typeface="SamsungOne-600" panose="020B0703030303020204"/>
                      <a:ea typeface="SamsungOne-600C" panose="020B0706030303020204" pitchFamily="34" charset="0"/>
                    </a:rPr>
                    <a:t>Trình</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nền</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chủ</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thụ</a:t>
                  </a:r>
                  <a:r>
                    <a:rPr lang="en-US" altLang="ko-KR" sz="1400" dirty="0">
                      <a:solidFill>
                        <a:srgbClr val="0043B2"/>
                      </a:solidFill>
                      <a:latin typeface="SamsungOne-600" panose="020B0703030303020204"/>
                      <a:ea typeface="SamsungOne-600C" panose="020B0706030303020204" pitchFamily="34" charset="0"/>
                    </a:rPr>
                    <a:t> </a:t>
                  </a:r>
                  <a:r>
                    <a:rPr lang="en-US" altLang="ko-KR" sz="1400" dirty="0" err="1">
                      <a:solidFill>
                        <a:srgbClr val="0043B2"/>
                      </a:solidFill>
                      <a:latin typeface="SamsungOne-600" panose="020B0703030303020204"/>
                      <a:ea typeface="SamsungOne-600C" panose="020B0706030303020204" pitchFamily="34" charset="0"/>
                    </a:rPr>
                    <a:t>động</a:t>
                  </a:r>
                  <a:endParaRPr lang="ko-KR" altLang="en-US" sz="1400" dirty="0">
                    <a:solidFill>
                      <a:srgbClr val="0043B2"/>
                    </a:solidFill>
                    <a:latin typeface="SamsungOne-600" panose="020B0703030303020204"/>
                    <a:ea typeface="SamsungOneKorean 400" panose="020B0503030303020204" pitchFamily="50" charset="-127"/>
                  </a:endParaRPr>
                </a:p>
              </p:txBody>
            </p:sp>
          </p:grpSp>
        </p:grpSp>
        <p:cxnSp>
          <p:nvCxnSpPr>
            <p:cNvPr id="93" name="직선 연결선 92"/>
            <p:cNvCxnSpPr/>
            <p:nvPr/>
          </p:nvCxnSpPr>
          <p:spPr>
            <a:xfrm>
              <a:off x="5114156" y="2991581"/>
              <a:ext cx="0" cy="110456"/>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3122349"/>
      </p:ext>
    </p:extLst>
  </p:cSld>
  <p:clrMapOvr>
    <a:masterClrMapping/>
  </p:clrMapOvr>
</p:sld>
</file>

<file path=ppt/theme/theme1.xml><?xml version="1.0" encoding="utf-8"?>
<a:theme xmlns:a="http://schemas.openxmlformats.org/drawingml/2006/main" name="2_Custom 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11455</TotalTime>
  <Words>35518</Words>
  <Application>Microsoft Office PowerPoint</Application>
  <PresentationFormat>A4 Paper (210x297 mm)</PresentationFormat>
  <Paragraphs>4105</Paragraphs>
  <Slides>140</Slides>
  <Notes>134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140</vt:i4>
      </vt:variant>
    </vt:vector>
  </HeadingPairs>
  <TitlesOfParts>
    <vt:vector size="156" baseType="lpstr">
      <vt:lpstr>SamsungOne-600</vt:lpstr>
      <vt:lpstr>SamsungOne-400</vt:lpstr>
      <vt:lpstr>SamsungOne 400</vt:lpstr>
      <vt:lpstr>Arial</vt:lpstr>
      <vt:lpstr>Wingdings</vt:lpstr>
      <vt:lpstr>SamsungOne-400C</vt:lpstr>
      <vt:lpstr>SamsungOne 200C</vt:lpstr>
      <vt:lpstr>iCiel Samsung Sharp Sans Bold</vt:lpstr>
      <vt:lpstr>SamsungOne-800C</vt:lpstr>
      <vt:lpstr>SamsungOne-700</vt:lpstr>
      <vt:lpstr>iCiel Samsung Sharp Sans Medium</vt:lpstr>
      <vt:lpstr>SamsungOneKorean 400</vt:lpstr>
      <vt:lpstr>SamsungOne 300C</vt:lpstr>
      <vt:lpstr>Noto Sans</vt:lpstr>
      <vt:lpstr>SamsungOne 700</vt:lpstr>
      <vt:lpstr>2_Custom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강성희/사회공헌단/Senior Professional/삼성전자</dc:creator>
  <cp:keywords/>
  <dc:description/>
  <cp:lastModifiedBy>Manh Nguyen</cp:lastModifiedBy>
  <cp:revision>517</cp:revision>
  <dcterms:created xsi:type="dcterms:W3CDTF">2021-04-14T02:15:55Z</dcterms:created>
  <dcterms:modified xsi:type="dcterms:W3CDTF">2023-04-05T04:57:19Z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